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 Smelcer" userId="d69259f8-8116-462c-b3d9-9fc880992ca3" providerId="ADAL" clId="{4AC92AB1-774B-44D5-AF28-D9D69DD9C515}"/>
    <pc:docChg chg="custSel modSld">
      <pc:chgData name="Susan Smelcer" userId="d69259f8-8116-462c-b3d9-9fc880992ca3" providerId="ADAL" clId="{4AC92AB1-774B-44D5-AF28-D9D69DD9C515}" dt="2019-10-18T12:38:16.180" v="114" actId="20577"/>
      <pc:docMkLst>
        <pc:docMk/>
      </pc:docMkLst>
      <pc:sldChg chg="modSp mod">
        <pc:chgData name="Susan Smelcer" userId="d69259f8-8116-462c-b3d9-9fc880992ca3" providerId="ADAL" clId="{4AC92AB1-774B-44D5-AF28-D9D69DD9C515}" dt="2019-10-18T07:33:12.093" v="31" actId="20577"/>
        <pc:sldMkLst>
          <pc:docMk/>
          <pc:sldMk cId="3267439725" sldId="257"/>
        </pc:sldMkLst>
        <pc:spChg chg="mod">
          <ac:chgData name="Susan Smelcer" userId="d69259f8-8116-462c-b3d9-9fc880992ca3" providerId="ADAL" clId="{4AC92AB1-774B-44D5-AF28-D9D69DD9C515}" dt="2019-10-18T07:33:12.093" v="31" actId="20577"/>
          <ac:spMkLst>
            <pc:docMk/>
            <pc:sldMk cId="3267439725" sldId="257"/>
            <ac:spMk id="11" creationId="{E6257FEA-A923-4B0E-8A52-3796327EC4BB}"/>
          </ac:spMkLst>
        </pc:spChg>
      </pc:sldChg>
      <pc:sldChg chg="modSp mod">
        <pc:chgData name="Susan Smelcer" userId="d69259f8-8116-462c-b3d9-9fc880992ca3" providerId="ADAL" clId="{4AC92AB1-774B-44D5-AF28-D9D69DD9C515}" dt="2019-10-18T12:37:50.618" v="101" actId="20577"/>
        <pc:sldMkLst>
          <pc:docMk/>
          <pc:sldMk cId="1888707988" sldId="258"/>
        </pc:sldMkLst>
        <pc:graphicFrameChg chg="modGraphic">
          <ac:chgData name="Susan Smelcer" userId="d69259f8-8116-462c-b3d9-9fc880992ca3" providerId="ADAL" clId="{4AC92AB1-774B-44D5-AF28-D9D69DD9C515}" dt="2019-10-18T12:37:50.618" v="101" actId="20577"/>
          <ac:graphicFrameMkLst>
            <pc:docMk/>
            <pc:sldMk cId="1888707988" sldId="258"/>
            <ac:graphicFrameMk id="7" creationId="{461421E2-2A3D-4968-9B9F-53AB3F9E31EA}"/>
          </ac:graphicFrameMkLst>
        </pc:graphicFrameChg>
      </pc:sldChg>
      <pc:sldChg chg="modSp mod">
        <pc:chgData name="Susan Smelcer" userId="d69259f8-8116-462c-b3d9-9fc880992ca3" providerId="ADAL" clId="{4AC92AB1-774B-44D5-AF28-D9D69DD9C515}" dt="2019-10-18T12:37:58.316" v="103" actId="20577"/>
        <pc:sldMkLst>
          <pc:docMk/>
          <pc:sldMk cId="971224880" sldId="259"/>
        </pc:sldMkLst>
        <pc:spChg chg="mod">
          <ac:chgData name="Susan Smelcer" userId="d69259f8-8116-462c-b3d9-9fc880992ca3" providerId="ADAL" clId="{4AC92AB1-774B-44D5-AF28-D9D69DD9C515}" dt="2019-10-18T12:37:58.316" v="103" actId="20577"/>
          <ac:spMkLst>
            <pc:docMk/>
            <pc:sldMk cId="971224880" sldId="259"/>
            <ac:spMk id="13" creationId="{635430F8-15C7-4CA9-89CC-B55FF20E6B3D}"/>
          </ac:spMkLst>
        </pc:spChg>
      </pc:sldChg>
      <pc:sldChg chg="modSp mod">
        <pc:chgData name="Susan Smelcer" userId="d69259f8-8116-462c-b3d9-9fc880992ca3" providerId="ADAL" clId="{4AC92AB1-774B-44D5-AF28-D9D69DD9C515}" dt="2019-10-18T12:38:16.180" v="114" actId="20577"/>
        <pc:sldMkLst>
          <pc:docMk/>
          <pc:sldMk cId="1947065472" sldId="260"/>
        </pc:sldMkLst>
        <pc:spChg chg="mod">
          <ac:chgData name="Susan Smelcer" userId="d69259f8-8116-462c-b3d9-9fc880992ca3" providerId="ADAL" clId="{4AC92AB1-774B-44D5-AF28-D9D69DD9C515}" dt="2019-10-18T07:33:37.254" v="78" actId="20577"/>
          <ac:spMkLst>
            <pc:docMk/>
            <pc:sldMk cId="1947065472" sldId="260"/>
            <ac:spMk id="2" creationId="{E31B34A1-925D-4978-8A59-A29A6E3CD87B}"/>
          </ac:spMkLst>
        </pc:spChg>
        <pc:spChg chg="mod">
          <ac:chgData name="Susan Smelcer" userId="d69259f8-8116-462c-b3d9-9fc880992ca3" providerId="ADAL" clId="{4AC92AB1-774B-44D5-AF28-D9D69DD9C515}" dt="2019-10-18T12:38:16.180" v="114" actId="20577"/>
          <ac:spMkLst>
            <pc:docMk/>
            <pc:sldMk cId="1947065472" sldId="260"/>
            <ac:spMk id="3" creationId="{F2327455-ECE3-43CB-AD7F-5CE6F0C2CF1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021187-7860-4070-A4C9-158253462EB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3B9B47D-0EEC-4DE6-A089-8FD4AFDC62EE}">
      <dgm:prSet phldrT="[Text]"/>
      <dgm:spPr/>
      <dgm:t>
        <a:bodyPr/>
        <a:lstStyle/>
        <a:p>
          <a:r>
            <a:rPr lang="en-US" dirty="0"/>
            <a:t>18</a:t>
          </a:r>
          <a:r>
            <a:rPr lang="en-US" baseline="30000" dirty="0"/>
            <a:t>th</a:t>
          </a:r>
          <a:r>
            <a:rPr lang="en-US" dirty="0"/>
            <a:t> century legal writing detached from ordinary language  </a:t>
          </a:r>
        </a:p>
      </dgm:t>
    </dgm:pt>
    <dgm:pt modelId="{9617140D-CB40-4866-B080-7ACA983B366C}" type="parTrans" cxnId="{14DB2A22-A078-43E7-85B7-1C318CFF175B}">
      <dgm:prSet/>
      <dgm:spPr/>
      <dgm:t>
        <a:bodyPr/>
        <a:lstStyle/>
        <a:p>
          <a:endParaRPr lang="en-US"/>
        </a:p>
      </dgm:t>
    </dgm:pt>
    <dgm:pt modelId="{F17B24CB-921F-4ADC-9313-BC3F92BD0826}" type="sibTrans" cxnId="{14DB2A22-A078-43E7-85B7-1C318CFF175B}">
      <dgm:prSet/>
      <dgm:spPr/>
      <dgm:t>
        <a:bodyPr/>
        <a:lstStyle/>
        <a:p>
          <a:endParaRPr lang="en-US"/>
        </a:p>
      </dgm:t>
    </dgm:pt>
    <dgm:pt modelId="{F5281AF6-8E16-420A-A461-A65822D04CEC}">
      <dgm:prSet phldrT="[Text]"/>
      <dgm:spPr/>
      <dgm:t>
        <a:bodyPr/>
        <a:lstStyle/>
        <a:p>
          <a:r>
            <a:rPr lang="en-US" dirty="0"/>
            <a:t>Case may be a shell term but one that is modified by “arising under” only in legal texts</a:t>
          </a:r>
        </a:p>
      </dgm:t>
    </dgm:pt>
    <dgm:pt modelId="{1B7024C9-6E24-4AF2-B287-AA5359E56967}" type="parTrans" cxnId="{874E28ED-1556-4DF6-9B4E-462D9C527DB9}">
      <dgm:prSet/>
      <dgm:spPr/>
      <dgm:t>
        <a:bodyPr/>
        <a:lstStyle/>
        <a:p>
          <a:endParaRPr lang="en-US"/>
        </a:p>
      </dgm:t>
    </dgm:pt>
    <dgm:pt modelId="{FE44610B-48E7-4DFB-9898-70C906168B8B}" type="sibTrans" cxnId="{874E28ED-1556-4DF6-9B4E-462D9C527DB9}">
      <dgm:prSet/>
      <dgm:spPr/>
      <dgm:t>
        <a:bodyPr/>
        <a:lstStyle/>
        <a:p>
          <a:endParaRPr lang="en-US"/>
        </a:p>
      </dgm:t>
    </dgm:pt>
    <dgm:pt modelId="{F0CD79D1-3ACF-483F-A81B-964DAF87F9BB}">
      <dgm:prSet phldrT="[Text]"/>
      <dgm:spPr/>
      <dgm:t>
        <a:bodyPr/>
        <a:lstStyle/>
        <a:p>
          <a:r>
            <a:rPr lang="en-US" dirty="0"/>
            <a:t>“case” + “arising under” = stable term denoting narrow understanding of a case?</a:t>
          </a:r>
        </a:p>
      </dgm:t>
    </dgm:pt>
    <dgm:pt modelId="{F6BF2007-0CB8-4538-B3D1-BD45C3862D22}" type="parTrans" cxnId="{29B14B91-5AF0-4D03-8A46-FC517E256F2D}">
      <dgm:prSet/>
      <dgm:spPr/>
      <dgm:t>
        <a:bodyPr/>
        <a:lstStyle/>
        <a:p>
          <a:endParaRPr lang="en-US"/>
        </a:p>
      </dgm:t>
    </dgm:pt>
    <dgm:pt modelId="{34C4121E-49B7-46C8-8FA7-F43E098A8DF9}" type="sibTrans" cxnId="{29B14B91-5AF0-4D03-8A46-FC517E256F2D}">
      <dgm:prSet/>
      <dgm:spPr/>
      <dgm:t>
        <a:bodyPr/>
        <a:lstStyle/>
        <a:p>
          <a:endParaRPr lang="en-US"/>
        </a:p>
      </dgm:t>
    </dgm:pt>
    <dgm:pt modelId="{4E1ECFFE-9639-4BB2-BF36-6BB683FE764F}" type="pres">
      <dgm:prSet presAssocID="{91021187-7860-4070-A4C9-158253462EB4}" presName="CompostProcess" presStyleCnt="0">
        <dgm:presLayoutVars>
          <dgm:dir/>
          <dgm:resizeHandles val="exact"/>
        </dgm:presLayoutVars>
      </dgm:prSet>
      <dgm:spPr/>
    </dgm:pt>
    <dgm:pt modelId="{080C52BD-2400-4702-9B1D-9AE36CB882B8}" type="pres">
      <dgm:prSet presAssocID="{91021187-7860-4070-A4C9-158253462EB4}" presName="arrow" presStyleLbl="bgShp" presStyleIdx="0" presStyleCnt="1"/>
      <dgm:spPr/>
    </dgm:pt>
    <dgm:pt modelId="{029AD947-964A-444B-8856-6DBEF4DAAB5D}" type="pres">
      <dgm:prSet presAssocID="{91021187-7860-4070-A4C9-158253462EB4}" presName="linearProcess" presStyleCnt="0"/>
      <dgm:spPr/>
    </dgm:pt>
    <dgm:pt modelId="{1BFD2643-B78E-4F56-9E6A-D3CDE4C975D2}" type="pres">
      <dgm:prSet presAssocID="{73B9B47D-0EEC-4DE6-A089-8FD4AFDC62EE}" presName="textNode" presStyleLbl="node1" presStyleIdx="0" presStyleCnt="3">
        <dgm:presLayoutVars>
          <dgm:bulletEnabled val="1"/>
        </dgm:presLayoutVars>
      </dgm:prSet>
      <dgm:spPr/>
    </dgm:pt>
    <dgm:pt modelId="{EE671185-B8AA-4070-BFCD-D5BC7C4B1767}" type="pres">
      <dgm:prSet presAssocID="{F17B24CB-921F-4ADC-9313-BC3F92BD0826}" presName="sibTrans" presStyleCnt="0"/>
      <dgm:spPr/>
    </dgm:pt>
    <dgm:pt modelId="{CE164AA0-E8BD-4C08-B90F-3CF8CFF89954}" type="pres">
      <dgm:prSet presAssocID="{F5281AF6-8E16-420A-A461-A65822D04CEC}" presName="textNode" presStyleLbl="node1" presStyleIdx="1" presStyleCnt="3">
        <dgm:presLayoutVars>
          <dgm:bulletEnabled val="1"/>
        </dgm:presLayoutVars>
      </dgm:prSet>
      <dgm:spPr/>
    </dgm:pt>
    <dgm:pt modelId="{9403E14C-69B3-4226-BEF2-CEC306C734D5}" type="pres">
      <dgm:prSet presAssocID="{FE44610B-48E7-4DFB-9898-70C906168B8B}" presName="sibTrans" presStyleCnt="0"/>
      <dgm:spPr/>
    </dgm:pt>
    <dgm:pt modelId="{775CE050-89CD-4BDE-82A1-6BEC595A2B45}" type="pres">
      <dgm:prSet presAssocID="{F0CD79D1-3ACF-483F-A81B-964DAF87F9BB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14DB2A22-A078-43E7-85B7-1C318CFF175B}" srcId="{91021187-7860-4070-A4C9-158253462EB4}" destId="{73B9B47D-0EEC-4DE6-A089-8FD4AFDC62EE}" srcOrd="0" destOrd="0" parTransId="{9617140D-CB40-4866-B080-7ACA983B366C}" sibTransId="{F17B24CB-921F-4ADC-9313-BC3F92BD0826}"/>
    <dgm:cxn modelId="{8A504625-8F3A-40FC-8DC3-D7C4D99ED528}" type="presOf" srcId="{F0CD79D1-3ACF-483F-A81B-964DAF87F9BB}" destId="{775CE050-89CD-4BDE-82A1-6BEC595A2B45}" srcOrd="0" destOrd="0" presId="urn:microsoft.com/office/officeart/2005/8/layout/hProcess9"/>
    <dgm:cxn modelId="{B69DE13D-EC0F-4CD8-B3A2-127FACAE38FE}" type="presOf" srcId="{73B9B47D-0EEC-4DE6-A089-8FD4AFDC62EE}" destId="{1BFD2643-B78E-4F56-9E6A-D3CDE4C975D2}" srcOrd="0" destOrd="0" presId="urn:microsoft.com/office/officeart/2005/8/layout/hProcess9"/>
    <dgm:cxn modelId="{5C1BF17C-C1F8-4791-8C7B-C08E86187C20}" type="presOf" srcId="{91021187-7860-4070-A4C9-158253462EB4}" destId="{4E1ECFFE-9639-4BB2-BF36-6BB683FE764F}" srcOrd="0" destOrd="0" presId="urn:microsoft.com/office/officeart/2005/8/layout/hProcess9"/>
    <dgm:cxn modelId="{29B14B91-5AF0-4D03-8A46-FC517E256F2D}" srcId="{91021187-7860-4070-A4C9-158253462EB4}" destId="{F0CD79D1-3ACF-483F-A81B-964DAF87F9BB}" srcOrd="2" destOrd="0" parTransId="{F6BF2007-0CB8-4538-B3D1-BD45C3862D22}" sibTransId="{34C4121E-49B7-46C8-8FA7-F43E098A8DF9}"/>
    <dgm:cxn modelId="{326C48B1-922E-4D9A-9DA6-B3DEEF3500E4}" type="presOf" srcId="{F5281AF6-8E16-420A-A461-A65822D04CEC}" destId="{CE164AA0-E8BD-4C08-B90F-3CF8CFF89954}" srcOrd="0" destOrd="0" presId="urn:microsoft.com/office/officeart/2005/8/layout/hProcess9"/>
    <dgm:cxn modelId="{874E28ED-1556-4DF6-9B4E-462D9C527DB9}" srcId="{91021187-7860-4070-A4C9-158253462EB4}" destId="{F5281AF6-8E16-420A-A461-A65822D04CEC}" srcOrd="1" destOrd="0" parTransId="{1B7024C9-6E24-4AF2-B287-AA5359E56967}" sibTransId="{FE44610B-48E7-4DFB-9898-70C906168B8B}"/>
    <dgm:cxn modelId="{2B015DC5-2FD5-4A8C-9638-F5AD21546AC7}" type="presParOf" srcId="{4E1ECFFE-9639-4BB2-BF36-6BB683FE764F}" destId="{080C52BD-2400-4702-9B1D-9AE36CB882B8}" srcOrd="0" destOrd="0" presId="urn:microsoft.com/office/officeart/2005/8/layout/hProcess9"/>
    <dgm:cxn modelId="{56152145-59B2-4A7D-A7F9-71776C3BA856}" type="presParOf" srcId="{4E1ECFFE-9639-4BB2-BF36-6BB683FE764F}" destId="{029AD947-964A-444B-8856-6DBEF4DAAB5D}" srcOrd="1" destOrd="0" presId="urn:microsoft.com/office/officeart/2005/8/layout/hProcess9"/>
    <dgm:cxn modelId="{9E3014CE-4A03-4F57-9A96-20F3B324C976}" type="presParOf" srcId="{029AD947-964A-444B-8856-6DBEF4DAAB5D}" destId="{1BFD2643-B78E-4F56-9E6A-D3CDE4C975D2}" srcOrd="0" destOrd="0" presId="urn:microsoft.com/office/officeart/2005/8/layout/hProcess9"/>
    <dgm:cxn modelId="{B5D106BE-C134-4FD6-B349-6ED869AF24C9}" type="presParOf" srcId="{029AD947-964A-444B-8856-6DBEF4DAAB5D}" destId="{EE671185-B8AA-4070-BFCD-D5BC7C4B1767}" srcOrd="1" destOrd="0" presId="urn:microsoft.com/office/officeart/2005/8/layout/hProcess9"/>
    <dgm:cxn modelId="{1A09C7DD-2F49-45BC-A044-37453D3CE5C7}" type="presParOf" srcId="{029AD947-964A-444B-8856-6DBEF4DAAB5D}" destId="{CE164AA0-E8BD-4C08-B90F-3CF8CFF89954}" srcOrd="2" destOrd="0" presId="urn:microsoft.com/office/officeart/2005/8/layout/hProcess9"/>
    <dgm:cxn modelId="{AB177995-2158-48A3-A45B-1A0255897341}" type="presParOf" srcId="{029AD947-964A-444B-8856-6DBEF4DAAB5D}" destId="{9403E14C-69B3-4226-BEF2-CEC306C734D5}" srcOrd="3" destOrd="0" presId="urn:microsoft.com/office/officeart/2005/8/layout/hProcess9"/>
    <dgm:cxn modelId="{F664DFF7-A6CA-4722-B6C1-984128410C6C}" type="presParOf" srcId="{029AD947-964A-444B-8856-6DBEF4DAAB5D}" destId="{775CE050-89CD-4BDE-82A1-6BEC595A2B4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0C52BD-2400-4702-9B1D-9AE36CB882B8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FD2643-B78E-4F56-9E6A-D3CDE4C975D2}">
      <dsp:nvSpPr>
        <dsp:cNvPr id="0" name=""/>
        <dsp:cNvSpPr/>
      </dsp:nvSpPr>
      <dsp:spPr>
        <a:xfrm>
          <a:off x="11296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18</a:t>
          </a:r>
          <a:r>
            <a:rPr lang="en-US" sz="2300" kern="1200" baseline="30000" dirty="0"/>
            <a:t>th</a:t>
          </a:r>
          <a:r>
            <a:rPr lang="en-US" sz="2300" kern="1200" dirty="0"/>
            <a:t> century legal writing detached from ordinary language  </a:t>
          </a:r>
        </a:p>
      </dsp:txBody>
      <dsp:txXfrm>
        <a:off x="96262" y="1390367"/>
        <a:ext cx="3214776" cy="1570603"/>
      </dsp:txXfrm>
    </dsp:sp>
    <dsp:sp modelId="{CE164AA0-E8BD-4C08-B90F-3CF8CFF89954}">
      <dsp:nvSpPr>
        <dsp:cNvPr id="0" name=""/>
        <dsp:cNvSpPr/>
      </dsp:nvSpPr>
      <dsp:spPr>
        <a:xfrm>
          <a:off x="3565445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Case may be a shell term but one that is modified by “arising under” only in legal texts</a:t>
          </a:r>
        </a:p>
      </dsp:txBody>
      <dsp:txXfrm>
        <a:off x="3650411" y="1390367"/>
        <a:ext cx="3214776" cy="1570603"/>
      </dsp:txXfrm>
    </dsp:sp>
    <dsp:sp modelId="{775CE050-89CD-4BDE-82A1-6BEC595A2B45}">
      <dsp:nvSpPr>
        <dsp:cNvPr id="0" name=""/>
        <dsp:cNvSpPr/>
      </dsp:nvSpPr>
      <dsp:spPr>
        <a:xfrm>
          <a:off x="7119595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“case” + “arising under” = stable term denoting narrow understanding of a case?</a:t>
          </a:r>
        </a:p>
      </dsp:txBody>
      <dsp:txXfrm>
        <a:off x="7204561" y="1390367"/>
        <a:ext cx="3214776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DD598-3BD6-4261-99A4-11B89A488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D9CF1-67F8-41F3-A24B-64429C4E8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99F66-558F-4F39-8119-6A7023D08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F44A7-0179-468A-B379-F6177B25C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F21EA-5279-4835-88FB-7F47B655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9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A79E-F53D-4867-BE1B-83676E52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55C48-03C9-4B83-AEE3-5A57B0FAC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F7DCD-8908-4F51-A477-4CBE22B4D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C269F-E17A-49FE-8F59-47087753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4440B-901D-4E00-A671-F5F2C0F58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40E21C-AB9E-4F77-A75A-586C44A28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8B9D52-8B41-4A5F-B6F1-C3CBDB5E1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D1FA2-4C84-4351-8574-D04D5039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78412-4C64-43F4-AF50-D0DFDE624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1A164-460C-48C9-A041-FFDFE087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6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F5740-078A-4D3D-862D-731D57051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0E598-EA59-4F55-B75E-4E590732B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38D6B-72AA-4B07-8B3F-3DE446595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B851A-461D-4CFD-ADAF-8EE876C0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19355-8A86-40D5-8273-01ECF7E1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1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637FF-2D14-433A-8A34-E735AA55E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DA0FE-0AB2-4962-AD29-0F5A813A1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DD6DD-CA86-4D13-B943-02E23E5E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297A3-2230-476C-AD8B-41C28BC18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60993-0325-4921-ACBC-3E1C40469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6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7052C-310A-4DF6-8A28-C48BAF48B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E7A0B-89E9-49EC-A673-DECF2280B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128C0-B431-4F47-8B0B-820DF3156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C3351-68B2-46E7-BF98-954F4B2F5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BD825-30BE-4B41-965A-57731511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B6537-9652-4696-81F1-55CAC3740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9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AA21-398D-47CD-8C85-6F7C073A8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C4FEA-56CD-48E9-828D-372F0E728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55487-E229-4A0B-A0F6-E4B3D4008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A417C-1162-45E4-924E-B52CDB593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34AB7A-4101-4FF7-B05F-90B685903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87585E-7121-433C-9797-F0482AA6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96B66F-F254-4400-8406-191E357E3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9D0536-98D1-48FB-94D6-493233F6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6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25B40-8594-4227-B724-D50EA8D4C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7371AE-47AF-4279-A637-276F91FD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6F3C8-0C37-4675-8862-AD1EE516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7088B5-A118-4FA0-92AB-65B6FA31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6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A64306-D087-4F79-8CF0-F2F4689C3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63937-3BB1-421D-93D1-E0A0FC97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DDDDB7-A312-4AAF-BCA8-1FD0CABC5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1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71E93-C97A-4D0C-A190-02640891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E0AB6-B0E3-44D0-B965-90521E46B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933E28-DCEB-4753-9BE6-78F43C1B2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8DCA4-D506-4EF1-9E90-C958C57F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39708-D3BF-44E9-8EEF-944A846A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EEA5F-4E70-4BD5-8233-93787996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64D54-9F18-4CFD-B7F3-8D9FDF752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7E65E5-DF4C-42A3-A1B9-C6560CCFA6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F466A-7231-4A5A-B2C9-A82BCE32C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06109-43B9-4415-A8BB-6938193A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80BF6-EF6B-417E-98CA-D2ACEBAB2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7ED70-788B-4346-AF28-CF0B2148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0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9D7928-584F-445C-8299-2DE8861E0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83F88-268F-4383-877E-EA9BABE3E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682FD-01A0-4487-AE50-115729CDB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B06DF-75FF-4AF7-BD9B-7E27B2D97F5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A12CC-CC8E-4CF7-9BAB-B4FC6752B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D8060-9CFA-40FE-A33A-AC3626113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C0C7-C67C-434B-80B2-498DAE6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2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8548D-52C7-481B-8D16-8655CFCDE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3817"/>
            <a:ext cx="9144000" cy="3124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Comments on “Questions Involving National Peace and Harmony” or “Injured Plaintiff Litigation?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658F8-9BAC-4E82-A378-F722A7279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0688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Georgia State University Workshop on Law &amp; Linguistics</a:t>
            </a:r>
          </a:p>
          <a:p>
            <a:pPr algn="l"/>
            <a:r>
              <a:rPr lang="en-US" dirty="0"/>
              <a:t>Susan Navarro Smelcer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October 18, 2019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7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83FE0-07F6-46E9-A558-EF56C1C96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	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6257FEA-A923-4B0E-8A52-3796327EC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thoughts on validity (or, legal writing is not English)</a:t>
            </a:r>
          </a:p>
          <a:p>
            <a:r>
              <a:rPr lang="en-US" dirty="0"/>
              <a:t>Yes, “case” is a shell word, but tell me more about “arising under” </a:t>
            </a:r>
          </a:p>
          <a:p>
            <a:r>
              <a:rPr lang="en-US" dirty="0"/>
              <a:t>“Case” + “arising under” = stable meaning?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39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38B2B-FBDA-4273-9D11-3AD7635C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writing is not English . . 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EBCF1-0CAD-4B7E-8913-60678EC83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2937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. . . and this could have implications for using COFEA to draw conclusions about the meaning of the word “case”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61421E2-2A3D-4968-9B9F-53AB3F9E3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090763"/>
              </p:ext>
            </p:extLst>
          </p:nvPr>
        </p:nvGraphicFramePr>
        <p:xfrm>
          <a:off x="860322" y="3108961"/>
          <a:ext cx="10471356" cy="241283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235678">
                  <a:extLst>
                    <a:ext uri="{9D8B030D-6E8A-4147-A177-3AD203B41FA5}">
                      <a16:colId xmlns:a16="http://schemas.microsoft.com/office/drawing/2014/main" val="1057041749"/>
                    </a:ext>
                  </a:extLst>
                </a:gridCol>
                <a:gridCol w="5235678">
                  <a:extLst>
                    <a:ext uri="{9D8B030D-6E8A-4147-A177-3AD203B41FA5}">
                      <a16:colId xmlns:a16="http://schemas.microsoft.com/office/drawing/2014/main" val="135708536"/>
                    </a:ext>
                  </a:extLst>
                </a:gridCol>
              </a:tblGrid>
              <a:tr h="566338">
                <a:tc>
                  <a:txBody>
                    <a:bodyPr/>
                    <a:lstStyle/>
                    <a:p>
                      <a:r>
                        <a:rPr lang="en-US" dirty="0"/>
                        <a:t>Letters and books written by ordinary people . . 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judges’ opinions . . 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86916"/>
                  </a:ext>
                </a:extLst>
              </a:tr>
              <a:tr h="566338">
                <a:tc>
                  <a:txBody>
                    <a:bodyPr/>
                    <a:lstStyle/>
                    <a:p>
                      <a:r>
                        <a:rPr lang="en-US" dirty="0"/>
                        <a:t>Display a wide range of language and experiences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Resemble reading a very bad Jane Austen book but without any of emotional drama or angst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310074"/>
                  </a:ext>
                </a:extLst>
              </a:tr>
              <a:tr h="566338">
                <a:tc>
                  <a:txBody>
                    <a:bodyPr/>
                    <a:lstStyle/>
                    <a:p>
                      <a:r>
                        <a:rPr lang="en-US" dirty="0"/>
                        <a:t>Express positive and negative emotions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otherwise innocuous words in weird ways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716114"/>
                  </a:ext>
                </a:extLst>
              </a:tr>
              <a:tr h="566338">
                <a:tc>
                  <a:txBody>
                    <a:bodyPr/>
                    <a:lstStyle/>
                    <a:p>
                      <a:r>
                        <a:rPr lang="en-US" dirty="0"/>
                        <a:t>Are generally comprehensible to an average reader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Employ strange or difficult terms for otherwise straightforward concepts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18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707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9BBB-1C35-4C5C-A190-91CD54D5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“case” is a shell word, but tell me more about “arising under”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040E31-D16D-4E0D-A252-8FD942F9CADB}"/>
              </a:ext>
            </a:extLst>
          </p:cNvPr>
          <p:cNvSpPr/>
          <p:nvPr/>
        </p:nvSpPr>
        <p:spPr>
          <a:xfrm>
            <a:off x="1038286" y="3190073"/>
            <a:ext cx="2637012" cy="209427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/>
              <a:t>CASE!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A474EA0-D0D2-441D-B742-69C7565B1BA0}"/>
              </a:ext>
            </a:extLst>
          </p:cNvPr>
          <p:cNvCxnSpPr>
            <a:stCxn id="4" idx="3"/>
          </p:cNvCxnSpPr>
          <p:nvPr/>
        </p:nvCxnSpPr>
        <p:spPr>
          <a:xfrm flipV="1">
            <a:off x="3675298" y="2654708"/>
            <a:ext cx="2465930" cy="1582501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5679C0-A496-46A2-9A8C-BDA0DC194B05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3675298" y="4237209"/>
            <a:ext cx="2353843" cy="1461566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680B38A-A018-4E7E-B837-1A0D9DC2A79E}"/>
              </a:ext>
            </a:extLst>
          </p:cNvPr>
          <p:cNvSpPr/>
          <p:nvPr/>
        </p:nvSpPr>
        <p:spPr>
          <a:xfrm>
            <a:off x="6141228" y="1607572"/>
            <a:ext cx="2637012" cy="209427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Instance</a:t>
            </a:r>
          </a:p>
          <a:p>
            <a:pPr algn="ctr"/>
            <a:r>
              <a:rPr lang="en-US" sz="4000" dirty="0"/>
              <a:t>Occurrence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876009-0F6F-4AA4-BE9C-7007874D3C38}"/>
              </a:ext>
            </a:extLst>
          </p:cNvPr>
          <p:cNvSpPr txBox="1"/>
          <p:nvPr/>
        </p:nvSpPr>
        <p:spPr>
          <a:xfrm>
            <a:off x="8908026" y="1495937"/>
            <a:ext cx="27196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(One of a list)</a:t>
            </a:r>
          </a:p>
          <a:p>
            <a:r>
              <a:rPr lang="en-US" sz="3000" dirty="0"/>
              <a:t>“All cases of” </a:t>
            </a:r>
          </a:p>
          <a:p>
            <a:r>
              <a:rPr lang="en-US" sz="3000" dirty="0"/>
              <a:t>“In the case of”</a:t>
            </a:r>
          </a:p>
          <a:p>
            <a:r>
              <a:rPr lang="en-US" sz="3000" dirty="0"/>
              <a:t>“In case of”</a:t>
            </a:r>
          </a:p>
          <a:p>
            <a:r>
              <a:rPr lang="en-US" sz="3000" dirty="0"/>
              <a:t>“The case of”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215196-AECA-4999-B98E-CF096380BCD1}"/>
              </a:ext>
            </a:extLst>
          </p:cNvPr>
          <p:cNvSpPr/>
          <p:nvPr/>
        </p:nvSpPr>
        <p:spPr>
          <a:xfrm>
            <a:off x="6096000" y="4491373"/>
            <a:ext cx="2637012" cy="209427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5430F8-15C7-4CA9-89CC-B55FF20E6B3D}"/>
              </a:ext>
            </a:extLst>
          </p:cNvPr>
          <p:cNvSpPr txBox="1"/>
          <p:nvPr/>
        </p:nvSpPr>
        <p:spPr>
          <a:xfrm>
            <a:off x="8908025" y="5144777"/>
            <a:ext cx="27196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“Arising under”</a:t>
            </a:r>
          </a:p>
        </p:txBody>
      </p:sp>
    </p:spTree>
    <p:extLst>
      <p:ext uri="{BB962C8B-B14F-4D97-AF65-F5344CB8AC3E}">
        <p14:creationId xmlns:p14="http://schemas.microsoft.com/office/powerpoint/2010/main" val="97122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B34A1-925D-4978-8A59-A29A6E3CD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“Case” + “arising under” = </a:t>
            </a:r>
            <a:r>
              <a:rPr lang="en-US"/>
              <a:t>stable meaning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27455-ECE3-43CB-AD7F-5CE6F0C2C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28"/>
            <a:ext cx="10515600" cy="186147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“Arising under” as a specialized legal term that gives “case” a stable adversarial meaning within notions of traditional judicial power or activities (maybe?)</a:t>
            </a:r>
          </a:p>
          <a:p>
            <a:r>
              <a:rPr lang="en-US" dirty="0"/>
              <a:t>Based on the description in the paper and related data, “arising under” </a:t>
            </a:r>
            <a:r>
              <a:rPr lang="en-US" b="1" dirty="0"/>
              <a:t>ONLY </a:t>
            </a:r>
            <a:r>
              <a:rPr lang="en-US" dirty="0"/>
              <a:t>occurs in connection with legal analysis, even when not directly related to interpretation of Article III:</a:t>
            </a: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9AD665-8EDD-4E68-90E1-F535E075F11C}"/>
              </a:ext>
            </a:extLst>
          </p:cNvPr>
          <p:cNvSpPr/>
          <p:nvPr/>
        </p:nvSpPr>
        <p:spPr>
          <a:xfrm>
            <a:off x="1092311" y="3541983"/>
            <a:ext cx="45680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 U.S. 229: </a:t>
            </a:r>
            <a:r>
              <a:rPr lang="en-US" dirty="0"/>
              <a:t>"He then contended, that from general principles, from positive authorities, </a:t>
            </a:r>
            <a:r>
              <a:rPr lang="en-US" b="1" dirty="0"/>
              <a:t>arising under the bankrupt laws of different countries,</a:t>
            </a:r>
            <a:r>
              <a:rPr lang="en-US" dirty="0"/>
              <a:t> from the reason of the thing, and from the mischievous consequences of a contrary position, the discharge of the Defendant in one state, ought to be sufficient to discharge him in every state . . ."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593E44-E234-4190-9425-FD72C52DB1BA}"/>
              </a:ext>
            </a:extLst>
          </p:cNvPr>
          <p:cNvSpPr/>
          <p:nvPr/>
        </p:nvSpPr>
        <p:spPr>
          <a:xfrm>
            <a:off x="5722086" y="3541983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4 U.S. 47: </a:t>
            </a:r>
            <a:r>
              <a:rPr lang="en-US" dirty="0"/>
              <a:t>The act of assembly, when it provides a further remedy for the </a:t>
            </a:r>
            <a:r>
              <a:rPr lang="en-US" dirty="0" err="1"/>
              <a:t>indorsee</a:t>
            </a:r>
            <a:r>
              <a:rPr lang="en-US" dirty="0"/>
              <a:t>, implies and </a:t>
            </a:r>
            <a:r>
              <a:rPr lang="en-US" dirty="0" err="1"/>
              <a:t>recognises</a:t>
            </a:r>
            <a:r>
              <a:rPr lang="en-US" dirty="0"/>
              <a:t> the law to be so. </a:t>
            </a:r>
            <a:r>
              <a:rPr lang="en-US" b="1" dirty="0"/>
              <a:t>At common law, a promissory note could not be declared on; all the declarations on record upon promissory notes, state the liability as arising under the statute of Anne; and the distinction in this particular has been repeatedly </a:t>
            </a:r>
            <a:r>
              <a:rPr lang="en-US" b="1" dirty="0" err="1"/>
              <a:t>recognised</a:t>
            </a:r>
            <a:r>
              <a:rPr lang="en-US" b="1" dirty="0"/>
              <a:t> by our Courts.</a:t>
            </a:r>
            <a:r>
              <a:rPr lang="en-US" dirty="0"/>
              <a:t> . . . The act of assembly, indeed, cannot refer to notes delivered and put in circulation out of Pennsylvania; and surely, </a:t>
            </a:r>
            <a:r>
              <a:rPr lang="en-US" b="1" dirty="0"/>
              <a:t>the objection arising under our local law,</a:t>
            </a:r>
            <a:r>
              <a:rPr lang="en-US" dirty="0"/>
              <a:t> ought not to proceed from the plaintiff in the attachment . . .</a:t>
            </a:r>
          </a:p>
        </p:txBody>
      </p:sp>
    </p:spTree>
    <p:extLst>
      <p:ext uri="{BB962C8B-B14F-4D97-AF65-F5344CB8AC3E}">
        <p14:creationId xmlns:p14="http://schemas.microsoft.com/office/powerpoint/2010/main" val="194706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F64A2-6260-4A2A-904A-01162A50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just happened?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CBD5FF-6EE1-4C1E-85D9-77CC7C097F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8983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549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7626854386747B6E013F94EE4CC1A" ma:contentTypeVersion="12" ma:contentTypeDescription="Create a new document." ma:contentTypeScope="" ma:versionID="9c2173f11a6ddffd25d07f15153c4156">
  <xsd:schema xmlns:xsd="http://www.w3.org/2001/XMLSchema" xmlns:xs="http://www.w3.org/2001/XMLSchema" xmlns:p="http://schemas.microsoft.com/office/2006/metadata/properties" xmlns:ns3="65d915ff-2578-45aa-a3b1-ee60d3304f4b" xmlns:ns4="e6de2d21-2263-4de1-aa71-d49bf28274e3" targetNamespace="http://schemas.microsoft.com/office/2006/metadata/properties" ma:root="true" ma:fieldsID="64a3ea15ddae22d466b71ea927091312" ns3:_="" ns4:_="">
    <xsd:import namespace="65d915ff-2578-45aa-a3b1-ee60d3304f4b"/>
    <xsd:import namespace="e6de2d21-2263-4de1-aa71-d49bf28274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d915ff-2578-45aa-a3b1-ee60d3304f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e2d21-2263-4de1-aa71-d49bf28274e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92A3C7-E35D-486E-B8AE-6A17D6B313B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E7144FC-01C6-464C-B1FA-292EEAF314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331BD8-7943-4A4D-BAC1-703F2F477D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d915ff-2578-45aa-a3b1-ee60d3304f4b"/>
    <ds:schemaRef ds:uri="e6de2d21-2263-4de1-aa71-d49bf28274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549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Comments on “Questions Involving National Peace and Harmony” or “Injured Plaintiff Litigation? </vt:lpstr>
      <vt:lpstr>Roadmap </vt:lpstr>
      <vt:lpstr>Legal writing is not English . . . </vt:lpstr>
      <vt:lpstr>Yes, “case” is a shell word, but tell me more about “arising under” </vt:lpstr>
      <vt:lpstr>“Case” + “arising under” = stable meaning</vt:lpstr>
      <vt:lpstr>What just happened?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“Questions Involving National Peace and Harmony” or “Injured Plaintiff Litigation? </dc:title>
  <dc:creator>Susan Smelcer</dc:creator>
  <cp:lastModifiedBy>Susan Smelcer</cp:lastModifiedBy>
  <cp:revision>6</cp:revision>
  <dcterms:created xsi:type="dcterms:W3CDTF">2019-10-18T06:43:06Z</dcterms:created>
  <dcterms:modified xsi:type="dcterms:W3CDTF">2019-10-18T12:38:21Z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0x01010097B7626854386747B6E013F94EE4CC1A</vt:lpwstr>
  </property>
</Properties>
</file>