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45"/>
  </p:notesMasterIdLst>
  <p:sldIdLst>
    <p:sldId id="330" r:id="rId3"/>
    <p:sldId id="442" r:id="rId4"/>
    <p:sldId id="443" r:id="rId5"/>
    <p:sldId id="444" r:id="rId6"/>
    <p:sldId id="445" r:id="rId7"/>
    <p:sldId id="446" r:id="rId8"/>
    <p:sldId id="447" r:id="rId9"/>
    <p:sldId id="448" r:id="rId10"/>
    <p:sldId id="449" r:id="rId11"/>
    <p:sldId id="450" r:id="rId12"/>
    <p:sldId id="451" r:id="rId13"/>
    <p:sldId id="452" r:id="rId14"/>
    <p:sldId id="453" r:id="rId15"/>
    <p:sldId id="457" r:id="rId16"/>
    <p:sldId id="455" r:id="rId17"/>
    <p:sldId id="456" r:id="rId18"/>
    <p:sldId id="458" r:id="rId19"/>
    <p:sldId id="459" r:id="rId20"/>
    <p:sldId id="460" r:id="rId21"/>
    <p:sldId id="461" r:id="rId22"/>
    <p:sldId id="462" r:id="rId23"/>
    <p:sldId id="463" r:id="rId24"/>
    <p:sldId id="464" r:id="rId25"/>
    <p:sldId id="467" r:id="rId26"/>
    <p:sldId id="466" r:id="rId27"/>
    <p:sldId id="465" r:id="rId28"/>
    <p:sldId id="468" r:id="rId29"/>
    <p:sldId id="437" r:id="rId30"/>
    <p:sldId id="334" r:id="rId31"/>
    <p:sldId id="335" r:id="rId32"/>
    <p:sldId id="332" r:id="rId33"/>
    <p:sldId id="454" r:id="rId34"/>
    <p:sldId id="336" r:id="rId35"/>
    <p:sldId id="347" r:id="rId36"/>
    <p:sldId id="341" r:id="rId37"/>
    <p:sldId id="338" r:id="rId38"/>
    <p:sldId id="346" r:id="rId39"/>
    <p:sldId id="342" r:id="rId40"/>
    <p:sldId id="340" r:id="rId41"/>
    <p:sldId id="345" r:id="rId42"/>
    <p:sldId id="343" r:id="rId43"/>
    <p:sldId id="436" r:id="rId44"/>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9166EC-8603-214B-81DE-1BE87FCF47A3}">
          <p14:sldIdLst>
            <p14:sldId id="330"/>
            <p14:sldId id="442"/>
            <p14:sldId id="443"/>
            <p14:sldId id="444"/>
            <p14:sldId id="445"/>
            <p14:sldId id="446"/>
            <p14:sldId id="447"/>
            <p14:sldId id="448"/>
            <p14:sldId id="449"/>
            <p14:sldId id="450"/>
            <p14:sldId id="451"/>
            <p14:sldId id="452"/>
            <p14:sldId id="453"/>
            <p14:sldId id="457"/>
            <p14:sldId id="455"/>
            <p14:sldId id="456"/>
            <p14:sldId id="458"/>
            <p14:sldId id="459"/>
            <p14:sldId id="460"/>
            <p14:sldId id="461"/>
            <p14:sldId id="462"/>
            <p14:sldId id="463"/>
            <p14:sldId id="464"/>
            <p14:sldId id="467"/>
            <p14:sldId id="466"/>
            <p14:sldId id="465"/>
            <p14:sldId id="468"/>
            <p14:sldId id="437"/>
            <p14:sldId id="334"/>
            <p14:sldId id="335"/>
            <p14:sldId id="332"/>
            <p14:sldId id="454"/>
            <p14:sldId id="336"/>
            <p14:sldId id="347"/>
            <p14:sldId id="341"/>
            <p14:sldId id="338"/>
            <p14:sldId id="346"/>
            <p14:sldId id="342"/>
            <p14:sldId id="340"/>
            <p14:sldId id="345"/>
            <p14:sldId id="343"/>
            <p14:sldId id="43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AE9BF9-7C95-F533-2B3B-5B340E417818}" name="Ute Roemer" initials="UR" userId="Ute Roem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129" autoAdjust="0"/>
  </p:normalViewPr>
  <p:slideViewPr>
    <p:cSldViewPr snapToGrid="0" snapToObjects="1" showGuides="1">
      <p:cViewPr varScale="1">
        <p:scale>
          <a:sx n="136" d="100"/>
          <a:sy n="136" d="100"/>
        </p:scale>
        <p:origin x="10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6F2886-6FC1-E847-A27B-F7BC85F7CD2C}" type="datetimeFigureOut">
              <a:rPr lang="en-US" smtClean="0"/>
              <a:t>03/17/2023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ED08F3B-1B5D-7440-AB74-C85EC0858658}" type="slidenum">
              <a:rPr lang="en-US" smtClean="0"/>
              <a:t>‹#›</a:t>
            </a:fld>
            <a:endParaRPr lang="en-US"/>
          </a:p>
        </p:txBody>
      </p:sp>
    </p:spTree>
    <p:extLst>
      <p:ext uri="{BB962C8B-B14F-4D97-AF65-F5344CB8AC3E}">
        <p14:creationId xmlns:p14="http://schemas.microsoft.com/office/powerpoint/2010/main" val="335891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18</a:t>
            </a:fld>
            <a:endParaRPr lang="en-US"/>
          </a:p>
        </p:txBody>
      </p:sp>
    </p:spTree>
    <p:extLst>
      <p:ext uri="{BB962C8B-B14F-4D97-AF65-F5344CB8AC3E}">
        <p14:creationId xmlns:p14="http://schemas.microsoft.com/office/powerpoint/2010/main" val="148831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“cases arising under laws passed by the general Legislature, and to such other questions as involve the National peace and harmony”</a:t>
            </a:r>
          </a:p>
          <a:p>
            <a:r>
              <a:rPr lang="en-US" dirty="0">
                <a:effectLst/>
                <a:latin typeface="Arial" panose="020B0604020202020204" pitchFamily="34" charset="0"/>
              </a:rPr>
              <a:t>Shell nouns: form a “shell” around such (often complex) “chunks of information,” which are “contained” within that “shell” providing the “shell content.”</a:t>
            </a:r>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33</a:t>
            </a:fld>
            <a:endParaRPr lang="en-US"/>
          </a:p>
        </p:txBody>
      </p:sp>
    </p:spTree>
    <p:extLst>
      <p:ext uri="{BB962C8B-B14F-4D97-AF65-F5344CB8AC3E}">
        <p14:creationId xmlns:p14="http://schemas.microsoft.com/office/powerpoint/2010/main" val="379538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“such” here used </a:t>
            </a:r>
            <a:r>
              <a:rPr lang="en-US" dirty="0" err="1"/>
              <a:t>cataphorically</a:t>
            </a:r>
            <a:r>
              <a:rPr lang="en-US" dirty="0"/>
              <a:t>, referring forward to an item mentioned later in the text; functions: as-phrase as a descriptive qualifier, exemplification, discretionary qualifier</a:t>
            </a:r>
          </a:p>
        </p:txBody>
      </p:sp>
      <p:sp>
        <p:nvSpPr>
          <p:cNvPr id="4" name="Slide Number Placeholder 3"/>
          <p:cNvSpPr>
            <a:spLocks noGrp="1"/>
          </p:cNvSpPr>
          <p:nvPr>
            <p:ph type="sldNum" sz="quarter" idx="5"/>
          </p:nvPr>
        </p:nvSpPr>
        <p:spPr/>
        <p:txBody>
          <a:bodyPr/>
          <a:lstStyle/>
          <a:p>
            <a:fld id="{8ED08F3B-1B5D-7440-AB74-C85EC0858658}" type="slidenum">
              <a:rPr lang="en-US" smtClean="0"/>
              <a:t>36</a:t>
            </a:fld>
            <a:endParaRPr lang="en-US"/>
          </a:p>
        </p:txBody>
      </p:sp>
    </p:spTree>
    <p:extLst>
      <p:ext uri="{BB962C8B-B14F-4D97-AF65-F5344CB8AC3E}">
        <p14:creationId xmlns:p14="http://schemas.microsoft.com/office/powerpoint/2010/main" val="154063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37</a:t>
            </a:fld>
            <a:endParaRPr lang="en-US"/>
          </a:p>
        </p:txBody>
      </p:sp>
    </p:spTree>
    <p:extLst>
      <p:ext uri="{BB962C8B-B14F-4D97-AF65-F5344CB8AC3E}">
        <p14:creationId xmlns:p14="http://schemas.microsoft.com/office/powerpoint/2010/main" val="2622970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interest in this originated in the first impeachment trial of former president Trump (January 2020); wider contextual analysis through close reading of source texts</a:t>
            </a:r>
          </a:p>
        </p:txBody>
      </p:sp>
      <p:sp>
        <p:nvSpPr>
          <p:cNvPr id="4" name="Slide Number Placeholder 3"/>
          <p:cNvSpPr>
            <a:spLocks noGrp="1"/>
          </p:cNvSpPr>
          <p:nvPr>
            <p:ph type="sldNum" sz="quarter" idx="5"/>
          </p:nvPr>
        </p:nvSpPr>
        <p:spPr/>
        <p:txBody>
          <a:bodyPr/>
          <a:lstStyle/>
          <a:p>
            <a:fld id="{8ED08F3B-1B5D-7440-AB74-C85EC0858658}" type="slidenum">
              <a:rPr lang="en-US" smtClean="0"/>
              <a:t>39</a:t>
            </a:fld>
            <a:endParaRPr lang="en-US"/>
          </a:p>
        </p:txBody>
      </p:sp>
    </p:spTree>
    <p:extLst>
      <p:ext uri="{BB962C8B-B14F-4D97-AF65-F5344CB8AC3E}">
        <p14:creationId xmlns:p14="http://schemas.microsoft.com/office/powerpoint/2010/main" val="192414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On 3: Unlike “high praise” or “high cost” (expressing compositional meaning)</a:t>
            </a:r>
          </a:p>
          <a:p>
            <a:endParaRPr lang="en-US" dirty="0"/>
          </a:p>
        </p:txBody>
      </p:sp>
      <p:sp>
        <p:nvSpPr>
          <p:cNvPr id="4" name="Slide Number Placeholder 3"/>
          <p:cNvSpPr>
            <a:spLocks noGrp="1"/>
          </p:cNvSpPr>
          <p:nvPr>
            <p:ph type="sldNum" sz="quarter" idx="5"/>
          </p:nvPr>
        </p:nvSpPr>
        <p:spPr/>
        <p:txBody>
          <a:bodyPr/>
          <a:lstStyle/>
          <a:p>
            <a:fld id="{8ED08F3B-1B5D-7440-AB74-C85EC0858658}" type="slidenum">
              <a:rPr lang="en-US" smtClean="0"/>
              <a:t>40</a:t>
            </a:fld>
            <a:endParaRPr lang="en-US"/>
          </a:p>
        </p:txBody>
      </p:sp>
    </p:spTree>
    <p:extLst>
      <p:ext uri="{BB962C8B-B14F-4D97-AF65-F5344CB8AC3E}">
        <p14:creationId xmlns:p14="http://schemas.microsoft.com/office/powerpoint/2010/main" val="383931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5403" y="1359462"/>
            <a:ext cx="7877261" cy="1224458"/>
          </a:xfrm>
          <a:prstGeom prst="rect">
            <a:avLst/>
          </a:prstGeom>
        </p:spPr>
        <p:txBody>
          <a:bodyPr anchor="b"/>
          <a:lstStyle>
            <a:lvl1pPr algn="ctr">
              <a:defRPr sz="3800" b="0" i="0">
                <a:solidFill>
                  <a:srgbClr val="0039A6"/>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065403" y="2652976"/>
            <a:ext cx="7877261" cy="1241822"/>
          </a:xfrm>
          <a:prstGeom prst="rect">
            <a:avLst/>
          </a:prstGeom>
        </p:spPr>
        <p:txBody>
          <a:bodyPr/>
          <a:lstStyle>
            <a:lvl1pPr marL="0" indent="0" algn="ctr">
              <a:buNone/>
              <a:defRPr sz="3200" b="0" i="0">
                <a:solidFill>
                  <a:srgbClr val="0039A6"/>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8888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63E4-807F-394F-8457-BD1A70808CA6}"/>
              </a:ext>
            </a:extLst>
          </p:cNvPr>
          <p:cNvSpPr>
            <a:spLocks noGrp="1"/>
          </p:cNvSpPr>
          <p:nvPr>
            <p:ph type="title" hasCustomPrompt="1"/>
          </p:nvPr>
        </p:nvSpPr>
        <p:spPr>
          <a:xfrm>
            <a:off x="1173934" y="1264540"/>
            <a:ext cx="7584172" cy="709482"/>
          </a:xfrm>
          <a:prstGeom prst="rect">
            <a:avLst/>
          </a:prstGeom>
        </p:spPr>
        <p:txBody>
          <a:bodyPr/>
          <a:lstStyle>
            <a:lvl1pPr>
              <a:defRPr sz="3200" b="0" i="0">
                <a:solidFill>
                  <a:srgbClr val="0039A6"/>
                </a:solidFill>
                <a:latin typeface="Century Gothic" panose="020B0502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5A9DA98-5D64-E240-BA27-6C2FD7754363}"/>
              </a:ext>
            </a:extLst>
          </p:cNvPr>
          <p:cNvSpPr>
            <a:spLocks noGrp="1"/>
          </p:cNvSpPr>
          <p:nvPr>
            <p:ph idx="1"/>
          </p:nvPr>
        </p:nvSpPr>
        <p:spPr>
          <a:xfrm>
            <a:off x="1173934" y="1974021"/>
            <a:ext cx="7584172" cy="3068811"/>
          </a:xfrm>
          <a:prstGeom prst="rect">
            <a:avLst/>
          </a:prstGeom>
        </p:spPr>
        <p:txBody>
          <a:bodyPr/>
          <a:lstStyle>
            <a:lvl1pPr>
              <a:defRPr sz="2400" b="0" i="0">
                <a:solidFill>
                  <a:srgbClr val="0039A6"/>
                </a:solidFill>
                <a:latin typeface="Century Gothic" panose="020B0502020202020204" pitchFamily="34" charset="0"/>
              </a:defRPr>
            </a:lvl1pPr>
            <a:lvl2pPr>
              <a:defRPr sz="2000" b="0" i="0">
                <a:solidFill>
                  <a:srgbClr val="0039A6"/>
                </a:solidFill>
                <a:latin typeface="Century Gothic" panose="020B0502020202020204" pitchFamily="34" charset="0"/>
              </a:defRPr>
            </a:lvl2pPr>
            <a:lvl3pPr>
              <a:defRPr sz="1800" b="0" i="0">
                <a:solidFill>
                  <a:srgbClr val="0039A6"/>
                </a:solidFill>
                <a:latin typeface="Century Gothic" panose="020B0502020202020204" pitchFamily="34" charset="0"/>
              </a:defRPr>
            </a:lvl3pPr>
            <a:lvl4pPr>
              <a:defRPr sz="1600" b="0" i="0">
                <a:solidFill>
                  <a:srgbClr val="0039A6"/>
                </a:solidFill>
                <a:latin typeface="Century Gothic" panose="020B0502020202020204" pitchFamily="34" charset="0"/>
              </a:defRPr>
            </a:lvl4pPr>
            <a:lvl5pPr>
              <a:defRPr sz="1600" b="0" i="0">
                <a:solidFill>
                  <a:srgbClr val="0039A6"/>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3355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72885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259430"/>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teroemer.weebly.com/" TargetMode="External"/><Relationship Id="rId2" Type="http://schemas.openxmlformats.org/officeDocument/2006/relationships/hyperlink" Target="http://www.clarkcunningham.or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clarkcunningham.org/L2-PP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corpusconference.byu.edu/2023-hom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awcorpus.byu.edu/cofea/concordances/" TargetMode="External"/><Relationship Id="rId2" Type="http://schemas.openxmlformats.org/officeDocument/2006/relationships/hyperlink" Target="https://lcl.byu.edu/projects/cofea/" TargetMode="Externa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clarkcunningham.org/L2-Cases.html" TargetMode="External"/><Relationship Id="rId2" Type="http://schemas.openxmlformats.org/officeDocument/2006/relationships/hyperlink" Target="http://clarkcunningham.org/L2-Articles.html" TargetMode="External"/><Relationship Id="rId1" Type="http://schemas.openxmlformats.org/officeDocument/2006/relationships/slideLayout" Target="../slideLayouts/slideLayout2.xml"/><Relationship Id="rId4" Type="http://schemas.openxmlformats.org/officeDocument/2006/relationships/hyperlink" Target="http://clarkcunningham.org/L2-Briefs.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repository.law.umich.edu/mlr/vol119/iss7/3" TargetMode="External"/><Relationship Id="rId13" Type="http://schemas.openxmlformats.org/officeDocument/2006/relationships/hyperlink" Target="https://papers.ssrn.com/sol3/papers.cfm?abstract_id=3281292" TargetMode="External"/><Relationship Id="rId3" Type="http://schemas.openxmlformats.org/officeDocument/2006/relationships/hyperlink" Target="https://papers.ssrn.com/sol3/papers.cfm?abstract_id=3295239" TargetMode="External"/><Relationship Id="rId7" Type="http://schemas.openxmlformats.org/officeDocument/2006/relationships/hyperlink" Target="https://papers.ssrn.com/sol3/papers.cfm?abstract_id=3554023" TargetMode="External"/><Relationship Id="rId12" Type="http://schemas.openxmlformats.org/officeDocument/2006/relationships/hyperlink" Target="https://digitalcommons.law.byu.edu/lawreview/vol2017/iss6/7/" TargetMode="External"/><Relationship Id="rId17" Type="http://schemas.openxmlformats.org/officeDocument/2006/relationships/hyperlink" Target="https://papers.ssrn.com/sol3/papers.cfm?abstract_id=3727504" TargetMode="External"/><Relationship Id="rId2" Type="http://schemas.openxmlformats.org/officeDocument/2006/relationships/hyperlink" Target="http://www.clarkcunningham.org/L2-Articles.html" TargetMode="External"/><Relationship Id="rId16" Type="http://schemas.openxmlformats.org/officeDocument/2006/relationships/hyperlink" Target="https://www.pennlawreview.com/print/?id=627" TargetMode="External"/><Relationship Id="rId1" Type="http://schemas.openxmlformats.org/officeDocument/2006/relationships/slideLayout" Target="../slideLayouts/slideLayout2.xml"/><Relationship Id="rId6" Type="http://schemas.openxmlformats.org/officeDocument/2006/relationships/hyperlink" Target="http://www.clarkcunningham.org/MeaningOfEmolument.html" TargetMode="External"/><Relationship Id="rId11" Type="http://schemas.openxmlformats.org/officeDocument/2006/relationships/hyperlink" Target="https://digitalcommons.law.byu.edu/lawreview/vol2017/iss6/6/" TargetMode="External"/><Relationship Id="rId5" Type="http://schemas.openxmlformats.org/officeDocument/2006/relationships/hyperlink" Target="https://digitalcommons.law.byu.edu/lawreview/vol2018/iss2/14/" TargetMode="External"/><Relationship Id="rId15" Type="http://schemas.openxmlformats.org/officeDocument/2006/relationships/hyperlink" Target="https://www.yalelawjournal.org/article/judging-ordinary-meaning" TargetMode="External"/><Relationship Id="rId10" Type="http://schemas.openxmlformats.org/officeDocument/2006/relationships/hyperlink" Target="http://www.clarkcunningham.org/Gales-Solan-RevisitingAClassic%20ProblemInStatutoryInterpretation.pdf" TargetMode="External"/><Relationship Id="rId4" Type="http://schemas.openxmlformats.org/officeDocument/2006/relationships/hyperlink" Target="https://harvardlawreview.org/2018/02/are-we-running-out-of-trademarks/" TargetMode="External"/><Relationship Id="rId9" Type="http://schemas.openxmlformats.org/officeDocument/2006/relationships/hyperlink" Target="https://digitalcommons.law.byu.edu/lawreview/vol2017/iss6/4/" TargetMode="External"/><Relationship Id="rId14" Type="http://schemas.openxmlformats.org/officeDocument/2006/relationships/hyperlink" Target="https://digitalcommons.law.byu.edu/lawreview/vol2017/iss6/9/"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digitalcommons.law.byu.edu/lawreview/vol2010/iss5/10/" TargetMode="External"/><Relationship Id="rId13" Type="http://schemas.openxmlformats.org/officeDocument/2006/relationships/hyperlink" Target="https://digitalcommons.law.byu.edu/lawreview/vol2017/iss6/12/" TargetMode="External"/><Relationship Id="rId3" Type="http://schemas.openxmlformats.org/officeDocument/2006/relationships/hyperlink" Target="https://digitalcommons.law.byu.edu/lawreview/vol2017/iss6/10/" TargetMode="External"/><Relationship Id="rId7" Type="http://schemas.openxmlformats.org/officeDocument/2006/relationships/hyperlink" Target="https://www.harvard-jlpp.com/justice-alitos-question-stephanie-nicole-miller-mary-kay-bacallao/" TargetMode="External"/><Relationship Id="rId12" Type="http://schemas.openxmlformats.org/officeDocument/2006/relationships/hyperlink" Target="https://issuu.com/stclhoustonlawreview/docs/59-2" TargetMode="External"/><Relationship Id="rId2" Type="http://schemas.openxmlformats.org/officeDocument/2006/relationships/hyperlink" Target="http://www.clarkcunningham.org/L2-Articles.html" TargetMode="External"/><Relationship Id="rId1" Type="http://schemas.openxmlformats.org/officeDocument/2006/relationships/slideLayout" Target="../slideLayouts/slideLayout2.xml"/><Relationship Id="rId6" Type="http://schemas.openxmlformats.org/officeDocument/2006/relationships/hyperlink" Target="https://readingroom.law.gsu.edu/gsulr/vol36/iss5/9/" TargetMode="External"/><Relationship Id="rId11" Type="http://schemas.openxmlformats.org/officeDocument/2006/relationships/hyperlink" Target="https://www.yalelawjournal.org/forum/corpus-linguistics-original-public-meaning" TargetMode="External"/><Relationship Id="rId5" Type="http://schemas.openxmlformats.org/officeDocument/2006/relationships/hyperlink" Target="https://digitalcommons.law.byu.edu/lawreview/vol2017/iss6/11/" TargetMode="External"/><Relationship Id="rId10" Type="http://schemas.openxmlformats.org/officeDocument/2006/relationships/hyperlink" Target="https://www.languageandlaw.eu/jll/article/view/27" TargetMode="External"/><Relationship Id="rId4" Type="http://schemas.openxmlformats.org/officeDocument/2006/relationships/hyperlink" Target="https://www.stanfordlawreview.org/print/article/officers-united-states/" TargetMode="External"/><Relationship Id="rId9" Type="http://schemas.openxmlformats.org/officeDocument/2006/relationships/hyperlink" Target="http://stlr.org/volumes/volume-xiii-2011-2012/hard-cases-and-hard-data-assessing-corpus-linguistics-as-an-empirical-paths-to-plain-meanin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digitalcommons.law.byu.edu/lawreview/vol2017/iss6/13/" TargetMode="External"/><Relationship Id="rId3" Type="http://schemas.openxmlformats.org/officeDocument/2006/relationships/hyperlink" Target="https://repository.law.umich.edu/mlr/vol116/iss2/3/" TargetMode="External"/><Relationship Id="rId7" Type="http://schemas.openxmlformats.org/officeDocument/2006/relationships/hyperlink" Target="https://digitalcommons.law.byu.edu/lawreview/vol2017/iss6/5/" TargetMode="External"/><Relationship Id="rId12" Type="http://schemas.openxmlformats.org/officeDocument/2006/relationships/hyperlink" Target="https://harvardlawreview.org/wp-content/uploads/2020/11/134-Harv.-L.-Rev.-726-app..pdf" TargetMode="External"/><Relationship Id="rId2" Type="http://schemas.openxmlformats.org/officeDocument/2006/relationships/hyperlink" Target="http://www.clarkcunningham.org/L2-Articles.html" TargetMode="External"/><Relationship Id="rId1" Type="http://schemas.openxmlformats.org/officeDocument/2006/relationships/slideLayout" Target="../slideLayouts/slideLayout2.xml"/><Relationship Id="rId6" Type="http://schemas.openxmlformats.org/officeDocument/2006/relationships/hyperlink" Target="https://www.languageandlaw.eu/jll/article/view/25" TargetMode="External"/><Relationship Id="rId11" Type="http://schemas.openxmlformats.org/officeDocument/2006/relationships/hyperlink" Target="https://harvardlawreview.org/2020/12/testing-ordinary-meaning/" TargetMode="External"/><Relationship Id="rId5" Type="http://schemas.openxmlformats.org/officeDocument/2006/relationships/hyperlink" Target="https://www.yalelawjournal.org/forum/can-corpus-linguistics-help-make-originalism-scientific" TargetMode="External"/><Relationship Id="rId10" Type="http://schemas.openxmlformats.org/officeDocument/2006/relationships/hyperlink" Target="https://digitalcommons.law.byu.edu/lawreview/vol2017/iss6/14/" TargetMode="External"/><Relationship Id="rId4" Type="http://schemas.openxmlformats.org/officeDocument/2006/relationships/hyperlink" Target="http://www.clarkcunningham.org/MeaningOfCases.html" TargetMode="External"/><Relationship Id="rId9" Type="http://schemas.openxmlformats.org/officeDocument/2006/relationships/hyperlink" Target="http://www.clarkcunningham.org/JP/Workshop/WeTheCitizens-24Oct2019.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clarkcunningham.org/JP/IdahoVLantis-23Aug2019.pdf" TargetMode="External"/><Relationship Id="rId3" Type="http://schemas.openxmlformats.org/officeDocument/2006/relationships/hyperlink" Target="http://www.clarkcunningham.org/JP/PeopleVHarris-Mich-2016.pdf" TargetMode="External"/><Relationship Id="rId7" Type="http://schemas.openxmlformats.org/officeDocument/2006/relationships/hyperlink" Target="http://www.clarkcunningham.org/JP/CaesarsEntertainment-3d%20Cir-1Aug2019.pdf" TargetMode="External"/><Relationship Id="rId2" Type="http://schemas.openxmlformats.org/officeDocument/2006/relationships/hyperlink" Target="http://www.clarkcunningham.org/L2-Cases" TargetMode="External"/><Relationship Id="rId1" Type="http://schemas.openxmlformats.org/officeDocument/2006/relationships/slideLayout" Target="../slideLayouts/slideLayout2.xml"/><Relationship Id="rId6" Type="http://schemas.openxmlformats.org/officeDocument/2006/relationships/hyperlink" Target="http://www.clarkcunningham.org/JP/WilsonVSafelite-StranchConcurrence.pdf" TargetMode="External"/><Relationship Id="rId5" Type="http://schemas.openxmlformats.org/officeDocument/2006/relationships/hyperlink" Target="http://www.clarkcunningham.org/JP/WilsonVSafelite-ThaparConcurrence.pdf" TargetMode="External"/><Relationship Id="rId4" Type="http://schemas.openxmlformats.org/officeDocument/2006/relationships/hyperlink" Target="http://www.clarkcunningham.org/JP/WilsonVSafelite-6thCir.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larkcunningham.org/L2-Cas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clarkcunningham.org/L2/L2-Briefs/Jones_v_Becerra%20(9th%20Cir)(Order%2026March2021).pdf" TargetMode="External"/><Relationship Id="rId4" Type="http://schemas.openxmlformats.org/officeDocument/2006/relationships/hyperlink" Target="http://www.clarkcunningham.org/JP/FacebookVDuguid-US-1April2021.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larkcunningham.org/L2/L2-Cases/HealthFreedomDefenseFund(MD%20Fla%202022).pdf" TargetMode="External"/><Relationship Id="rId2" Type="http://schemas.openxmlformats.org/officeDocument/2006/relationships/hyperlink" Target="http://www.clarkcunningham.org/L2-Cases" TargetMode="External"/><Relationship Id="rId1" Type="http://schemas.openxmlformats.org/officeDocument/2006/relationships/slideLayout" Target="../slideLayouts/slideLayout2.xml"/><Relationship Id="rId6" Type="http://schemas.openxmlformats.org/officeDocument/2006/relationships/hyperlink" Target="http://www.clarkcunningham.org/L2/L2-Cases/USvSeefried-DDC-MeaningOfAdministrationOfJustice.pdf" TargetMode="External"/><Relationship Id="rId5" Type="http://schemas.openxmlformats.org/officeDocument/2006/relationships/hyperlink" Target="https://1.next.westlaw.com/Link/Document/FullText?findType=Y&amp;serNum=0479360949&amp;pubNum=0001157&amp;originatingDoc=Ic7b02ce9f2fa11eca841d44555f1c91a&amp;refType=LR&amp;fi=co_pp_sp_1157_510&amp;originationContext=document&amp;transitionType=DocumentItem&amp;ppcid=24c1e6b0e40143048a0f1756008e2a60&amp;contextData=(sc.DocLink)#co_pp_sp_1157_510" TargetMode="External"/><Relationship Id="rId4" Type="http://schemas.openxmlformats.org/officeDocument/2006/relationships/hyperlink" Target="https://1.next.westlaw.com/Link/Document/FullText?findType=Y&amp;serNum=2016385211&amp;pubNum=0000780&amp;originatingDoc=Ic7b02ce9f2fa11eca841d44555f1c91a&amp;refType=RP&amp;fi=co_pp_sp_780_586&amp;originationContext=document&amp;transitionType=DocumentItem&amp;ppcid=24c1e6b0e40143048a0f1756008e2a60&amp;contextData=(sc.DocLink)#co_pp_sp_780_58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am11.safelinks.protection.outlook.com/?url=https%3A%2F%2Fpapers.ssrn.com%2Fsol3%2Fpapers.cfm%3Fabstract_id%3D3132688&amp;data=04%7C01%7Ccdcunningham%40gsu.edu%7C6b782e31bd3242c5645108d9e3a34bcc%7C515ad73d8d5e4169895c9789dc742a70%7C0%7C0%7C637791112935975098%7CUnknown%7CTWFpbGZsb3d8eyJWIjoiMC4wLjAwMDAiLCJQIjoiV2luMzIiLCJBTiI6Ik1haWwiLCJXVCI6Mn0%3D%7C3000&amp;sdata=XXhJE%2Bhu3GyLdX1UTMUZ9%2BOvTgoPLqqrdLSGx3Fwtjg%3D&amp;reserved=0" TargetMode="External"/><Relationship Id="rId2" Type="http://schemas.openxmlformats.org/officeDocument/2006/relationships/hyperlink" Target="http://www.clarkcunningham.org/L2-Briefs" TargetMode="External"/><Relationship Id="rId1" Type="http://schemas.openxmlformats.org/officeDocument/2006/relationships/slideLayout" Target="../slideLayouts/slideLayout2.xml"/><Relationship Id="rId4" Type="http://schemas.openxmlformats.org/officeDocument/2006/relationships/hyperlink" Target="https://nam11.safelinks.protection.outlook.com/?url=https%3A%2F%2Fpapers.ssrn.com%2Fsol3%2Fpapers.cfm%3Fabstract_id%3D3288811&amp;data=04%7C01%7Ccdcunningham%40gsu.edu%7C6b782e31bd3242c5645108d9e3a34bcc%7C515ad73d8d5e4169895c9789dc742a70%7C0%7C0%7C637791112935975098%7CUnknown%7CTWFpbGZsb3d8eyJWIjoiMC4wLjAwMDAiLCJQIjoiV2luMzIiLCJBTiI6Ik1haWwiLCJXVCI6Mn0%3D%7C3000&amp;sdata=tCaMSd4sBjw1jEn8MCKMDp0bXtNgg8aSnajmiAxYNp8%3D&amp;reserved=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clarkcunningham.org/JP/Wright-web/Wright-CourtOrder-28May2019.pdf" TargetMode="External"/><Relationship Id="rId2" Type="http://schemas.openxmlformats.org/officeDocument/2006/relationships/hyperlink" Target="http://www.clarkcunningham.org/L2-Briefs" TargetMode="External"/><Relationship Id="rId1" Type="http://schemas.openxmlformats.org/officeDocument/2006/relationships/slideLayout" Target="../slideLayouts/slideLayout2.xml"/><Relationship Id="rId6" Type="http://schemas.openxmlformats.org/officeDocument/2006/relationships/hyperlink" Target="https://readingroom.law.gsu.edu/gsulr/vol36/iss5/8/" TargetMode="External"/><Relationship Id="rId5" Type="http://schemas.openxmlformats.org/officeDocument/2006/relationships/hyperlink" Target="http://www.clarkcunningham.org/JP/Wright-web/Wright-SupplementalAmicusBrief-22Aug2019.pdf" TargetMode="External"/><Relationship Id="rId4" Type="http://schemas.openxmlformats.org/officeDocument/2006/relationships/hyperlink" Target="http://www.clarkcunningham.org/JP/Wright-web/Wright-AmicusBrief-25July2019(WithChart).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larkcunningham.org/JP/Emolument/Blumenthal-CunninghamEgbertAmicusBrief.pdf" TargetMode="External"/><Relationship Id="rId7" Type="http://schemas.openxmlformats.org/officeDocument/2006/relationships/hyperlink" Target="http://www.clarkcunningham.org/MeaningOfEmolument.html" TargetMode="External"/><Relationship Id="rId2" Type="http://schemas.openxmlformats.org/officeDocument/2006/relationships/hyperlink" Target="http://www.clarkcunningham.org/L2-Briefs" TargetMode="External"/><Relationship Id="rId1" Type="http://schemas.openxmlformats.org/officeDocument/2006/relationships/slideLayout" Target="../slideLayouts/slideLayout2.xml"/><Relationship Id="rId6" Type="http://schemas.openxmlformats.org/officeDocument/2006/relationships/hyperlink" Target="https://papers.ssrn.com/sol3/papers.cfm?abstract_id=3334017" TargetMode="External"/><Relationship Id="rId5" Type="http://schemas.openxmlformats.org/officeDocument/2006/relationships/hyperlink" Target="http://www.clarkcunningham.org/L2/L2-Briefs/InReTrump-MeaningOfEmolumentAmicusBrief.html" TargetMode="External"/><Relationship Id="rId4" Type="http://schemas.openxmlformats.org/officeDocument/2006/relationships/hyperlink" Target="https://papers.ssrn.com/abstract=3475650"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larkcunningham.org/L2/L2-Briefs/SlocumGriesSolan-Bostock-2019.pdf" TargetMode="External"/><Relationship Id="rId2" Type="http://schemas.openxmlformats.org/officeDocument/2006/relationships/hyperlink" Target="http://www.clarkcunningham.org/L2-Briefs" TargetMode="External"/><Relationship Id="rId1" Type="http://schemas.openxmlformats.org/officeDocument/2006/relationships/slideLayout" Target="../slideLayouts/slideLayout2.xml"/><Relationship Id="rId5" Type="http://schemas.openxmlformats.org/officeDocument/2006/relationships/hyperlink" Target="https://nam11.safelinks.protection.outlook.com/?url=http%3A%2F%2Fhome.uchicago.edu%2F~merchant%2Fpubs%2F2020-06-04_CorpusLinguisticsAmicusBrief.pdf&amp;data=04%7C01%7Ccdcunningham%40gsu.edu%7C952e7b4d4cdb48cbc50308d929f507fe%7C515ad73d8d5e4169895c9789dc742a70%7C0%7C0%7C637586954636063190%7CUnknown%7CTWFpbGZsb3d8eyJWIjoiMC4wLjAwMDAiLCJQIjoiV2luMzIiLCJBTiI6Ik1haWwiLCJXVCI6Mn0%3D%7C1000&amp;sdata=Vx7msMU12i6K954FraWZ%2BwwlucufwtPOYL4%2FkCm8FBo%3D&amp;reserved=0" TargetMode="External"/><Relationship Id="rId4" Type="http://schemas.openxmlformats.org/officeDocument/2006/relationships/hyperlink" Target="https://repository.law.umich.edu/mlr/vol119/iss7/3"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clarkcunningham.org/L2/L2-Briefs/NelsonVState-AmicusPresentation-CitationUpdate.pdf" TargetMode="External"/><Relationship Id="rId3" Type="http://schemas.openxmlformats.org/officeDocument/2006/relationships/hyperlink" Target="http://www.clarkcunningham.org/L2/L2-Briefs/NelsonVState-OrderGrantingAppeal.pdf" TargetMode="External"/><Relationship Id="rId7" Type="http://schemas.openxmlformats.org/officeDocument/2006/relationships/hyperlink" Target="http://www.clarkcunningham.org/L2/L2-Cases/NelsonVState-OralArgumentByTheState.pdf" TargetMode="External"/><Relationship Id="rId2" Type="http://schemas.openxmlformats.org/officeDocument/2006/relationships/hyperlink" Target="http://www.clarkcunningham.org/L2-Briefs" TargetMode="External"/><Relationship Id="rId1" Type="http://schemas.openxmlformats.org/officeDocument/2006/relationships/slideLayout" Target="../slideLayouts/slideLayout2.xml"/><Relationship Id="rId6" Type="http://schemas.openxmlformats.org/officeDocument/2006/relationships/hyperlink" Target="https://www.gasupreme.us/oral-arguments-august-26-2021/" TargetMode="External"/><Relationship Id="rId5" Type="http://schemas.openxmlformats.org/officeDocument/2006/relationships/hyperlink" Target="http://www.clarkcunningham.org/L2/L2-Briefs/Nelson-SCt-OrderForOralArgument.pdf" TargetMode="External"/><Relationship Id="rId10" Type="http://schemas.openxmlformats.org/officeDocument/2006/relationships/hyperlink" Target="http://www.clarkcunningham.org/L2/L2-Briefs/SearchACellPhone-LCL2022.pdf" TargetMode="External"/><Relationship Id="rId4" Type="http://schemas.openxmlformats.org/officeDocument/2006/relationships/hyperlink" Target="http://www.clarkcunningham.org/L2/L2-Briefs/NelsonVState%20NeutralAmicusBrief.pdf" TargetMode="External"/><Relationship Id="rId9" Type="http://schemas.openxmlformats.org/officeDocument/2006/relationships/hyperlink" Target="http://www.clarkcunningham.org/L2/L2-Briefs/SearchACellPhone-LCL2022.pptx"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larkcunningham.org/L2/L2-Briefs/Jones_v_Becerra%20(9th%20Cir)(Order%2026March2021).pdf" TargetMode="External"/><Relationship Id="rId7" Type="http://schemas.openxmlformats.org/officeDocument/2006/relationships/hyperlink" Target="http://www.clarkcunningham.org/L2/L2-Briefs/JonesVBonta-GoldfardMotionToFileAmicusBrief-2021_WL_1897328(3May2021).pdf" TargetMode="External"/><Relationship Id="rId2" Type="http://schemas.openxmlformats.org/officeDocument/2006/relationships/hyperlink" Target="http://www.clarkcunningham.org/L2-Briefs" TargetMode="External"/><Relationship Id="rId1" Type="http://schemas.openxmlformats.org/officeDocument/2006/relationships/slideLayout" Target="../slideLayouts/slideLayout2.xml"/><Relationship Id="rId6" Type="http://schemas.openxmlformats.org/officeDocument/2006/relationships/hyperlink" Target="http://www.clarkcunningham.org/L2/L2-Briefs/JonesVBonta-AppelleesResponseToAppellantsSupplementalBrief2021_WL_1897330-1.pdf" TargetMode="External"/><Relationship Id="rId5" Type="http://schemas.openxmlformats.org/officeDocument/2006/relationships/hyperlink" Target="http://www.clarkcunningham.org/L2/L2-Briefs/JonesVBonta-AppelleesSupplementalBrief-2021_WL_1727661(23%20April%202021).pdf" TargetMode="External"/><Relationship Id="rId4" Type="http://schemas.openxmlformats.org/officeDocument/2006/relationships/hyperlink" Target="http://www.clarkcunningham.org/L2/L2-Briefs/JonesVBecerra-PlaintiffsAppellantsSupplementalBrief-2021_WL_1727665.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clarkcunningham.org/L2/L2-Briefs/NewYorkStateRifle-CorpusLinguisticsAmicus-2021_WL_4353034.pdf" TargetMode="External"/><Relationship Id="rId2" Type="http://schemas.openxmlformats.org/officeDocument/2006/relationships/hyperlink" Target="http://www.clarkcunningham.org/L2-Briefs" TargetMode="External"/><Relationship Id="rId1" Type="http://schemas.openxmlformats.org/officeDocument/2006/relationships/slideLayout" Target="../slideLayouts/slideLayout2.xml"/><Relationship Id="rId6" Type="http://schemas.openxmlformats.org/officeDocument/2006/relationships/hyperlink" Target="https://1.next.westlaw.com/Link/Document/FullText?findType=Y&amp;serNum=0479360949&amp;pubNum=0001157&amp;originatingDoc=Ic7b02ce9f2fa11eca841d44555f1c91a&amp;refType=LR&amp;fi=co_pp_sp_1157_510&amp;originationContext=document&amp;transitionType=DocumentItem&amp;ppcid=24c1e6b0e40143048a0f1756008e2a60&amp;contextData=(sc.DocLink)#co_pp_sp_1157_510" TargetMode="External"/><Relationship Id="rId5" Type="http://schemas.openxmlformats.org/officeDocument/2006/relationships/hyperlink" Target="https://1.next.westlaw.com/Link/Document/FullText?findType=Y&amp;serNum=2016385211&amp;pubNum=0000780&amp;originatingDoc=Ic7b02ce9f2fa11eca841d44555f1c91a&amp;refType=RP&amp;fi=co_pp_sp_780_586&amp;originationContext=document&amp;transitionType=DocumentItem&amp;ppcid=24c1e6b0e40143048a0f1756008e2a60&amp;contextData=(sc.DocLink)#co_pp_sp_780_586" TargetMode="External"/><Relationship Id="rId4" Type="http://schemas.openxmlformats.org/officeDocument/2006/relationships/hyperlink" Target="http://www.clarkcunningham.org/L2/L2-Briefs/NewYorStateRifle-GoldfarbAmicus-2021_WL_4220984.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clarkcunningham.org/L2/L2-Briefs/StateOfUtahVPlannedParenthood-AmicusBrief-ProLifeUtah.pdf" TargetMode="External"/><Relationship Id="rId2" Type="http://schemas.openxmlformats.org/officeDocument/2006/relationships/hyperlink" Target="http://www.clarkcunningham.org/L2-Briefs" TargetMode="External"/><Relationship Id="rId1" Type="http://schemas.openxmlformats.org/officeDocument/2006/relationships/slideLayout" Target="../slideLayouts/slideLayout2.xml"/><Relationship Id="rId5" Type="http://schemas.openxmlformats.org/officeDocument/2006/relationships/hyperlink" Target="http://www.clarkcunningham.org/L2/L2-Briefs/Amicus%20Brief%20of%20Neal%20Goldfarb%20in%20State%20of%20Utah%20v%20Planned%20Parenthood-Abstract.pdf" TargetMode="External"/><Relationship Id="rId4" Type="http://schemas.openxmlformats.org/officeDocument/2006/relationships/hyperlink" Target="http://www.clarkcunningham.org/L2/L2-Briefs/StateOfUtahVPlannedParenthood-AmicusBrief-Goldfarb.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awcorpus.by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lawcorpus.byu.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founders.archive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awcorpus.byu.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uteroemer.weebly.com/" TargetMode="External"/><Relationship Id="rId2" Type="http://schemas.openxmlformats.org/officeDocument/2006/relationships/hyperlink" Target="http://www.clarkcunningham.or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clarkcunningham.org/L2-PPT.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larkcunningham.org/L2-Articles.html" TargetMode="External"/><Relationship Id="rId2" Type="http://schemas.openxmlformats.org/officeDocument/2006/relationships/hyperlink" Target="https://papers.ssrn.com/sol3/papers.cfm?abstract_id=355402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415B9-9B1A-144F-901D-01B2C859A207}"/>
              </a:ext>
            </a:extLst>
          </p:cNvPr>
          <p:cNvSpPr txBox="1"/>
          <p:nvPr/>
        </p:nvSpPr>
        <p:spPr>
          <a:xfrm>
            <a:off x="934571" y="2903216"/>
            <a:ext cx="8142193" cy="1231106"/>
          </a:xfrm>
          <a:prstGeom prst="rect">
            <a:avLst/>
          </a:prstGeom>
          <a:noFill/>
        </p:spPr>
        <p:txBody>
          <a:bodyPr wrap="square" rtlCol="0">
            <a:spAutoFit/>
          </a:bodyPr>
          <a:lstStyle/>
          <a:p>
            <a:pPr algn="ctr"/>
            <a:r>
              <a:rPr lang="en-US" sz="1600" dirty="0">
                <a:solidFill>
                  <a:srgbClr val="0039A6"/>
                </a:solidFill>
                <a:latin typeface="Century Gothic" panose="020B0502020202020204" pitchFamily="34" charset="0"/>
              </a:rPr>
              <a:t>Clark D. Cunningham | School of Law</a:t>
            </a:r>
            <a:br>
              <a:rPr lang="en-US" sz="1600" dirty="0">
                <a:solidFill>
                  <a:srgbClr val="0039A6"/>
                </a:solidFill>
                <a:latin typeface="Century Gothic" panose="020B0502020202020204" pitchFamily="34" charset="0"/>
              </a:rPr>
            </a:br>
            <a:r>
              <a:rPr lang="en-US" sz="1400" dirty="0">
                <a:solidFill>
                  <a:srgbClr val="0039A6"/>
                </a:solidFill>
                <a:latin typeface="Century Gothic" panose="020B0502020202020204" pitchFamily="34" charset="0"/>
                <a:hlinkClick r:id="rId2"/>
              </a:rPr>
              <a:t>www.clarkcunningham.org</a:t>
            </a:r>
            <a:r>
              <a:rPr lang="en-US" sz="1400" dirty="0">
                <a:solidFill>
                  <a:srgbClr val="0039A6"/>
                </a:solidFill>
                <a:latin typeface="Century Gothic" panose="020B0502020202020204" pitchFamily="34" charset="0"/>
              </a:rPr>
              <a:t> </a:t>
            </a:r>
            <a:endParaRPr lang="en-US" sz="1600" dirty="0">
              <a:solidFill>
                <a:srgbClr val="0039A6"/>
              </a:solidFill>
              <a:latin typeface="Century Gothic" panose="020B0502020202020204" pitchFamily="34" charset="0"/>
            </a:endParaRPr>
          </a:p>
          <a:p>
            <a:pPr algn="ctr"/>
            <a:r>
              <a:rPr lang="en-US" sz="1600" dirty="0">
                <a:solidFill>
                  <a:srgbClr val="0039A6"/>
                </a:solidFill>
                <a:latin typeface="Century Gothic" panose="020B0502020202020204" pitchFamily="34" charset="0"/>
              </a:rPr>
              <a:t>Ute Römer | Department of Applied Linguistics and ESL</a:t>
            </a:r>
            <a:br>
              <a:rPr lang="en-US" sz="1600" dirty="0">
                <a:solidFill>
                  <a:srgbClr val="0039A6"/>
                </a:solidFill>
                <a:latin typeface="Century Gothic" panose="020B0502020202020204" pitchFamily="34" charset="0"/>
              </a:rPr>
            </a:br>
            <a:r>
              <a:rPr lang="en-US" sz="1400" dirty="0">
                <a:solidFill>
                  <a:srgbClr val="0039A6"/>
                </a:solidFill>
                <a:latin typeface="Century Gothic" panose="020B0502020202020204" pitchFamily="34" charset="0"/>
                <a:hlinkClick r:id="rId3"/>
              </a:rPr>
              <a:t>https://uteroemer.weebly.com/</a:t>
            </a:r>
            <a:r>
              <a:rPr lang="en-US" sz="1400" dirty="0">
                <a:solidFill>
                  <a:srgbClr val="0039A6"/>
                </a:solidFill>
                <a:latin typeface="Century Gothic" panose="020B0502020202020204" pitchFamily="34" charset="0"/>
              </a:rPr>
              <a:t> </a:t>
            </a:r>
          </a:p>
          <a:p>
            <a:pPr algn="ctr"/>
            <a:r>
              <a:rPr lang="en-US" sz="1400" dirty="0">
                <a:solidFill>
                  <a:srgbClr val="0039A6"/>
                </a:solidFill>
                <a:latin typeface="Century Gothic" panose="020B0502020202020204" pitchFamily="34" charset="0"/>
              </a:rPr>
              <a:t>This presentation can be downloaded at </a:t>
            </a:r>
            <a:r>
              <a:rPr lang="en-US" sz="1400" dirty="0">
                <a:solidFill>
                  <a:srgbClr val="0039A6"/>
                </a:solidFill>
                <a:latin typeface="Century Gothic" panose="020B0502020202020204" pitchFamily="34" charset="0"/>
                <a:hlinkClick r:id="rId4"/>
              </a:rPr>
              <a:t>www.clarkcunningham.org/L2-PPT.html</a:t>
            </a:r>
            <a:r>
              <a:rPr lang="en-US" sz="1400" dirty="0">
                <a:solidFill>
                  <a:srgbClr val="0039A6"/>
                </a:solidFill>
                <a:latin typeface="Century Gothic" panose="020B0502020202020204" pitchFamily="34" charset="0"/>
              </a:rPr>
              <a:t>  </a:t>
            </a:r>
            <a:endParaRPr lang="en-US" sz="1600" dirty="0">
              <a:solidFill>
                <a:srgbClr val="0039A6"/>
              </a:solidFill>
              <a:latin typeface="Century Gothic" panose="020B0502020202020204" pitchFamily="34" charset="0"/>
            </a:endParaRPr>
          </a:p>
        </p:txBody>
      </p:sp>
      <p:sp>
        <p:nvSpPr>
          <p:cNvPr id="6" name="Title 5">
            <a:extLst>
              <a:ext uri="{FF2B5EF4-FFF2-40B4-BE49-F238E27FC236}">
                <a16:creationId xmlns:a16="http://schemas.microsoft.com/office/drawing/2014/main" id="{FD753D68-0790-1DB1-349E-844D0089A69C}"/>
              </a:ext>
            </a:extLst>
          </p:cNvPr>
          <p:cNvSpPr>
            <a:spLocks noGrp="1"/>
          </p:cNvSpPr>
          <p:nvPr>
            <p:ph type="ctrTitle"/>
          </p:nvPr>
        </p:nvSpPr>
        <p:spPr>
          <a:xfrm>
            <a:off x="1062648" y="325563"/>
            <a:ext cx="7877261" cy="2403123"/>
          </a:xfrm>
        </p:spPr>
        <p:txBody>
          <a:bodyPr/>
          <a:lstStyle/>
          <a:p>
            <a:r>
              <a:rPr lang="en-US" sz="2800" b="1" dirty="0"/>
              <a:t>Applied corpus linguistics </a:t>
            </a:r>
            <a:br>
              <a:rPr lang="en-US" sz="2800" b="1" dirty="0"/>
            </a:br>
            <a:r>
              <a:rPr lang="en-US" sz="2800" b="1" dirty="0"/>
              <a:t>and legal interpretation: </a:t>
            </a:r>
            <a:br>
              <a:rPr lang="en-US" sz="2800" b="1" dirty="0"/>
            </a:br>
            <a:r>
              <a:rPr lang="en-US" sz="2800" b="1" dirty="0"/>
              <a:t>A rapidly developing field of interdisciplinary scholarship</a:t>
            </a:r>
            <a:endParaRPr lang="en-US" sz="2800" dirty="0"/>
          </a:p>
        </p:txBody>
      </p:sp>
      <p:pic>
        <p:nvPicPr>
          <p:cNvPr id="1026" name="Picture 2" descr="University Logos - Communications ToolKit">
            <a:extLst>
              <a:ext uri="{FF2B5EF4-FFF2-40B4-BE49-F238E27FC236}">
                <a16:creationId xmlns:a16="http://schemas.microsoft.com/office/drawing/2014/main" id="{6B22E6E9-8FFA-165F-DAB0-59531C76339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8160" y="4330786"/>
            <a:ext cx="3726235" cy="6954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C55E50D-B7D7-399E-4838-68990A77D122}"/>
              </a:ext>
            </a:extLst>
          </p:cNvPr>
          <p:cNvSpPr/>
          <p:nvPr/>
        </p:nvSpPr>
        <p:spPr>
          <a:xfrm>
            <a:off x="4242502" y="325563"/>
            <a:ext cx="4706225" cy="523220"/>
          </a:xfrm>
          <a:prstGeom prst="rect">
            <a:avLst/>
          </a:prstGeom>
          <a:noFill/>
        </p:spPr>
        <p:txBody>
          <a:bodyPr wrap="non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AAAL 2023, Portland, Oregon</a:t>
            </a:r>
          </a:p>
        </p:txBody>
      </p:sp>
    </p:spTree>
    <p:extLst>
      <p:ext uri="{BB962C8B-B14F-4D97-AF65-F5344CB8AC3E}">
        <p14:creationId xmlns:p14="http://schemas.microsoft.com/office/powerpoint/2010/main" val="356157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70067"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Corpus linguistics in a court decision</a:t>
            </a:r>
            <a:endParaRPr kumimoji="0" lang="en-US" sz="28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10" name="Text Placeholder 10">
            <a:extLst>
              <a:ext uri="{FF2B5EF4-FFF2-40B4-BE49-F238E27FC236}">
                <a16:creationId xmlns:a16="http://schemas.microsoft.com/office/drawing/2014/main" id="{3C4012FB-DF62-4EBA-1BA7-396E91A419B2}"/>
              </a:ext>
            </a:extLst>
          </p:cNvPr>
          <p:cNvSpPr txBox="1">
            <a:spLocks/>
          </p:cNvSpPr>
          <p:nvPr/>
        </p:nvSpPr>
        <p:spPr>
          <a:xfrm>
            <a:off x="1024694" y="949039"/>
            <a:ext cx="3868340" cy="1918978"/>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39A6"/>
                </a:solidFill>
                <a:effectLst/>
                <a:uLnTx/>
                <a:uFillTx/>
                <a:latin typeface="Century Gothic" panose="020B0502020202020204" pitchFamily="34" charset="0"/>
              </a:rPr>
              <a:t>Stephen C. </a:t>
            </a:r>
            <a:r>
              <a:rPr kumimoji="0" lang="en-US" sz="1400" b="1" i="0" u="none" strike="noStrike" kern="1200" cap="none" spc="0" normalizeH="0" baseline="0" noProof="0" dirty="0" err="1">
                <a:ln>
                  <a:noFill/>
                </a:ln>
                <a:solidFill>
                  <a:srgbClr val="0039A6"/>
                </a:solidFill>
                <a:effectLst/>
                <a:uLnTx/>
                <a:uFillTx/>
                <a:latin typeface="Century Gothic" panose="020B0502020202020204" pitchFamily="34" charset="0"/>
              </a:rPr>
              <a:t>Mouritsen</a:t>
            </a:r>
            <a:endParaRPr kumimoji="0" lang="en-US" sz="1400" b="1" i="0" u="none" strike="noStrike" kern="1200" cap="none" spc="0" normalizeH="0" baseline="0" noProof="0" dirty="0">
              <a:ln>
                <a:noFill/>
              </a:ln>
              <a:solidFill>
                <a:srgbClr val="0039A6"/>
              </a:solidFill>
              <a:effectLst/>
              <a:uLnTx/>
              <a:uFillTx/>
              <a:latin typeface="Century Gothic" panose="020B0502020202020204" pitchFamily="34" charset="0"/>
            </a:endParaRPr>
          </a:p>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rPr>
              <a:t>2007, M.A., Brigham Young University, Linguistics (Mark Davies)</a:t>
            </a:r>
          </a:p>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rPr>
              <a:t>2010, J.D., Brigham Young University</a:t>
            </a:r>
          </a:p>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solidFill>
                  <a:srgbClr val="0039A6"/>
                </a:solidFill>
                <a:effectLst/>
                <a:uLnTx/>
                <a:uFillTx/>
                <a:latin typeface="Century Gothic" panose="020B0502020202020204" pitchFamily="34" charset="0"/>
              </a:rPr>
              <a:t>The Dictionary Is Not a Fortress: Definitional Fallacies and a Corpus-Based </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rPr>
              <a:t>Approach to Plain Meaning, 2010 BYU Law Review 1915</a:t>
            </a:r>
          </a:p>
        </p:txBody>
      </p:sp>
      <p:pic>
        <p:nvPicPr>
          <p:cNvPr id="11" name="Content Placeholder 17" descr="A person in a suit smiling&#10;&#10;Description automatically generated with medium confidence">
            <a:extLst>
              <a:ext uri="{FF2B5EF4-FFF2-40B4-BE49-F238E27FC236}">
                <a16:creationId xmlns:a16="http://schemas.microsoft.com/office/drawing/2014/main" id="{E132625E-C08C-2DDE-BDCC-40E1AF1AA5AE}"/>
              </a:ext>
            </a:extLst>
          </p:cNvPr>
          <p:cNvPicPr>
            <a:picLocks noChangeAspect="1"/>
          </p:cNvPicPr>
          <p:nvPr/>
        </p:nvPicPr>
        <p:blipFill>
          <a:blip r:embed="rId2"/>
          <a:stretch>
            <a:fillRect/>
          </a:stretch>
        </p:blipFill>
        <p:spPr>
          <a:xfrm>
            <a:off x="1897080" y="2805671"/>
            <a:ext cx="1824159" cy="1939826"/>
          </a:xfrm>
          <a:prstGeom prst="rect">
            <a:avLst/>
          </a:prstGeom>
        </p:spPr>
      </p:pic>
      <p:sp>
        <p:nvSpPr>
          <p:cNvPr id="12" name="Text Placeholder 12">
            <a:extLst>
              <a:ext uri="{FF2B5EF4-FFF2-40B4-BE49-F238E27FC236}">
                <a16:creationId xmlns:a16="http://schemas.microsoft.com/office/drawing/2014/main" id="{5B33522E-2FA1-6059-0965-0F07521E0960}"/>
              </a:ext>
            </a:extLst>
          </p:cNvPr>
          <p:cNvSpPr txBox="1">
            <a:spLocks/>
          </p:cNvSpPr>
          <p:nvPr/>
        </p:nvSpPr>
        <p:spPr>
          <a:xfrm>
            <a:off x="5024002" y="949039"/>
            <a:ext cx="3887391" cy="1856632"/>
          </a:xfrm>
          <a:prstGeom prst="rect">
            <a:avLst/>
          </a:prstGeom>
        </p:spPr>
        <p:txBody>
          <a:bodyPr vert="horz" lIns="91440" tIns="45720" rIns="91440" bIns="45720" rtlCol="0" anchor="b">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0039A6"/>
                </a:solidFill>
                <a:effectLst/>
                <a:uLnTx/>
                <a:uFillTx/>
                <a:latin typeface="Century Gothic" panose="020B0502020202020204" pitchFamily="34" charset="0"/>
              </a:rPr>
              <a:t>Thomas Rex Lee</a:t>
            </a:r>
          </a:p>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rPr>
              <a:t>1997 – 2010  Law professor, Brigham Young University</a:t>
            </a:r>
          </a:p>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rPr>
              <a:t>2010 Appointed to Utah Supreme Court, hires </a:t>
            </a:r>
            <a:r>
              <a:rPr kumimoji="0" lang="en-US" sz="1400" b="0" i="0" u="none" strike="noStrike" kern="1200" cap="none" spc="0" normalizeH="0" baseline="0" noProof="0" dirty="0" err="1">
                <a:ln>
                  <a:noFill/>
                </a:ln>
                <a:solidFill>
                  <a:srgbClr val="0039A6"/>
                </a:solidFill>
                <a:effectLst/>
                <a:uLnTx/>
                <a:uFillTx/>
                <a:latin typeface="Century Gothic" panose="020B0502020202020204" pitchFamily="34" charset="0"/>
              </a:rPr>
              <a:t>Mouritsen</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rPr>
              <a:t> as law clerk</a:t>
            </a:r>
            <a:b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rPr>
            </a:br>
            <a:br>
              <a:rPr kumimoji="0" lang="en-US" sz="600" b="0" i="1" u="none" strike="noStrike" kern="1200" cap="none" spc="0" normalizeH="0" baseline="0" noProof="0" dirty="0">
                <a:ln>
                  <a:noFill/>
                </a:ln>
                <a:solidFill>
                  <a:srgbClr val="0039A6"/>
                </a:solidFill>
                <a:effectLst/>
                <a:uLnTx/>
                <a:uFillTx/>
                <a:latin typeface="Century Gothic" panose="020B0502020202020204" pitchFamily="34" charset="0"/>
              </a:rPr>
            </a:br>
            <a:r>
              <a:rPr kumimoji="0" lang="en-US" sz="1400" b="0" i="1" u="none" strike="noStrike" kern="1200" cap="none" spc="0" normalizeH="0" baseline="0" noProof="0" dirty="0">
                <a:ln>
                  <a:noFill/>
                </a:ln>
                <a:solidFill>
                  <a:srgbClr val="0039A6"/>
                </a:solidFill>
                <a:effectLst/>
                <a:uLnTx/>
                <a:uFillTx/>
                <a:latin typeface="Century Gothic" panose="020B0502020202020204" pitchFamily="34" charset="0"/>
              </a:rPr>
              <a:t>In the Matter of the Adoption of Baby E.Z., </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rPr>
              <a:t>266 P.3d 702, 715-32 (Utah 2011) (Justice Thomas Rex Lee, concurring)</a:t>
            </a:r>
          </a:p>
        </p:txBody>
      </p:sp>
      <p:pic>
        <p:nvPicPr>
          <p:cNvPr id="13" name="Content Placeholder 15" descr="A person sitting at a desk&#10;&#10;Description automatically generated with low confidence">
            <a:extLst>
              <a:ext uri="{FF2B5EF4-FFF2-40B4-BE49-F238E27FC236}">
                <a16:creationId xmlns:a16="http://schemas.microsoft.com/office/drawing/2014/main" id="{0784A281-A623-557B-847C-F9E1824699A7}"/>
              </a:ext>
            </a:extLst>
          </p:cNvPr>
          <p:cNvPicPr>
            <a:picLocks noChangeAspect="1"/>
          </p:cNvPicPr>
          <p:nvPr/>
        </p:nvPicPr>
        <p:blipFill>
          <a:blip r:embed="rId3"/>
          <a:stretch>
            <a:fillRect/>
          </a:stretch>
        </p:blipFill>
        <p:spPr>
          <a:xfrm>
            <a:off x="5058637" y="2943870"/>
            <a:ext cx="3887788" cy="1712626"/>
          </a:xfrm>
          <a:prstGeom prst="rect">
            <a:avLst/>
          </a:prstGeom>
        </p:spPr>
      </p:pic>
      <p:sp>
        <p:nvSpPr>
          <p:cNvPr id="3" name="TextBox 2">
            <a:extLst>
              <a:ext uri="{FF2B5EF4-FFF2-40B4-BE49-F238E27FC236}">
                <a16:creationId xmlns:a16="http://schemas.microsoft.com/office/drawing/2014/main" id="{767EB561-F6B3-0474-41FC-DD197B1E1668}"/>
              </a:ext>
            </a:extLst>
          </p:cNvPr>
          <p:cNvSpPr txBox="1"/>
          <p:nvPr/>
        </p:nvSpPr>
        <p:spPr>
          <a:xfrm>
            <a:off x="8822676" y="4747245"/>
            <a:ext cx="360996" cy="30008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64413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70067"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2016 – BYU Law hosts first LCL Conference </a:t>
            </a:r>
            <a:endParaRPr kumimoji="0" lang="en-US" sz="28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3" name="Content Placeholder 4">
            <a:extLst>
              <a:ext uri="{FF2B5EF4-FFF2-40B4-BE49-F238E27FC236}">
                <a16:creationId xmlns:a16="http://schemas.microsoft.com/office/drawing/2014/main" id="{13CA5E1C-9F56-0E3C-AD0A-DE07C5CEF123}"/>
              </a:ext>
            </a:extLst>
          </p:cNvPr>
          <p:cNvSpPr>
            <a:spLocks noGrp="1"/>
          </p:cNvSpPr>
          <p:nvPr>
            <p:ph idx="1"/>
          </p:nvPr>
        </p:nvSpPr>
        <p:spPr>
          <a:xfrm>
            <a:off x="1173934" y="984662"/>
            <a:ext cx="7921574" cy="3511138"/>
          </a:xfr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u="none" strike="noStrike" kern="1200" cap="none" spc="0" normalizeH="0" baseline="0" noProof="0" dirty="0">
                <a:ln>
                  <a:noFill/>
                </a:ln>
                <a:effectLst/>
                <a:uLnTx/>
                <a:uFillTx/>
              </a:rPr>
              <a:t>8</a:t>
            </a:r>
            <a:r>
              <a:rPr kumimoji="0" lang="en-US" sz="2200" b="0" u="none" strike="noStrike" kern="1200" cap="none" spc="0" normalizeH="0" baseline="30000" noProof="0" dirty="0">
                <a:ln>
                  <a:noFill/>
                </a:ln>
                <a:effectLst/>
                <a:uLnTx/>
                <a:uFillTx/>
              </a:rPr>
              <a:t>th</a:t>
            </a:r>
            <a:r>
              <a:rPr kumimoji="0" lang="en-US" sz="2200" b="0" u="none" strike="noStrike" kern="1200" cap="none" spc="0" normalizeH="0" baseline="0" noProof="0" dirty="0">
                <a:ln>
                  <a:noFill/>
                </a:ln>
                <a:effectLst/>
                <a:uLnTx/>
                <a:uFillTx/>
              </a:rPr>
              <a:t> iteration this October </a:t>
            </a:r>
            <a:r>
              <a:rPr kumimoji="0" lang="en-US" sz="2200" b="0" u="none" strike="noStrike" kern="1200" cap="none" spc="0" normalizeH="0" baseline="0" noProof="0" dirty="0">
                <a:ln>
                  <a:noFill/>
                </a:ln>
                <a:effectLst/>
                <a:uLnTx/>
                <a:uFillTx/>
                <a:hlinkClick r:id="rId2"/>
              </a:rPr>
              <a:t>https://corpusconference.byu.edu/2023-home/</a:t>
            </a:r>
            <a:r>
              <a:rPr kumimoji="0" lang="en-US" sz="2200" b="0" u="none" strike="noStrike" kern="1200" cap="none" spc="0" normalizeH="0" baseline="0" noProof="0" dirty="0">
                <a:ln>
                  <a:noFill/>
                </a:ln>
                <a:effectLst/>
                <a:uLnTx/>
                <a:uFillTx/>
              </a:rPr>
              <a:t> </a:t>
            </a:r>
          </a:p>
          <a:p>
            <a:pPr marL="0" marR="0" lvl="0" indent="0" algn="l" defTabSz="685800" rtl="0" eaLnBrk="1" fontAlgn="auto" latinLnBrk="0" hangingPunct="1">
              <a:lnSpc>
                <a:spcPct val="90000"/>
              </a:lnSpc>
              <a:spcBef>
                <a:spcPts val="750"/>
              </a:spcBef>
              <a:spcAft>
                <a:spcPts val="0"/>
              </a:spcAft>
              <a:buClrTx/>
              <a:buSzTx/>
              <a:buNone/>
              <a:tabLst/>
              <a:defRPr/>
            </a:pPr>
            <a:endParaRPr kumimoji="0" lang="en-US" sz="2000" b="0" u="none" strike="noStrike" kern="1200" cap="none" spc="0" normalizeH="0" baseline="0" noProof="0" dirty="0">
              <a:ln>
                <a:noFill/>
              </a:ln>
              <a:effectLst/>
              <a:uLnTx/>
              <a:uFillTx/>
            </a:endParaRPr>
          </a:p>
          <a:p>
            <a:endParaRPr lang="en-US" sz="3200" dirty="0"/>
          </a:p>
        </p:txBody>
      </p:sp>
      <p:pic>
        <p:nvPicPr>
          <p:cNvPr id="4" name="Content Placeholder 7" descr="A screenshot of a mountain range&#10;&#10;Description automatically generated with low confidence">
            <a:extLst>
              <a:ext uri="{FF2B5EF4-FFF2-40B4-BE49-F238E27FC236}">
                <a16:creationId xmlns:a16="http://schemas.microsoft.com/office/drawing/2014/main" id="{C1E39CC1-4AEE-E742-8653-C87E937225F6}"/>
              </a:ext>
            </a:extLst>
          </p:cNvPr>
          <p:cNvPicPr>
            <a:picLocks noChangeAspect="1"/>
          </p:cNvPicPr>
          <p:nvPr/>
        </p:nvPicPr>
        <p:blipFill>
          <a:blip r:embed="rId3"/>
          <a:stretch>
            <a:fillRect/>
          </a:stretch>
        </p:blipFill>
        <p:spPr>
          <a:xfrm>
            <a:off x="1051214" y="1747911"/>
            <a:ext cx="7886700" cy="2845662"/>
          </a:xfrm>
          <a:prstGeom prst="rect">
            <a:avLst/>
          </a:prstGeom>
        </p:spPr>
      </p:pic>
      <p:sp>
        <p:nvSpPr>
          <p:cNvPr id="5" name="TextBox 4">
            <a:extLst>
              <a:ext uri="{FF2B5EF4-FFF2-40B4-BE49-F238E27FC236}">
                <a16:creationId xmlns:a16="http://schemas.microsoft.com/office/drawing/2014/main" id="{B1E81817-257F-891A-F2A3-747BA644F16C}"/>
              </a:ext>
            </a:extLst>
          </p:cNvPr>
          <p:cNvSpPr txBox="1"/>
          <p:nvPr/>
        </p:nvSpPr>
        <p:spPr>
          <a:xfrm>
            <a:off x="8822676" y="4747245"/>
            <a:ext cx="360996" cy="300082"/>
          </a:xfrm>
          <a:prstGeom prst="rect">
            <a:avLst/>
          </a:prstGeom>
          <a:noFill/>
        </p:spPr>
        <p:txBody>
          <a:bodyPr wrap="none" rtlCol="0">
            <a:spAutoFit/>
          </a:bodyPr>
          <a:lstStyle/>
          <a:p>
            <a:r>
              <a:rPr lang="en-US" dirty="0"/>
              <a:t>11</a:t>
            </a:r>
          </a:p>
        </p:txBody>
      </p:sp>
    </p:spTree>
    <p:extLst>
      <p:ext uri="{BB962C8B-B14F-4D97-AF65-F5344CB8AC3E}">
        <p14:creationId xmlns:p14="http://schemas.microsoft.com/office/powerpoint/2010/main" val="75938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70067"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2016 – BYU Law launches COFEA</a:t>
            </a:r>
            <a:endParaRPr kumimoji="0" lang="en-US" sz="28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3" name="Content Placeholder 4">
            <a:extLst>
              <a:ext uri="{FF2B5EF4-FFF2-40B4-BE49-F238E27FC236}">
                <a16:creationId xmlns:a16="http://schemas.microsoft.com/office/drawing/2014/main" id="{13CA5E1C-9F56-0E3C-AD0A-DE07C5CEF123}"/>
              </a:ext>
            </a:extLst>
          </p:cNvPr>
          <p:cNvSpPr>
            <a:spLocks noGrp="1"/>
          </p:cNvSpPr>
          <p:nvPr>
            <p:ph idx="1"/>
          </p:nvPr>
        </p:nvSpPr>
        <p:spPr>
          <a:xfrm>
            <a:off x="1173934" y="984662"/>
            <a:ext cx="7921574" cy="3511138"/>
          </a:xfr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u="none" strike="noStrike" kern="1200" cap="none" spc="0" normalizeH="0" baseline="0" noProof="0" dirty="0">
                <a:ln>
                  <a:noFill/>
                </a:ln>
                <a:effectLst/>
                <a:uLnTx/>
                <a:uFillTx/>
              </a:rPr>
              <a:t>Corpus of Founding Era America English </a:t>
            </a:r>
            <a:r>
              <a:rPr kumimoji="0" lang="en-US" sz="2200" b="0" u="none" strike="noStrike" kern="1200" cap="none" spc="0" normalizeH="0" baseline="0" noProof="0" dirty="0">
                <a:ln>
                  <a:noFill/>
                </a:ln>
                <a:effectLst/>
                <a:uLnTx/>
                <a:uFillTx/>
                <a:hlinkClick r:id="rId2"/>
              </a:rPr>
              <a:t>https://lcl.byu.edu/projects/cofea/</a:t>
            </a:r>
            <a:r>
              <a:rPr kumimoji="0" lang="en-US" sz="2200" b="0" u="none" strike="noStrike" kern="1200" cap="none" spc="0" normalizeH="0" baseline="0" noProof="0" dirty="0">
                <a:ln>
                  <a:noFill/>
                </a:ln>
                <a:effectLst/>
                <a:uLnTx/>
                <a:uFillTx/>
              </a:rPr>
              <a:t>  </a:t>
            </a:r>
            <a:r>
              <a:rPr kumimoji="0" lang="en-US" sz="2200" b="0" u="none" strike="noStrike" kern="1200" cap="none" spc="0" normalizeH="0" baseline="0" noProof="0" dirty="0">
                <a:ln>
                  <a:noFill/>
                </a:ln>
                <a:effectLst/>
                <a:uLnTx/>
                <a:uFillTx/>
                <a:hlinkClick r:id="rId3"/>
              </a:rPr>
              <a:t>https://lawcorpus.byu.edu/cofea/concordances/</a:t>
            </a:r>
            <a:r>
              <a:rPr kumimoji="0" lang="en-US" sz="2200" b="0" u="none" strike="noStrike" kern="1200" cap="none" spc="0" normalizeH="0" baseline="0" noProof="0" dirty="0">
                <a:ln>
                  <a:noFill/>
                </a:ln>
                <a:effectLst/>
                <a:uLnTx/>
                <a:uFillTx/>
              </a:rPr>
              <a:t>  </a:t>
            </a:r>
          </a:p>
          <a:p>
            <a:pPr marL="0" marR="0" lvl="0" indent="0" algn="l" defTabSz="685800" rtl="0" eaLnBrk="1" fontAlgn="auto" latinLnBrk="0" hangingPunct="1">
              <a:lnSpc>
                <a:spcPct val="90000"/>
              </a:lnSpc>
              <a:spcBef>
                <a:spcPts val="750"/>
              </a:spcBef>
              <a:spcAft>
                <a:spcPts val="0"/>
              </a:spcAft>
              <a:buClrTx/>
              <a:buSzTx/>
              <a:buNone/>
              <a:tabLst/>
              <a:defRPr/>
            </a:pPr>
            <a:endParaRPr kumimoji="0" lang="en-US" sz="2000" b="0" u="none" strike="noStrike" kern="1200" cap="none" spc="0" normalizeH="0" baseline="0" noProof="0" dirty="0">
              <a:ln>
                <a:noFill/>
              </a:ln>
              <a:effectLst/>
              <a:uLnTx/>
              <a:uFillTx/>
            </a:endParaRPr>
          </a:p>
          <a:p>
            <a:endParaRPr lang="en-US" sz="3200" dirty="0"/>
          </a:p>
        </p:txBody>
      </p:sp>
      <p:pic>
        <p:nvPicPr>
          <p:cNvPr id="5" name="Content Placeholder 7" descr="Graphical user interface, text, application, email&#10;&#10;Description automatically generated">
            <a:extLst>
              <a:ext uri="{FF2B5EF4-FFF2-40B4-BE49-F238E27FC236}">
                <a16:creationId xmlns:a16="http://schemas.microsoft.com/office/drawing/2014/main" id="{BBC63526-97FF-2BC9-8C07-3016456AD2BB}"/>
              </a:ext>
            </a:extLst>
          </p:cNvPr>
          <p:cNvPicPr>
            <a:picLocks noChangeAspect="1"/>
          </p:cNvPicPr>
          <p:nvPr/>
        </p:nvPicPr>
        <p:blipFill>
          <a:blip r:embed="rId4"/>
          <a:stretch>
            <a:fillRect/>
          </a:stretch>
        </p:blipFill>
        <p:spPr>
          <a:xfrm>
            <a:off x="941208" y="2114138"/>
            <a:ext cx="8341340" cy="2367807"/>
          </a:xfrm>
          <a:prstGeom prst="rect">
            <a:avLst/>
          </a:prstGeom>
        </p:spPr>
      </p:pic>
      <p:sp>
        <p:nvSpPr>
          <p:cNvPr id="4" name="TextBox 3">
            <a:extLst>
              <a:ext uri="{FF2B5EF4-FFF2-40B4-BE49-F238E27FC236}">
                <a16:creationId xmlns:a16="http://schemas.microsoft.com/office/drawing/2014/main" id="{31759529-C7F9-AD3F-1E36-CB372F3A633C}"/>
              </a:ext>
            </a:extLst>
          </p:cNvPr>
          <p:cNvSpPr txBox="1"/>
          <p:nvPr/>
        </p:nvSpPr>
        <p:spPr>
          <a:xfrm>
            <a:off x="8822676" y="4747245"/>
            <a:ext cx="360996" cy="30008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1604030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70067"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Law &amp; Corpus Linguistics takes off</a:t>
            </a:r>
            <a:endParaRPr kumimoji="0" lang="en-US" sz="28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3" name="Content Placeholder 4">
            <a:extLst>
              <a:ext uri="{FF2B5EF4-FFF2-40B4-BE49-F238E27FC236}">
                <a16:creationId xmlns:a16="http://schemas.microsoft.com/office/drawing/2014/main" id="{13CA5E1C-9F56-0E3C-AD0A-DE07C5CEF123}"/>
              </a:ext>
            </a:extLst>
          </p:cNvPr>
          <p:cNvSpPr>
            <a:spLocks noGrp="1"/>
          </p:cNvSpPr>
          <p:nvPr>
            <p:ph idx="1"/>
          </p:nvPr>
        </p:nvSpPr>
        <p:spPr>
          <a:xfrm>
            <a:off x="1173934" y="984662"/>
            <a:ext cx="7921574" cy="3511138"/>
          </a:xfrm>
        </p:spPr>
        <p:txBody>
          <a:bodyPr/>
          <a:lstStyle/>
          <a:p>
            <a:r>
              <a:rPr lang="en-US" dirty="0">
                <a:hlinkClick r:id="rId2"/>
              </a:rPr>
              <a:t>Over 40 articles </a:t>
            </a:r>
            <a:r>
              <a:rPr lang="en-US" dirty="0"/>
              <a:t> including journals at Harvard, Yale, Stanford, U Chicago, U </a:t>
            </a:r>
            <a:r>
              <a:rPr lang="en-US" dirty="0" err="1"/>
              <a:t>Mich</a:t>
            </a:r>
            <a:r>
              <a:rPr lang="en-US" dirty="0"/>
              <a:t>, U Penn</a:t>
            </a:r>
          </a:p>
          <a:p>
            <a:pPr lvl="1"/>
            <a:r>
              <a:rPr lang="en-US" dirty="0">
                <a:hlinkClick r:id="rId2"/>
              </a:rPr>
              <a:t>http://clarkcunningham.org/L2-Articles.html</a:t>
            </a:r>
            <a:r>
              <a:rPr lang="en-US" dirty="0"/>
              <a:t> </a:t>
            </a:r>
          </a:p>
          <a:p>
            <a:r>
              <a:rPr lang="en-US" dirty="0">
                <a:hlinkClick r:id="rId3"/>
              </a:rPr>
              <a:t>Over 18 court decisions mentioning CL</a:t>
            </a:r>
            <a:endParaRPr lang="en-US" dirty="0"/>
          </a:p>
          <a:p>
            <a:pPr lvl="1"/>
            <a:r>
              <a:rPr lang="en-US" dirty="0">
                <a:hlinkClick r:id="rId3"/>
              </a:rPr>
              <a:t>http://clarkcunningham.org/L2-Cases.html</a:t>
            </a:r>
            <a:r>
              <a:rPr lang="en-US" dirty="0"/>
              <a:t> </a:t>
            </a:r>
          </a:p>
          <a:p>
            <a:r>
              <a:rPr lang="en-US" dirty="0"/>
              <a:t>Law-Linguistics collaboration in friend of court briefs </a:t>
            </a:r>
          </a:p>
          <a:p>
            <a:pPr lvl="1"/>
            <a:r>
              <a:rPr lang="en-US" dirty="0">
                <a:hlinkClick r:id="rId4"/>
              </a:rPr>
              <a:t>http://clarkcunningham.org/L2-Briefs.html</a:t>
            </a:r>
            <a:r>
              <a:rPr lang="en-US" dirty="0"/>
              <a:t> </a:t>
            </a:r>
          </a:p>
          <a:p>
            <a:endParaRPr lang="en-US" sz="3200" dirty="0"/>
          </a:p>
        </p:txBody>
      </p:sp>
      <p:sp>
        <p:nvSpPr>
          <p:cNvPr id="4" name="TextBox 3">
            <a:extLst>
              <a:ext uri="{FF2B5EF4-FFF2-40B4-BE49-F238E27FC236}">
                <a16:creationId xmlns:a16="http://schemas.microsoft.com/office/drawing/2014/main" id="{C6E731F8-C98D-1F27-0CD3-138E796C3940}"/>
              </a:ext>
            </a:extLst>
          </p:cNvPr>
          <p:cNvSpPr txBox="1"/>
          <p:nvPr/>
        </p:nvSpPr>
        <p:spPr>
          <a:xfrm>
            <a:off x="8822676" y="4747245"/>
            <a:ext cx="360996" cy="300082"/>
          </a:xfrm>
          <a:prstGeom prst="rect">
            <a:avLst/>
          </a:prstGeom>
          <a:noFill/>
        </p:spPr>
        <p:txBody>
          <a:bodyPr wrap="none" rtlCol="0">
            <a:spAutoFit/>
          </a:bodyPr>
          <a:lstStyle/>
          <a:p>
            <a:r>
              <a:rPr lang="en-US" dirty="0"/>
              <a:t>13</a:t>
            </a:r>
          </a:p>
        </p:txBody>
      </p:sp>
    </p:spTree>
    <p:extLst>
      <p:ext uri="{BB962C8B-B14F-4D97-AF65-F5344CB8AC3E}">
        <p14:creationId xmlns:p14="http://schemas.microsoft.com/office/powerpoint/2010/main" val="604824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D1AA8-865B-CFC1-7586-72D3D8381888}"/>
              </a:ext>
            </a:extLst>
          </p:cNvPr>
          <p:cNvSpPr>
            <a:spLocks noGrp="1"/>
          </p:cNvSpPr>
          <p:nvPr>
            <p:ph type="title"/>
          </p:nvPr>
        </p:nvSpPr>
        <p:spPr>
          <a:xfrm>
            <a:off x="1173934" y="794826"/>
            <a:ext cx="7584172" cy="661180"/>
          </a:xfrm>
        </p:spPr>
        <p:txBody>
          <a:bodyPr/>
          <a:lstStyle/>
          <a:p>
            <a:pPr algn="ctr"/>
            <a:r>
              <a:rPr lang="en-US" sz="2000" dirty="0"/>
              <a:t>Law review articles using or discussing corpus-based linguistic analysis </a:t>
            </a:r>
            <a:r>
              <a:rPr lang="en-US" sz="2000" dirty="0">
                <a:hlinkClick r:id="rId2"/>
              </a:rPr>
              <a:t>www.clarkcunningham.org/L2-Articles.html</a:t>
            </a:r>
            <a:r>
              <a:rPr lang="en-US" sz="2000" dirty="0"/>
              <a:t> </a:t>
            </a:r>
          </a:p>
        </p:txBody>
      </p:sp>
      <p:sp>
        <p:nvSpPr>
          <p:cNvPr id="5" name="Content Placeholder 4">
            <a:extLst>
              <a:ext uri="{FF2B5EF4-FFF2-40B4-BE49-F238E27FC236}">
                <a16:creationId xmlns:a16="http://schemas.microsoft.com/office/drawing/2014/main" id="{FAC3202E-53D0-39D0-04C1-2D05247DFBFF}"/>
              </a:ext>
            </a:extLst>
          </p:cNvPr>
          <p:cNvSpPr>
            <a:spLocks noGrp="1"/>
          </p:cNvSpPr>
          <p:nvPr>
            <p:ph idx="1"/>
          </p:nvPr>
        </p:nvSpPr>
        <p:spPr>
          <a:xfrm>
            <a:off x="1173934" y="1456007"/>
            <a:ext cx="7584172" cy="3425482"/>
          </a:xfrm>
        </p:spPr>
        <p:txBody>
          <a:bodyPr/>
          <a:lstStyle/>
          <a:p>
            <a:pPr marL="0" indent="0">
              <a:buNone/>
            </a:pPr>
            <a:r>
              <a:rPr lang="en-US" sz="1000" dirty="0"/>
              <a:t>Stephanie H. Barclay, Brady Early &amp; Annika Boone, </a:t>
            </a:r>
            <a:r>
              <a:rPr lang="en-US" sz="1000" dirty="0">
                <a:hlinkClick r:id="rId3"/>
              </a:rPr>
              <a:t>Original Meaning and the Establishment Clause</a:t>
            </a:r>
            <a:r>
              <a:rPr lang="en-US" sz="1000" dirty="0"/>
              <a:t>, 61 Ariz. L. Rev. 505 (2019), also available at https://papers.ssrn.com/sol3/papers.cfm?abstract_id=3295239</a:t>
            </a:r>
            <a:br>
              <a:rPr lang="en-US" sz="1000" dirty="0"/>
            </a:br>
            <a:r>
              <a:rPr lang="en-US" sz="1000" dirty="0"/>
              <a:t>Barton Beebe &amp; Jeanne C. </a:t>
            </a:r>
            <a:r>
              <a:rPr lang="en-US" sz="1000" dirty="0" err="1"/>
              <a:t>Fromer</a:t>
            </a:r>
            <a:r>
              <a:rPr lang="en-US" sz="1000" dirty="0"/>
              <a:t>, </a:t>
            </a:r>
            <a:r>
              <a:rPr lang="en-US" sz="1000" dirty="0">
                <a:hlinkClick r:id="rId4"/>
              </a:rPr>
              <a:t>Are We Running Out of Trademarks? An Empirical Study of Trademark Depletion and Congestion</a:t>
            </a:r>
            <a:r>
              <a:rPr lang="en-US" sz="1000" dirty="0"/>
              <a:t>, 131 Harv. </a:t>
            </a:r>
            <a:r>
              <a:rPr lang="en-US" sz="1000" dirty="0" err="1"/>
              <a:t>L.Rev</a:t>
            </a:r>
            <a:r>
              <a:rPr lang="en-US" sz="1000" dirty="0"/>
              <a:t>. 945 (2018) </a:t>
            </a:r>
            <a:br>
              <a:rPr lang="en-US" sz="1000" dirty="0"/>
            </a:br>
            <a:r>
              <a:rPr lang="en-US" sz="1000" dirty="0"/>
              <a:t>Jacob Crump, </a:t>
            </a:r>
            <a:r>
              <a:rPr lang="en-US" sz="1000" dirty="0">
                <a:hlinkClick r:id="rId5"/>
              </a:rPr>
              <a:t>Corpus Linguistics in the Chevron Two-Step</a:t>
            </a:r>
            <a:r>
              <a:rPr lang="en-US" sz="1000" dirty="0"/>
              <a:t>, 2018 BYU </a:t>
            </a:r>
            <a:r>
              <a:rPr lang="en-US" sz="1000" dirty="0" err="1"/>
              <a:t>L.Rev</a:t>
            </a:r>
            <a:r>
              <a:rPr lang="en-US" sz="1000" dirty="0"/>
              <a:t>. 399 (2018) </a:t>
            </a:r>
            <a:br>
              <a:rPr lang="en-US" sz="1000" dirty="0"/>
            </a:br>
            <a:r>
              <a:rPr lang="en-US" sz="1000" dirty="0"/>
              <a:t>Clark D. Cunningham &amp; Jesse Egbert, </a:t>
            </a:r>
            <a:r>
              <a:rPr lang="en-US" sz="1000" dirty="0">
                <a:hlinkClick r:id="rId6"/>
              </a:rPr>
              <a:t>Using Empirical Data to Investigate the Original Meaning of “Emolument” in the Constitution</a:t>
            </a:r>
            <a:r>
              <a:rPr lang="en-US" sz="1000" b="1" dirty="0"/>
              <a:t>, </a:t>
            </a:r>
            <a:r>
              <a:rPr lang="en-US" sz="1000" dirty="0"/>
              <a:t>36 Georgia State Law Review 465 (2020).</a:t>
            </a:r>
            <a:br>
              <a:rPr lang="en-US" sz="1000" dirty="0"/>
            </a:br>
            <a:r>
              <a:rPr lang="en-US" sz="1000" dirty="0"/>
              <a:t>Clark D. Cunningham &amp; Jesse Egbert, </a:t>
            </a:r>
            <a:r>
              <a:rPr lang="en-US" sz="1000" dirty="0">
                <a:hlinkClick r:id="rId7"/>
              </a:rPr>
              <a:t>Analyzing Legal Discourse in the United States</a:t>
            </a:r>
            <a:r>
              <a:rPr lang="en-US" sz="1000" dirty="0"/>
              <a:t>, </a:t>
            </a:r>
            <a:r>
              <a:rPr lang="en-US" sz="1000" i="1" dirty="0"/>
              <a:t>in</a:t>
            </a:r>
            <a:r>
              <a:rPr lang="en-US" sz="1000" dirty="0"/>
              <a:t> Routledge Handbook of Corpus Approaches to Discourse Analysis 462-80 (Eric Friginal &amp; Jack A. Hardy eds. 2020)</a:t>
            </a:r>
            <a:br>
              <a:rPr lang="en-US" sz="1000" dirty="0"/>
            </a:br>
            <a:r>
              <a:rPr lang="en-US" sz="1000" dirty="0"/>
              <a:t>William N. Eskridge Jr., Brian G. Slocum, &amp; Stefan Th. Gries</a:t>
            </a:r>
            <a:r>
              <a:rPr lang="en-US" sz="1000" i="1" dirty="0"/>
              <a:t>, The Meaning of Sex: Dynamic Words, Novel Applications, and Original Public Meaning</a:t>
            </a:r>
            <a:r>
              <a:rPr lang="en-US" sz="1000" dirty="0"/>
              <a:t>, 119 Mich. L. Rev. 1503 (2021), available at: </a:t>
            </a:r>
            <a:r>
              <a:rPr lang="en-US" sz="1000" dirty="0">
                <a:hlinkClick r:id="rId8"/>
              </a:rPr>
              <a:t>https://repository.law.umich.edu/mlr/vol119/iss7/3</a:t>
            </a:r>
            <a:br>
              <a:rPr lang="en-US" sz="1000" dirty="0">
                <a:hlinkClick r:id="rId8"/>
              </a:rPr>
            </a:br>
            <a:r>
              <a:rPr lang="en-US" sz="1000" dirty="0"/>
              <a:t>Edward Finegan, </a:t>
            </a:r>
            <a:r>
              <a:rPr lang="en-US" sz="1000" dirty="0">
                <a:hlinkClick r:id="rId9"/>
              </a:rPr>
              <a:t>Comments on James C. Phillips &amp; Jesse Egbert, Advancing Law &amp; Corpus Linguistics</a:t>
            </a:r>
            <a:r>
              <a:rPr lang="en-US" sz="1000" dirty="0"/>
              <a:t> , 2017 BYU </a:t>
            </a:r>
            <a:r>
              <a:rPr lang="en-US" sz="1000" dirty="0" err="1"/>
              <a:t>L.Rev</a:t>
            </a:r>
            <a:r>
              <a:rPr lang="en-US" sz="1000" dirty="0"/>
              <a:t>. 1297 (2017)</a:t>
            </a:r>
            <a:br>
              <a:rPr lang="en-US" sz="1000" dirty="0"/>
            </a:br>
            <a:r>
              <a:rPr lang="en-US" sz="1000" dirty="0"/>
              <a:t>Tammy Gales &amp; Lawrence Solan, </a:t>
            </a:r>
            <a:r>
              <a:rPr lang="en-US" sz="1000" dirty="0">
                <a:hlinkClick r:id="rId10"/>
              </a:rPr>
              <a:t>Revisiting a classic problem in statutory interpretation: Is a minister a laborer?</a:t>
            </a:r>
            <a:r>
              <a:rPr lang="en-US" sz="1000" dirty="0"/>
              <a:t>, 36 Georgia State Law Review 491 (2020)</a:t>
            </a:r>
            <a:br>
              <a:rPr lang="en-US" sz="1000" dirty="0"/>
            </a:br>
            <a:r>
              <a:rPr lang="en-US" sz="1000" dirty="0"/>
              <a:t>Neal Goldfarb, </a:t>
            </a:r>
            <a:r>
              <a:rPr lang="en-US" sz="1000" dirty="0">
                <a:hlinkClick r:id="rId11"/>
              </a:rPr>
              <a:t>A Lawyer's Introduction to Meaning in the Framework of Corpus Linguistics</a:t>
            </a:r>
            <a:r>
              <a:rPr lang="en-US" sz="1000" dirty="0"/>
              <a:t>, 2017 BYU </a:t>
            </a:r>
            <a:r>
              <a:rPr lang="en-US" sz="1000" dirty="0" err="1"/>
              <a:t>L.Rev</a:t>
            </a:r>
            <a:r>
              <a:rPr lang="en-US" sz="1000" dirty="0"/>
              <a:t>. 1359 (2018)</a:t>
            </a:r>
            <a:br>
              <a:rPr lang="en-US" sz="1000" dirty="0"/>
            </a:br>
            <a:r>
              <a:rPr lang="en-US" sz="1000" dirty="0"/>
              <a:t>Stefan Th. Gries &amp; Brian Slocum, </a:t>
            </a:r>
            <a:r>
              <a:rPr lang="en-US" sz="1000" dirty="0">
                <a:hlinkClick r:id="rId12"/>
              </a:rPr>
              <a:t>Ordinary Meaning and Corpus Linguistics</a:t>
            </a:r>
            <a:r>
              <a:rPr lang="en-US" sz="1000" dirty="0"/>
              <a:t>, 2017 BYU </a:t>
            </a:r>
            <a:r>
              <a:rPr lang="en-US" sz="1000" dirty="0" err="1"/>
              <a:t>L.Rev</a:t>
            </a:r>
            <a:r>
              <a:rPr lang="en-US" sz="1000" dirty="0"/>
              <a:t>. 1417 (2017) </a:t>
            </a:r>
            <a:br>
              <a:rPr lang="en-US" sz="1000" dirty="0"/>
            </a:br>
            <a:r>
              <a:rPr lang="en-US" sz="1000" dirty="0"/>
              <a:t>James A. Heilpern, </a:t>
            </a:r>
            <a:r>
              <a:rPr lang="en-US" sz="1000" dirty="0">
                <a:hlinkClick r:id="rId13"/>
              </a:rPr>
              <a:t>Temporary Officers</a:t>
            </a:r>
            <a:r>
              <a:rPr lang="en-US" sz="1000" dirty="0"/>
              <a:t>, (Nov. 8, 2018) Geo. Mason </a:t>
            </a:r>
            <a:r>
              <a:rPr lang="en-US" sz="1000" dirty="0" err="1"/>
              <a:t>L.Rev</a:t>
            </a:r>
            <a:r>
              <a:rPr lang="en-US" sz="1000" dirty="0"/>
              <a:t>. (forthcoming) (https://papers.ssrn.com/sol3/papers.cfm?abstract_id=3281292)</a:t>
            </a:r>
            <a:br>
              <a:rPr lang="en-US" sz="1000" dirty="0"/>
            </a:br>
            <a:r>
              <a:rPr lang="en-US" sz="1000" dirty="0"/>
              <a:t>James A. Heilpern, Acting Officers, 27 Geo. Mason L. Rev. 263 (2019) </a:t>
            </a:r>
            <a:br>
              <a:rPr lang="en-US" sz="1000" dirty="0"/>
            </a:br>
            <a:r>
              <a:rPr lang="en-US" sz="1000" dirty="0"/>
              <a:t>Carissa </a:t>
            </a:r>
            <a:r>
              <a:rPr lang="en-US" sz="1000" dirty="0" err="1"/>
              <a:t>Bryne</a:t>
            </a:r>
            <a:r>
              <a:rPr lang="en-US" sz="1000" dirty="0"/>
              <a:t> Hessick, </a:t>
            </a:r>
            <a:r>
              <a:rPr lang="en-US" sz="1000" dirty="0">
                <a:hlinkClick r:id="rId14"/>
              </a:rPr>
              <a:t>Corpus Linguistics and the Criminal Law</a:t>
            </a:r>
            <a:r>
              <a:rPr lang="en-US" sz="1000" dirty="0"/>
              <a:t>, 2017 BYU </a:t>
            </a:r>
            <a:r>
              <a:rPr lang="en-US" sz="1000" dirty="0" err="1"/>
              <a:t>L.Rev</a:t>
            </a:r>
            <a:r>
              <a:rPr lang="en-US" sz="1000" dirty="0"/>
              <a:t>. 1503 (2017)</a:t>
            </a:r>
            <a:br>
              <a:rPr lang="en-US" sz="1000" dirty="0"/>
            </a:br>
            <a:r>
              <a:rPr lang="en-US" sz="1000" dirty="0"/>
              <a:t>Thomas R. Lee &amp; Stephen C. Mouritsen, </a:t>
            </a:r>
            <a:r>
              <a:rPr lang="en-US" sz="1000" dirty="0">
                <a:hlinkClick r:id="rId15"/>
              </a:rPr>
              <a:t>Judging Ordinary Meaning</a:t>
            </a:r>
            <a:r>
              <a:rPr lang="en-US" sz="1000" dirty="0"/>
              <a:t>, 127 Yale L.J. 788 (2018)</a:t>
            </a:r>
            <a:br>
              <a:rPr lang="en-US" sz="1000" dirty="0"/>
            </a:br>
            <a:r>
              <a:rPr lang="en-US" sz="1000" dirty="0"/>
              <a:t>Thomas R. Lee &amp; James C. Phillips, </a:t>
            </a:r>
            <a:r>
              <a:rPr lang="en-US" sz="1000" dirty="0">
                <a:hlinkClick r:id="rId16"/>
              </a:rPr>
              <a:t>Data-Driven Originalism</a:t>
            </a:r>
            <a:r>
              <a:rPr lang="en-US" sz="1000" dirty="0"/>
              <a:t>, 167 U. Pa. </a:t>
            </a:r>
            <a:r>
              <a:rPr lang="en-US" sz="1000" dirty="0" err="1"/>
              <a:t>L.Rev</a:t>
            </a:r>
            <a:r>
              <a:rPr lang="en-US" sz="1000" dirty="0"/>
              <a:t>. 261 (2019)</a:t>
            </a:r>
            <a:br>
              <a:rPr lang="en-US" sz="1000" dirty="0"/>
            </a:br>
            <a:r>
              <a:rPr lang="en-US" sz="1000" dirty="0"/>
              <a:t>Thomas R. Lee &amp; Stephen C. Mouritsen, </a:t>
            </a:r>
            <a:r>
              <a:rPr lang="en-US" sz="1000" dirty="0">
                <a:hlinkClick r:id="rId17"/>
              </a:rPr>
              <a:t>Testing Ordinary Meaning</a:t>
            </a:r>
            <a:r>
              <a:rPr lang="en-US" sz="1000" dirty="0"/>
              <a:t>, 88 Univ of Chicago L. Rev. 275 (2021)</a:t>
            </a:r>
            <a:br>
              <a:rPr lang="en-US" sz="900" dirty="0"/>
            </a:br>
            <a:endParaRPr lang="en-US" sz="900" dirty="0"/>
          </a:p>
        </p:txBody>
      </p:sp>
    </p:spTree>
    <p:extLst>
      <p:ext uri="{BB962C8B-B14F-4D97-AF65-F5344CB8AC3E}">
        <p14:creationId xmlns:p14="http://schemas.microsoft.com/office/powerpoint/2010/main" val="4237097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D1AA8-865B-CFC1-7586-72D3D8381888}"/>
              </a:ext>
            </a:extLst>
          </p:cNvPr>
          <p:cNvSpPr>
            <a:spLocks noGrp="1"/>
          </p:cNvSpPr>
          <p:nvPr>
            <p:ph type="title"/>
          </p:nvPr>
        </p:nvSpPr>
        <p:spPr>
          <a:xfrm>
            <a:off x="1173934" y="794826"/>
            <a:ext cx="7584172" cy="661180"/>
          </a:xfrm>
        </p:spPr>
        <p:txBody>
          <a:bodyPr/>
          <a:lstStyle/>
          <a:p>
            <a:pPr algn="ctr"/>
            <a:r>
              <a:rPr lang="en-US" sz="2000" dirty="0"/>
              <a:t>Law review articles using or discussing corpus-based linguistic analysis </a:t>
            </a:r>
            <a:r>
              <a:rPr lang="en-US" sz="2000" dirty="0">
                <a:hlinkClick r:id="rId2"/>
              </a:rPr>
              <a:t>www.clarkcunningham.org/L2-Articles.html</a:t>
            </a:r>
            <a:r>
              <a:rPr lang="en-US" sz="2000" dirty="0"/>
              <a:t> </a:t>
            </a:r>
          </a:p>
        </p:txBody>
      </p:sp>
      <p:sp>
        <p:nvSpPr>
          <p:cNvPr id="5" name="Content Placeholder 4">
            <a:extLst>
              <a:ext uri="{FF2B5EF4-FFF2-40B4-BE49-F238E27FC236}">
                <a16:creationId xmlns:a16="http://schemas.microsoft.com/office/drawing/2014/main" id="{FAC3202E-53D0-39D0-04C1-2D05247DFBFF}"/>
              </a:ext>
            </a:extLst>
          </p:cNvPr>
          <p:cNvSpPr>
            <a:spLocks noGrp="1"/>
          </p:cNvSpPr>
          <p:nvPr>
            <p:ph idx="1"/>
          </p:nvPr>
        </p:nvSpPr>
        <p:spPr>
          <a:xfrm>
            <a:off x="1173934" y="1456007"/>
            <a:ext cx="7584172" cy="3586826"/>
          </a:xfrm>
        </p:spPr>
        <p:txBody>
          <a:bodyPr/>
          <a:lstStyle/>
          <a:p>
            <a:pPr marL="0" indent="0">
              <a:buNone/>
            </a:pP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Jake Linford, </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3"/>
              </a:rPr>
              <a:t>Datamining the Meaning(s) of Progres</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s, 2017 BYU L. Rev. 1531 (2018)</a:t>
            </a:r>
            <a:b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Jennifer L. </a:t>
            </a:r>
            <a:r>
              <a:rPr kumimoji="0" lang="en-US" sz="1000" b="0" i="0"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rPr>
              <a:t>Mascott</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4"/>
              </a:rPr>
              <a:t>Who are "Officers of the United States"?</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70 Stan. </a:t>
            </a:r>
            <a:r>
              <a:rPr kumimoji="0" lang="en-US" sz="1000" b="0" i="0"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rPr>
              <a:t>L.Rev</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443 (2018)</a:t>
            </a:r>
            <a:b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Jennifer L. </a:t>
            </a:r>
            <a:r>
              <a:rPr kumimoji="0" lang="en-US" sz="1000" b="0" i="0"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rPr>
              <a:t>Mascott</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5"/>
              </a:rPr>
              <a:t>The Dictionary as Specialized Corpus</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2017 BYU L. Rev. 1557 (2018)</a:t>
            </a:r>
            <a:b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lang="en-US" sz="1000" i="1" dirty="0"/>
              <a:t>Eleanor Miller &amp; Heather Obelgoner, </a:t>
            </a:r>
            <a:r>
              <a:rPr lang="en-US" sz="1000" i="1" dirty="0">
                <a:hlinkClick r:id="rId6"/>
              </a:rPr>
              <a:t>Effective But Limited: A Corpus Linguistic Analysis of the Original Public Meaning of Executive Power</a:t>
            </a:r>
            <a:r>
              <a:rPr lang="en-US" sz="1000" i="1" dirty="0"/>
              <a:t>, 36 Georgia State L. Rev 607 (2020)</a:t>
            </a:r>
            <a:br>
              <a:rPr lang="en-US" sz="1000" i="1" dirty="0"/>
            </a:br>
            <a:r>
              <a:rPr lang="en-US" sz="1000" i="1" dirty="0"/>
              <a:t>Stephanie Nicole Miller &amp; Mary Kay Bacallao, </a:t>
            </a:r>
            <a:r>
              <a:rPr lang="en-US" sz="1000" i="1" dirty="0">
                <a:hlinkClick r:id="rId7"/>
              </a:rPr>
              <a:t>Justice Alito's Question</a:t>
            </a:r>
            <a:r>
              <a:rPr lang="en-US" sz="1000" i="1" dirty="0"/>
              <a:t>:</a:t>
            </a:r>
            <a:r>
              <a:rPr lang="en-US" sz="1000" i="1" dirty="0">
                <a:hlinkClick r:id="rId7"/>
              </a:rPr>
              <a:t> "Can it be said that the right to abortion is deeply rooted in the history and traditions of the American people?"</a:t>
            </a:r>
            <a:r>
              <a:rPr lang="en-US" sz="1000" i="1" dirty="0"/>
              <a:t> </a:t>
            </a:r>
            <a:r>
              <a:rPr lang="en-US" sz="1000" i="1" dirty="0">
                <a:hlinkClick r:id="rId7"/>
              </a:rPr>
              <a:t>Corpus linguistic evidence suggests the answer is “No.”</a:t>
            </a:r>
            <a:r>
              <a:rPr lang="en-US" sz="1000" i="1" dirty="0"/>
              <a:t>, Harvard Journal of Law &amp; Public Policy - Per </a:t>
            </a:r>
            <a:r>
              <a:rPr lang="en-US" sz="1000" i="1" dirty="0" err="1"/>
              <a:t>Curiam</a:t>
            </a:r>
            <a:r>
              <a:rPr lang="en-US" sz="1000" i="1" dirty="0"/>
              <a:t> (May 18, 2022)</a:t>
            </a:r>
            <a:br>
              <a:rPr lang="en-US" sz="1000" i="1" dirty="0"/>
            </a:br>
            <a:r>
              <a:rPr lang="en-US" sz="1000" i="1" dirty="0"/>
              <a:t>Stephen C. Mouritsen, </a:t>
            </a:r>
            <a:r>
              <a:rPr lang="en-US" sz="1000" i="1" dirty="0">
                <a:hlinkClick r:id="rId8"/>
              </a:rPr>
              <a:t>The Dictionary is Not a Fortress: Definitional Fallacies and a Corpus-Based Approach to Plain Meaning</a:t>
            </a:r>
            <a:r>
              <a:rPr lang="en-US" sz="1000" i="1" dirty="0"/>
              <a:t>, 2010 BYU </a:t>
            </a:r>
            <a:r>
              <a:rPr lang="en-US" sz="1000" i="1" dirty="0" err="1"/>
              <a:t>L.Rev</a:t>
            </a:r>
            <a:r>
              <a:rPr lang="en-US" sz="1000" i="1" dirty="0"/>
              <a:t>. 1915 (2010) </a:t>
            </a:r>
            <a:br>
              <a:rPr lang="en-US" sz="1000" i="1" dirty="0"/>
            </a:br>
            <a:r>
              <a:rPr lang="en-US" sz="1000" i="1" dirty="0"/>
              <a:t>Stephen C. Mouritsen, </a:t>
            </a:r>
            <a:r>
              <a:rPr lang="en-US" sz="1000" i="1" dirty="0">
                <a:hlinkClick r:id="rId9"/>
              </a:rPr>
              <a:t>Hard Cases and Hard Data: Assessing Corpus Linguistics as an Empirical Path to Plain Meaning</a:t>
            </a:r>
            <a:r>
              <a:rPr lang="en-US" sz="1000" i="1" dirty="0"/>
              <a:t>, 13 Col. Sci. &amp; Tech. </a:t>
            </a:r>
            <a:r>
              <a:rPr lang="en-US" sz="1000" i="1" dirty="0" err="1"/>
              <a:t>L.Rev</a:t>
            </a:r>
            <a:r>
              <a:rPr lang="en-US" sz="1000" i="1" dirty="0"/>
              <a:t>. 156 (2012)</a:t>
            </a:r>
            <a:br>
              <a:rPr lang="en-US" sz="1000" i="1" dirty="0"/>
            </a:br>
            <a:r>
              <a:rPr lang="en-US" sz="1000" i="1" dirty="0"/>
              <a:t>Stephen C. Mouritsen, </a:t>
            </a:r>
            <a:r>
              <a:rPr lang="en-US" sz="1000" i="1" dirty="0">
                <a:hlinkClick r:id="rId10"/>
              </a:rPr>
              <a:t>Corpus Linguistics in Legal Interpretation: An Evolving Interpretive Framework</a:t>
            </a:r>
            <a:r>
              <a:rPr lang="en-US" sz="1000" i="1" dirty="0"/>
              <a:t>, 6 Int'l J. Lang. &amp; Law 67 (2017)</a:t>
            </a:r>
            <a:br>
              <a:rPr lang="en-US" sz="1000" i="1" dirty="0"/>
            </a:br>
            <a:r>
              <a:rPr lang="en-US" sz="1000" i="1" dirty="0"/>
              <a:t>Stephen C. Mouritsen, Contract Interpretation with Corpus Linguistics, 94 Wash. L. Rev. 1337 (2019) </a:t>
            </a:r>
            <a:br>
              <a:rPr lang="en-US" sz="1000" i="1" dirty="0"/>
            </a:br>
            <a:r>
              <a:rPr lang="en-US" sz="1000" i="1" dirty="0"/>
              <a:t>Daniel Ortner, The Merciful Corpus: The Rule of Lenity, Ambiguity and Corpus Linguistics, 25 B.U. Pub. Int. L.J. 101 (2016) </a:t>
            </a:r>
            <a:br>
              <a:rPr lang="en-US" sz="1000" i="1" dirty="0"/>
            </a:br>
            <a:r>
              <a:rPr lang="en-US" sz="1000" i="1" dirty="0"/>
              <a:t>James C. Phillips, Daniel M. Ortner &amp; Thomas R. Lee, </a:t>
            </a:r>
            <a:r>
              <a:rPr lang="en-US" sz="1000" i="1" dirty="0">
                <a:hlinkClick r:id="rId11"/>
              </a:rPr>
              <a:t>Corpus Linguistics &amp; Original Public Meaning: A New Tool to Make Originalism More Empirical</a:t>
            </a:r>
            <a:r>
              <a:rPr lang="en-US" sz="1000" i="1" dirty="0"/>
              <a:t>, 126 Yale L.J.F. 20 (2016) </a:t>
            </a:r>
            <a:br>
              <a:rPr lang="en-US" sz="1000" i="1" dirty="0"/>
            </a:br>
            <a:r>
              <a:rPr lang="en-US" sz="1000" i="1" dirty="0"/>
              <a:t>James Cleith Phillips &amp; Sara White, </a:t>
            </a:r>
            <a:r>
              <a:rPr lang="en-US" sz="1000" i="1" dirty="0">
                <a:hlinkClick r:id="rId12"/>
              </a:rPr>
              <a:t>The Meaning of the Three Emolument Clauses in the U.S. Constitution: A Corpus-Linguistic Analysis of American English from 1760-1799</a:t>
            </a:r>
            <a:r>
              <a:rPr lang="en-US" sz="1000" i="1" dirty="0"/>
              <a:t>, 59 </a:t>
            </a:r>
            <a:r>
              <a:rPr lang="en-US" sz="1000" i="1" dirty="0" err="1"/>
              <a:t>S.Tex.L.Rev</a:t>
            </a:r>
            <a:r>
              <a:rPr lang="en-US" sz="1000" i="1" dirty="0"/>
              <a:t>. 181 (2017) </a:t>
            </a:r>
            <a:br>
              <a:rPr lang="en-US" sz="1000" i="1" dirty="0"/>
            </a:b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James C. Phillips &amp; Jesse Egbert, </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13"/>
              </a:rPr>
              <a:t>Advancing Law and Corpus Linguistics: Importing Principles and Practices from Survey and Content-Analysis Methodologies to Improve Corpus Design and Analysis</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2017 BYU </a:t>
            </a:r>
            <a:r>
              <a:rPr kumimoji="0" lang="en-US" sz="1000" b="0" i="0"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rPr>
              <a:t>L.Rev</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1589 (2017)</a:t>
            </a:r>
            <a:b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James C. Phillips, Benjamin Lee &amp; Jacob Crump, Corpus Linguistics and “Officers of the United States”, 42 Harv. J. L. &amp; Pub. </a:t>
            </a:r>
            <a:r>
              <a:rPr kumimoji="0" lang="en-US" sz="1000" b="0" i="0"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rPr>
              <a:t>Pol’y</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871 (2019)</a:t>
            </a:r>
            <a:br>
              <a:rPr lang="en-US" sz="1000" i="1" dirty="0"/>
            </a:br>
            <a:endParaRPr lang="en-US" sz="1000" i="1" dirty="0"/>
          </a:p>
        </p:txBody>
      </p:sp>
    </p:spTree>
    <p:extLst>
      <p:ext uri="{BB962C8B-B14F-4D97-AF65-F5344CB8AC3E}">
        <p14:creationId xmlns:p14="http://schemas.microsoft.com/office/powerpoint/2010/main" val="87259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D1AA8-865B-CFC1-7586-72D3D8381888}"/>
              </a:ext>
            </a:extLst>
          </p:cNvPr>
          <p:cNvSpPr>
            <a:spLocks noGrp="1"/>
          </p:cNvSpPr>
          <p:nvPr>
            <p:ph type="title"/>
          </p:nvPr>
        </p:nvSpPr>
        <p:spPr>
          <a:xfrm>
            <a:off x="1173934" y="794826"/>
            <a:ext cx="7584172" cy="661180"/>
          </a:xfrm>
        </p:spPr>
        <p:txBody>
          <a:bodyPr/>
          <a:lstStyle/>
          <a:p>
            <a:pPr algn="ctr"/>
            <a:r>
              <a:rPr lang="en-US" sz="2000" dirty="0"/>
              <a:t>Law review articles using or discussing corpus-based linguistic analysis </a:t>
            </a:r>
            <a:r>
              <a:rPr lang="en-US" sz="2000" dirty="0">
                <a:hlinkClick r:id="rId2"/>
              </a:rPr>
              <a:t>www.clarkcunningham.org/L2-Articles.html</a:t>
            </a:r>
            <a:r>
              <a:rPr lang="en-US" sz="2000" dirty="0"/>
              <a:t> </a:t>
            </a:r>
          </a:p>
        </p:txBody>
      </p:sp>
      <p:sp>
        <p:nvSpPr>
          <p:cNvPr id="5" name="Content Placeholder 4">
            <a:extLst>
              <a:ext uri="{FF2B5EF4-FFF2-40B4-BE49-F238E27FC236}">
                <a16:creationId xmlns:a16="http://schemas.microsoft.com/office/drawing/2014/main" id="{FAC3202E-53D0-39D0-04C1-2D05247DFBFF}"/>
              </a:ext>
            </a:extLst>
          </p:cNvPr>
          <p:cNvSpPr>
            <a:spLocks noGrp="1"/>
          </p:cNvSpPr>
          <p:nvPr>
            <p:ph idx="1"/>
          </p:nvPr>
        </p:nvSpPr>
        <p:spPr>
          <a:xfrm>
            <a:off x="1173934" y="1456007"/>
            <a:ext cx="7584172" cy="3586826"/>
          </a:xfrm>
        </p:spPr>
        <p:txBody>
          <a:bodyPr/>
          <a:lstStyle/>
          <a:p>
            <a:pPr marL="0" indent="0">
              <a:buNone/>
            </a:pPr>
            <a:b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John D. Ramer, </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3"/>
              </a:rPr>
              <a:t>Corpus Linguistics: Misfire or More Ammo for the Ordinary-Meaning Canon?</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116 Mich. L.Rev.303 (2017) </a:t>
            </a:r>
            <a:r>
              <a:rPr lang="en-US" sz="1050" dirty="0"/>
              <a:t>Haoshan Ren, Margaret Wood, Clark D. Cunningham, Noor Abbady, Ute Römer, Heather Kuhn &amp; Jesse </a:t>
            </a:r>
            <a:r>
              <a:rPr lang="en-US" sz="1050" dirty="0" err="1"/>
              <a:t>Egbert,</a:t>
            </a:r>
            <a:r>
              <a:rPr lang="en-US" sz="1050" dirty="0" err="1">
                <a:hlinkClick r:id="rId4"/>
              </a:rPr>
              <a:t>“Questions</a:t>
            </a:r>
            <a:r>
              <a:rPr lang="en-US" sz="1050" dirty="0">
                <a:hlinkClick r:id="rId4"/>
              </a:rPr>
              <a:t> Involving National Peace and Harmony” or “Injured Plaintiff Litigation”? The Original Meaning of “Cases” in Article III of the Constitution</a:t>
            </a:r>
            <a:r>
              <a:rPr lang="en-US" sz="1050" dirty="0"/>
              <a:t>, 36 Georgia State Law Review 491 (2020).</a:t>
            </a:r>
            <a:br>
              <a:rPr lang="en-US" sz="1050" dirty="0"/>
            </a:br>
            <a:r>
              <a:rPr lang="en-US" sz="1050" dirty="0"/>
              <a:t>Brian Slocum &amp; Stefan Th. Gries, Judging Corpus Linguistics, 94 S. Cal. L. Rev. Postscript 13 (2020)</a:t>
            </a:r>
            <a:br>
              <a:rPr lang="en-US" sz="1050" dirty="0"/>
            </a:br>
            <a:r>
              <a:rPr lang="en-US" sz="1050" dirty="0"/>
              <a:t>Lawrence M. Solan, </a:t>
            </a:r>
            <a:r>
              <a:rPr lang="en-US" sz="1050" dirty="0">
                <a:hlinkClick r:id="rId5"/>
              </a:rPr>
              <a:t>Can Corpus Linguistics Help Make Originalism Scientific?</a:t>
            </a:r>
            <a:r>
              <a:rPr lang="en-US" sz="1050" dirty="0"/>
              <a:t>, 126 Yale L.J.F. 57 (2016) </a:t>
            </a:r>
            <a:br>
              <a:rPr lang="en-US" sz="1050" dirty="0"/>
            </a:br>
            <a:r>
              <a:rPr lang="en-US" sz="1050" dirty="0"/>
              <a:t>Lawrence M. Solan, </a:t>
            </a:r>
            <a:r>
              <a:rPr lang="en-US" sz="1050" dirty="0">
                <a:hlinkClick r:id="rId6"/>
              </a:rPr>
              <a:t>Patterns in Language and Law</a:t>
            </a:r>
            <a:r>
              <a:rPr lang="en-US" sz="1050" dirty="0"/>
              <a:t>, 6 Int'l J. Lang. &amp; Law 46 (2017)</a:t>
            </a:r>
            <a:br>
              <a:rPr lang="en-US" sz="1050" dirty="0"/>
            </a:br>
            <a:r>
              <a:rPr lang="en-US" sz="1050" dirty="0"/>
              <a:t>Lawrence M. Solan and Tammy Gales, </a:t>
            </a:r>
            <a:r>
              <a:rPr lang="en-US" sz="1050" dirty="0">
                <a:hlinkClick r:id="rId7"/>
              </a:rPr>
              <a:t>Corpus Linguistics as a Tool in Legal Interpretation</a:t>
            </a:r>
            <a:r>
              <a:rPr lang="en-US" sz="1050" dirty="0"/>
              <a:t>, 2017 BYU L. Rev. 1311 (2018). </a:t>
            </a:r>
            <a:br>
              <a:rPr lang="en-US" sz="1050" dirty="0"/>
            </a:br>
            <a:r>
              <a:rPr lang="en-US" sz="1050" dirty="0"/>
              <a:t>Lawrence B. Solum, </a:t>
            </a:r>
            <a:r>
              <a:rPr lang="en-US" sz="1050" dirty="0">
                <a:hlinkClick r:id="rId8"/>
              </a:rPr>
              <a:t>Triangulating Public Meaning: Corpus Linguistics, Immersion, and the Constitutional Record</a:t>
            </a:r>
            <a:r>
              <a:rPr lang="en-US" sz="1050" dirty="0"/>
              <a:t>, 2017 BYU </a:t>
            </a:r>
            <a:r>
              <a:rPr lang="en-US" sz="1050" dirty="0" err="1"/>
              <a:t>L.Rev</a:t>
            </a:r>
            <a:r>
              <a:rPr lang="en-US" sz="1050" dirty="0"/>
              <a:t>. 1621 (2018) (http://ssrn.com/abstract=3019494)</a:t>
            </a:r>
            <a:br>
              <a:rPr lang="en-US" sz="1050" dirty="0"/>
            </a:br>
            <a:r>
              <a:rPr lang="en-US" sz="1050" dirty="0"/>
              <a:t>Abigail Stout, Diana Coetzee &amp; Ute Römer, </a:t>
            </a:r>
            <a:r>
              <a:rPr lang="en-US" sz="1050" dirty="0">
                <a:hlinkClick r:id="rId9"/>
              </a:rPr>
              <a:t>“We the Citizens?”: A Corpus Linguistic Inquiry into the Use of “People” and “Citizens” in the Founding Era</a:t>
            </a:r>
            <a:r>
              <a:rPr lang="en-US" sz="1050" b="1" dirty="0"/>
              <a:t>, </a:t>
            </a:r>
            <a:r>
              <a:rPr lang="en-US" sz="1050" dirty="0"/>
              <a:t>36 Georgia State Law Review 665 (2020)</a:t>
            </a:r>
            <a:br>
              <a:rPr lang="en-US" sz="1050" dirty="0"/>
            </a:br>
            <a:r>
              <a:rPr lang="en-US" sz="1050" dirty="0"/>
              <a:t>Lee J. Strang, How Big Data Can Increase Originalism's Methodological Rigor: Using Corpus Linguistics to Reveal Original Language Conventions, 50 U.C. Davis L. Rev. 1181 (2017)</a:t>
            </a:r>
            <a:br>
              <a:rPr lang="en-US" sz="1050" dirty="0"/>
            </a:br>
            <a:r>
              <a:rPr lang="en-US" sz="1050" dirty="0"/>
              <a:t>Lee J. Strang, </a:t>
            </a:r>
            <a:r>
              <a:rPr lang="en-US" sz="1050" dirty="0">
                <a:hlinkClick r:id="rId10"/>
              </a:rPr>
              <a:t>The Original Meaning of Religion in the First Amendment: A Test Case of Originalism's Utilization of Corpus Linguistics</a:t>
            </a:r>
            <a:r>
              <a:rPr lang="en-US" sz="1050" dirty="0"/>
              <a:t>, 2017 BYU </a:t>
            </a:r>
            <a:r>
              <a:rPr lang="en-US" sz="1050" dirty="0" err="1"/>
              <a:t>L.Rev</a:t>
            </a:r>
            <a:r>
              <a:rPr lang="en-US" sz="1050" dirty="0"/>
              <a:t>. 1683 (2017)</a:t>
            </a:r>
            <a:br>
              <a:rPr lang="en-US" sz="1050" dirty="0"/>
            </a:br>
            <a:r>
              <a:rPr lang="en-US" sz="1050" dirty="0"/>
              <a:t>Kevin P. Tobia, </a:t>
            </a:r>
            <a:r>
              <a:rPr lang="en-US" sz="1050" dirty="0">
                <a:hlinkClick r:id="rId11"/>
              </a:rPr>
              <a:t>Testing Ordinary Meaning</a:t>
            </a:r>
            <a:r>
              <a:rPr lang="en-US" sz="1050" dirty="0"/>
              <a:t>, 134 Harv. L. Rev 726 (2020), see also </a:t>
            </a:r>
            <a:r>
              <a:rPr lang="en-US" sz="1050" dirty="0">
                <a:hlinkClick r:id="rId12"/>
              </a:rPr>
              <a:t>Appendix </a:t>
            </a:r>
            <a:r>
              <a:rPr lang="en-US" sz="1050" dirty="0"/>
              <a:t>detailing experiments, data and analysis</a:t>
            </a:r>
            <a:endParaRPr lang="en-US" sz="1200" dirty="0"/>
          </a:p>
        </p:txBody>
      </p:sp>
    </p:spTree>
    <p:extLst>
      <p:ext uri="{BB962C8B-B14F-4D97-AF65-F5344CB8AC3E}">
        <p14:creationId xmlns:p14="http://schemas.microsoft.com/office/powerpoint/2010/main" val="376124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7AE8-D9E9-6C90-C62D-77E7B53E5456}"/>
              </a:ext>
            </a:extLst>
          </p:cNvPr>
          <p:cNvSpPr>
            <a:spLocks noGrp="1"/>
          </p:cNvSpPr>
          <p:nvPr>
            <p:ph type="title"/>
          </p:nvPr>
        </p:nvSpPr>
        <p:spPr>
          <a:xfrm>
            <a:off x="1173934" y="689318"/>
            <a:ext cx="7584172" cy="597876"/>
          </a:xfrm>
        </p:spPr>
        <p:txBody>
          <a:bodyPr/>
          <a:lstStyle/>
          <a:p>
            <a:pPr algn="ctr"/>
            <a:r>
              <a:rPr lang="en-US" sz="2000" dirty="0"/>
              <a:t>Court decisions mentioning CL</a:t>
            </a:r>
            <a:br>
              <a:rPr lang="en-US" sz="2000" dirty="0"/>
            </a:br>
            <a:r>
              <a:rPr lang="en-US" sz="1600" dirty="0">
                <a:hlinkClick r:id="rId2"/>
              </a:rPr>
              <a:t>www.clarkcunningham.org/L2-Cases</a:t>
            </a:r>
            <a:r>
              <a:rPr lang="en-US" sz="1600" dirty="0"/>
              <a:t>  </a:t>
            </a:r>
            <a:br>
              <a:rPr lang="en-US" sz="2000" dirty="0"/>
            </a:br>
            <a:endParaRPr lang="en-US" sz="2000" dirty="0"/>
          </a:p>
        </p:txBody>
      </p:sp>
      <p:sp>
        <p:nvSpPr>
          <p:cNvPr id="3" name="Content Placeholder 2">
            <a:extLst>
              <a:ext uri="{FF2B5EF4-FFF2-40B4-BE49-F238E27FC236}">
                <a16:creationId xmlns:a16="http://schemas.microsoft.com/office/drawing/2014/main" id="{EB219214-AD7E-5F14-7676-1DFD9031ACE8}"/>
              </a:ext>
            </a:extLst>
          </p:cNvPr>
          <p:cNvSpPr>
            <a:spLocks noGrp="1"/>
          </p:cNvSpPr>
          <p:nvPr>
            <p:ph idx="1"/>
          </p:nvPr>
        </p:nvSpPr>
        <p:spPr>
          <a:xfrm>
            <a:off x="1173934" y="1287194"/>
            <a:ext cx="7584172" cy="3755639"/>
          </a:xfrm>
        </p:spPr>
        <p:txBody>
          <a:bodyPr/>
          <a:lstStyle/>
          <a:p>
            <a:pPr marL="0" indent="0">
              <a:buNone/>
            </a:pPr>
            <a:r>
              <a:rPr lang="en-US" sz="1000" b="1" i="1" dirty="0"/>
              <a:t>In the Matter of the Adoption of Baby E.Z</a:t>
            </a:r>
            <a:r>
              <a:rPr lang="en-US" sz="1000" dirty="0"/>
              <a:t>., 266 P.3d 702, 715-32 (Utah 2011) (Justice Thomas Rex Lee, concurring)</a:t>
            </a:r>
            <a:br>
              <a:rPr lang="en-US" sz="1000" dirty="0"/>
            </a:br>
            <a:br>
              <a:rPr lang="en-US" sz="1000" dirty="0"/>
            </a:br>
            <a:r>
              <a:rPr lang="en-US" sz="1000" b="1" i="1" dirty="0"/>
              <a:t>State v. </a:t>
            </a:r>
            <a:r>
              <a:rPr lang="en-US" sz="1000" b="1" i="1" dirty="0" err="1"/>
              <a:t>Rasabout</a:t>
            </a:r>
            <a:r>
              <a:rPr lang="en-US" sz="1000" dirty="0"/>
              <a:t>, 356 P.3d 1258, 1271-90 (Utah 2015) (Associate Chief Justice Thomas Rex Lee, concurring)</a:t>
            </a:r>
            <a:br>
              <a:rPr lang="en-US" sz="1000" dirty="0"/>
            </a:br>
            <a:br>
              <a:rPr lang="en-US" sz="1000" dirty="0"/>
            </a:br>
            <a:r>
              <a:rPr lang="en-US" sz="1000" b="1" dirty="0">
                <a:hlinkClick r:id="rId3"/>
              </a:rPr>
              <a:t>People v. Harris</a:t>
            </a:r>
            <a:r>
              <a:rPr lang="en-US" sz="1000" dirty="0"/>
              <a:t>, 885 N.W.2d 832 (Mich. 2016) (Opinion for the court by Justice Brian K. Zahra) (Justice Stephen J. Markman, concurring) (both opinions use data from the Corpus of Contemporary American English, but come to opposite conclusions as to whether statute prohibiting admission of "information" provided by a law enforcement officer under threat of employment sanction applied to providing false information)</a:t>
            </a:r>
            <a:br>
              <a:rPr lang="en-US" sz="1000" dirty="0"/>
            </a:br>
            <a:br>
              <a:rPr lang="en-US" sz="1000" dirty="0"/>
            </a:br>
            <a:r>
              <a:rPr lang="en-US" sz="1000" b="1" i="1" dirty="0"/>
              <a:t>Fire Ins. Exch. v. </a:t>
            </a:r>
            <a:r>
              <a:rPr lang="en-US" sz="1000" b="1" i="1" dirty="0" err="1"/>
              <a:t>Oltmanns</a:t>
            </a:r>
            <a:r>
              <a:rPr lang="en-US" sz="1000" dirty="0"/>
              <a:t>, 416 P.3d 1148, 1163 n.9 (Utah 2018) (Justice Christine M. Durham, concurring)</a:t>
            </a:r>
            <a:br>
              <a:rPr lang="en-US" sz="1000" dirty="0"/>
            </a:br>
            <a:br>
              <a:rPr lang="en-US" sz="1000" dirty="0"/>
            </a:br>
            <a:r>
              <a:rPr lang="en-US" sz="1000" b="1" i="1" dirty="0"/>
              <a:t>Carpenter v. United States</a:t>
            </a:r>
            <a:r>
              <a:rPr lang="en-US" sz="1000" dirty="0"/>
              <a:t>, 138 </a:t>
            </a:r>
            <a:r>
              <a:rPr lang="en-US" sz="1000" dirty="0" err="1"/>
              <a:t>S.Ct</a:t>
            </a:r>
            <a:r>
              <a:rPr lang="en-US" sz="1000" dirty="0"/>
              <a:t>. 2206, 2235, 2238-39 (2018) (Justice Clarence Thomas, J. dissenting)</a:t>
            </a:r>
            <a:br>
              <a:rPr lang="en-US" sz="1000" dirty="0"/>
            </a:br>
            <a:br>
              <a:rPr lang="en-US" sz="1000" dirty="0"/>
            </a:br>
            <a:r>
              <a:rPr lang="en-US" sz="1000" b="1" dirty="0">
                <a:hlinkClick r:id="rId4"/>
              </a:rPr>
              <a:t>Wilson v </a:t>
            </a:r>
            <a:r>
              <a:rPr lang="en-US" sz="1000" b="1" dirty="0" err="1">
                <a:hlinkClick r:id="rId4"/>
              </a:rPr>
              <a:t>Safelite</a:t>
            </a:r>
            <a:r>
              <a:rPr lang="en-US" sz="1000" b="1" dirty="0">
                <a:hlinkClick r:id="rId4"/>
              </a:rPr>
              <a:t> Group, Inc</a:t>
            </a:r>
            <a:r>
              <a:rPr lang="en-US" sz="1000" dirty="0"/>
              <a:t>.,930 F.3d 429 (6th Cir. 2019) </a:t>
            </a:r>
            <a:br>
              <a:rPr lang="en-US" sz="1000" dirty="0"/>
            </a:br>
            <a:r>
              <a:rPr lang="en-US" sz="1000" dirty="0"/>
              <a:t>-- </a:t>
            </a:r>
            <a:r>
              <a:rPr lang="en-US" sz="1000" dirty="0">
                <a:hlinkClick r:id="rId5"/>
              </a:rPr>
              <a:t>Concurring opinion by Judge Amul R. </a:t>
            </a:r>
            <a:r>
              <a:rPr lang="en-US" sz="1000" dirty="0" err="1">
                <a:hlinkClick r:id="rId5"/>
              </a:rPr>
              <a:t>Thapur</a:t>
            </a:r>
            <a:r>
              <a:rPr lang="en-US" sz="1000" dirty="0"/>
              <a:t>, 930 F.3d at 438-45 ("corpus linguistics is a powerful tool for discerning how the public would have understood a statute's text at the time it was enacted")</a:t>
            </a:r>
            <a:br>
              <a:rPr lang="en-US" sz="1000" dirty="0"/>
            </a:br>
            <a:r>
              <a:rPr lang="en-US" sz="1000" dirty="0"/>
              <a:t>-- </a:t>
            </a:r>
            <a:r>
              <a:rPr lang="en-US" sz="1000" dirty="0">
                <a:hlinkClick r:id="rId6"/>
              </a:rPr>
              <a:t>Concurring opinion by Judge Jane B. </a:t>
            </a:r>
            <a:r>
              <a:rPr lang="en-US" sz="1000" dirty="0" err="1">
                <a:hlinkClick r:id="rId6"/>
              </a:rPr>
              <a:t>Stranch</a:t>
            </a:r>
            <a:r>
              <a:rPr lang="en-US" sz="1000" dirty="0"/>
              <a:t>, 930 F.3d at 445-48 ("the use of corpus linguistics is a difficult and complex exercise ... I would leave this task to qualified experts, not to untrained judges and lawyers. </a:t>
            </a:r>
            <a:r>
              <a:rPr lang="en-US" sz="1000" i="1" dirty="0"/>
              <a:t>See, e.g.</a:t>
            </a:r>
            <a:r>
              <a:rPr lang="en-US" sz="1000" dirty="0"/>
              <a:t>, </a:t>
            </a:r>
            <a:r>
              <a:rPr lang="en-US" sz="1000" i="1" dirty="0"/>
              <a:t>Brief for Professor Clark D. Cunningham, et al. as Amicus Curiae on Behalf of Neither Party, In Re: Donald J. Trump, President of the United States of America</a:t>
            </a:r>
            <a:r>
              <a:rPr lang="en-US" sz="1000" dirty="0"/>
              <a:t>, No. 18-2486 (4th Cir. Jan. 29, 2019) (discussing use of corpus linguistics by professor of applied linguistics to help determine the meaning of "emoluments" during the founding era).” ) </a:t>
            </a:r>
            <a:br>
              <a:rPr lang="en-US" sz="1000" dirty="0"/>
            </a:br>
            <a:br>
              <a:rPr lang="en-US" sz="1000" dirty="0"/>
            </a:br>
            <a:r>
              <a:rPr lang="en-US" sz="1000" b="1" dirty="0">
                <a:hlinkClick r:id="rId7"/>
              </a:rPr>
              <a:t>Caesars Entertainment Corp. v. Int'l Union of Operating Engineers</a:t>
            </a:r>
            <a:r>
              <a:rPr lang="en-US" sz="1000" dirty="0"/>
              <a:t>, 932 F.3d 91, 95 (3rd Cir. 2019) (using data from Corpus of Historical American English regarding use of "previously") (Opinion for the court by Judge Thomas Hardiman)</a:t>
            </a:r>
            <a:br>
              <a:rPr lang="en-US" sz="1000" dirty="0"/>
            </a:br>
            <a:br>
              <a:rPr lang="en-US" sz="1000" dirty="0"/>
            </a:br>
            <a:r>
              <a:rPr lang="en-US" sz="1000" b="1" dirty="0">
                <a:hlinkClick r:id="rId8"/>
              </a:rPr>
              <a:t>State of Idaho v. </a:t>
            </a:r>
            <a:r>
              <a:rPr lang="en-US" sz="1000" b="1" dirty="0" err="1">
                <a:hlinkClick r:id="rId8"/>
              </a:rPr>
              <a:t>Lantis</a:t>
            </a:r>
            <a:r>
              <a:rPr lang="en-US" sz="1000" dirty="0"/>
              <a:t>, 447 P.3d 875, 880-81 (Idaho 2019) (Opinion for the court by Justice G. Richard Bevan) (using data from Corpus of Historical American English regarding use of "disturbing the peace" in 1887) </a:t>
            </a:r>
            <a:br>
              <a:rPr lang="en-US" sz="1000" dirty="0"/>
            </a:br>
            <a:endParaRPr lang="en-US" sz="1000" dirty="0"/>
          </a:p>
        </p:txBody>
      </p:sp>
    </p:spTree>
    <p:extLst>
      <p:ext uri="{BB962C8B-B14F-4D97-AF65-F5344CB8AC3E}">
        <p14:creationId xmlns:p14="http://schemas.microsoft.com/office/powerpoint/2010/main" val="1160059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7AE8-D9E9-6C90-C62D-77E7B53E5456}"/>
              </a:ext>
            </a:extLst>
          </p:cNvPr>
          <p:cNvSpPr>
            <a:spLocks noGrp="1"/>
          </p:cNvSpPr>
          <p:nvPr>
            <p:ph type="title"/>
          </p:nvPr>
        </p:nvSpPr>
        <p:spPr>
          <a:xfrm>
            <a:off x="1173934" y="689318"/>
            <a:ext cx="7584172" cy="548639"/>
          </a:xfrm>
        </p:spPr>
        <p:txBody>
          <a:bodyPr/>
          <a:lstStyle/>
          <a:p>
            <a:pPr algn="ctr"/>
            <a:r>
              <a:rPr lang="en-US" sz="2000" dirty="0"/>
              <a:t>Court decisions mentioning CL</a:t>
            </a:r>
            <a:br>
              <a:rPr lang="en-US" sz="2000" dirty="0"/>
            </a:br>
            <a:r>
              <a:rPr lang="en-US" sz="1600" dirty="0">
                <a:hlinkClick r:id="rId3"/>
              </a:rPr>
              <a:t>www.clarkcunningham.org/L2-Cases</a:t>
            </a:r>
            <a:r>
              <a:rPr lang="en-US" sz="1600" dirty="0"/>
              <a:t> </a:t>
            </a:r>
          </a:p>
        </p:txBody>
      </p:sp>
      <p:sp>
        <p:nvSpPr>
          <p:cNvPr id="3" name="Content Placeholder 2">
            <a:extLst>
              <a:ext uri="{FF2B5EF4-FFF2-40B4-BE49-F238E27FC236}">
                <a16:creationId xmlns:a16="http://schemas.microsoft.com/office/drawing/2014/main" id="{EB219214-AD7E-5F14-7676-1DFD9031ACE8}"/>
              </a:ext>
            </a:extLst>
          </p:cNvPr>
          <p:cNvSpPr>
            <a:spLocks noGrp="1"/>
          </p:cNvSpPr>
          <p:nvPr>
            <p:ph idx="1"/>
          </p:nvPr>
        </p:nvSpPr>
        <p:spPr>
          <a:xfrm>
            <a:off x="1173934" y="1533377"/>
            <a:ext cx="7584172" cy="3509455"/>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State v Misch</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256 A.3d 519 (Vt. 2021) (meaning of "bear arms" in Vermont constitution) (citing D. Baron, Corpus Evidence Illuminates the Meaning of Bear Arms, 46 Hastings Const. L.Q. 509, 510 (2019), J. Jones, Comment: The “Weaponization” of Corpus Linguistics: Testing Heller’s Linguistic Claims, 34 BYU J. Pub. L. 135, 161 (2020), J. Blackman &amp; J. </a:t>
            </a:r>
            <a:r>
              <a:rPr kumimoji="0" lang="en-US" sz="1000" b="0" i="0"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rPr>
              <a:t>Phillips,Corpus</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Linguistics and the Second Amendment, H.L. Rev. Blog (Aug. 7, 2018), https:// blog.harvardlawreview.org/corpus-linguistics-and-the-second-amendment/ )</a:t>
            </a:r>
          </a:p>
          <a:p>
            <a:pPr marL="0" indent="0">
              <a:buNone/>
            </a:pPr>
            <a:r>
              <a:rPr lang="en-US" sz="1000" b="1" i="1" dirty="0">
                <a:hlinkClick r:id="rId4"/>
              </a:rPr>
              <a:t>Facebook v Duguid</a:t>
            </a:r>
            <a:r>
              <a:rPr lang="en-US" sz="1000" dirty="0"/>
              <a:t>, 141 </a:t>
            </a:r>
            <a:r>
              <a:rPr lang="en-US" sz="1000" dirty="0" err="1"/>
              <a:t>S.Ct</a:t>
            </a:r>
            <a:r>
              <a:rPr lang="en-US" sz="1000" dirty="0"/>
              <a:t>. 1163, 1174 (2021) (Alito, J. concurring) (suggesting that corpus linguistics could be used to test the strength and validity of interpretive canons).</a:t>
            </a:r>
            <a:br>
              <a:rPr lang="en-US" sz="1000" dirty="0"/>
            </a:br>
            <a:br>
              <a:rPr lang="en-US" sz="1000" dirty="0"/>
            </a:br>
            <a:r>
              <a:rPr lang="en-US" sz="1000" b="1" i="1" dirty="0"/>
              <a:t>Jones v Bonta,</a:t>
            </a:r>
            <a:r>
              <a:rPr lang="en-US" sz="1000" dirty="0"/>
              <a:t> 34 F.4th 704 (9th Cir. 2022), vacated and remanded, 47 F.4th 1124 (2022)</a:t>
            </a:r>
            <a:br>
              <a:rPr lang="en-US" sz="1000" dirty="0"/>
            </a:br>
            <a:r>
              <a:rPr lang="en-US" sz="1000" dirty="0"/>
              <a:t>-- </a:t>
            </a:r>
            <a:r>
              <a:rPr lang="en-US" sz="1000" dirty="0">
                <a:hlinkClick r:id="rId5"/>
              </a:rPr>
              <a:t>Order for supplemental briefing</a:t>
            </a:r>
            <a:r>
              <a:rPr lang="en-US" sz="1000" dirty="0"/>
              <a:t> to be filed in 21 days on whether corpus linguistics helps inform the determination of the original public meaning of 2nd amendment (March 26, 2021)</a:t>
            </a:r>
            <a:br>
              <a:rPr lang="en-US" sz="1000" b="1" i="1" dirty="0"/>
            </a:br>
            <a:r>
              <a:rPr lang="en-US" sz="1000" b="1" dirty="0"/>
              <a:t>34 F.4th at 714 n.6 </a:t>
            </a:r>
            <a:r>
              <a:rPr lang="en-US" sz="1000" dirty="0"/>
              <a:t>("Corpus linguistics “is a powerful tool for discerning how the public would have understood a statute's text at the time it was enacted,” and “[c]</a:t>
            </a:r>
            <a:r>
              <a:rPr lang="en-US" sz="1000" dirty="0" err="1"/>
              <a:t>ourts</a:t>
            </a:r>
            <a:r>
              <a:rPr lang="en-US" sz="1000" dirty="0"/>
              <a:t> should consider adding this tool to their belts.” </a:t>
            </a:r>
            <a:r>
              <a:rPr lang="en-US" sz="1000" i="1" dirty="0"/>
              <a:t>[Citing</a:t>
            </a:r>
            <a:r>
              <a:rPr lang="en-US" sz="1000" dirty="0"/>
              <a:t> </a:t>
            </a:r>
            <a:r>
              <a:rPr lang="en-US" sz="1000" b="1" i="1" dirty="0"/>
              <a:t>Wilson v. </a:t>
            </a:r>
            <a:r>
              <a:rPr lang="en-US" sz="1000" b="1" i="1" dirty="0" err="1"/>
              <a:t>Safelite</a:t>
            </a:r>
            <a:r>
              <a:rPr lang="en-US" sz="1000" b="1" i="1" dirty="0"/>
              <a:t> Grp., Inc.</a:t>
            </a:r>
            <a:r>
              <a:rPr lang="en-US" sz="1000" dirty="0"/>
              <a:t>, 930 F.3d 429, 439-40 (6th Cir. 2019) (Thapar, J., concurring in part and concurring in the judgment)] We asked the parties to file supplemental briefing addressing in part the applicability of corpus linguistics to this case. We thank the parties for their hard work. Because neither of them asks us to apply corpus linguistics here, we decline to consider it further.")</a:t>
            </a:r>
            <a:br>
              <a:rPr lang="en-US" sz="1000" dirty="0"/>
            </a:br>
            <a:br>
              <a:rPr lang="en-US" sz="1000" dirty="0"/>
            </a:br>
            <a:endPar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76273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7AE8-D9E9-6C90-C62D-77E7B53E5456}"/>
              </a:ext>
            </a:extLst>
          </p:cNvPr>
          <p:cNvSpPr>
            <a:spLocks noGrp="1"/>
          </p:cNvSpPr>
          <p:nvPr>
            <p:ph type="title"/>
          </p:nvPr>
        </p:nvSpPr>
        <p:spPr>
          <a:xfrm>
            <a:off x="1173934" y="689318"/>
            <a:ext cx="7584172" cy="647114"/>
          </a:xfrm>
        </p:spPr>
        <p:txBody>
          <a:bodyPr/>
          <a:lstStyle/>
          <a:p>
            <a:pPr algn="ctr"/>
            <a:r>
              <a:rPr lang="en-US" sz="2000" dirty="0"/>
              <a:t>Court decisions mentioning CL</a:t>
            </a:r>
            <a:br>
              <a:rPr lang="en-US" sz="2000" dirty="0"/>
            </a:br>
            <a:r>
              <a:rPr lang="en-US" sz="2000" dirty="0">
                <a:hlinkClick r:id="rId2"/>
              </a:rPr>
              <a:t>www.clarkcunningham.org/L2-Cases</a:t>
            </a:r>
            <a:r>
              <a:rPr lang="en-US" sz="2000" dirty="0"/>
              <a:t>  </a:t>
            </a:r>
            <a:br>
              <a:rPr lang="en-US" sz="2000" dirty="0"/>
            </a:br>
            <a:endParaRPr lang="en-US" sz="2000" dirty="0"/>
          </a:p>
        </p:txBody>
      </p:sp>
      <p:sp>
        <p:nvSpPr>
          <p:cNvPr id="3" name="Content Placeholder 2">
            <a:extLst>
              <a:ext uri="{FF2B5EF4-FFF2-40B4-BE49-F238E27FC236}">
                <a16:creationId xmlns:a16="http://schemas.microsoft.com/office/drawing/2014/main" id="{EB219214-AD7E-5F14-7676-1DFD9031ACE8}"/>
              </a:ext>
            </a:extLst>
          </p:cNvPr>
          <p:cNvSpPr>
            <a:spLocks noGrp="1"/>
          </p:cNvSpPr>
          <p:nvPr>
            <p:ph idx="1"/>
          </p:nvPr>
        </p:nvSpPr>
        <p:spPr>
          <a:xfrm>
            <a:off x="1173934" y="1336433"/>
            <a:ext cx="7584172" cy="370640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800" b="1"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3"/>
              </a:rPr>
            </a:br>
            <a:r>
              <a:rPr kumimoji="0" lang="en-US" sz="1000" b="1"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New York State Rifle &amp; Pistol Association v </a:t>
            </a:r>
            <a:r>
              <a:rPr kumimoji="0" lang="en-US" sz="1000" b="1" i="1"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rPr>
              <a:t>Bruen</a:t>
            </a:r>
            <a:r>
              <a:rPr kumimoji="0" lang="en-US" sz="1000" b="1"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142 </a:t>
            </a:r>
            <a:r>
              <a:rPr kumimoji="0" lang="en-US" sz="1000" b="0" i="0"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rPr>
              <a:t>S.Ct</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2111, 2178 (2022) (Breyer, J. dissenting) ("The majority in [</a:t>
            </a:r>
            <a:r>
              <a:rPr kumimoji="0" lang="en-US" sz="10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District of Columbia v Heller</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rejected Justice Stevens’ argument that the Second Amendment's use of the words “bear Arms” drew on an idiomatic meaning that, at the time of the founding, commonly referred to military service. </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4"/>
              </a:rPr>
              <a:t>554 U.S. at 586, 128 </a:t>
            </a:r>
            <a:r>
              <a:rPr kumimoji="0" lang="en-US" sz="1000" b="0" i="0"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hlinkClick r:id="rId4"/>
              </a:rPr>
              <a:t>S.Ct</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4"/>
              </a:rPr>
              <a:t>. 2783</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Linguistics experts now tell us that the majority was wrong to do so. See, </a:t>
            </a:r>
            <a:r>
              <a:rPr kumimoji="0" lang="en-US" sz="10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e.g.,</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Brief for Corpus Linguistics Professors and Experts as </a:t>
            </a:r>
            <a:r>
              <a:rPr kumimoji="0" lang="en-US" sz="10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Amici Curiae</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(Brief for Linguistics Professors); Brief for Neal Goldfarb as </a:t>
            </a:r>
            <a:r>
              <a:rPr kumimoji="0" lang="en-US" sz="10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Amicus Curiae</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Brief for Americans Against Gun Violence as </a:t>
            </a:r>
            <a:r>
              <a:rPr kumimoji="0" lang="en-US" sz="10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Amicus Curiae</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13–15. Since </a:t>
            </a:r>
            <a:r>
              <a:rPr kumimoji="0" lang="en-US" sz="10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Heller </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was decided, experts have searched over 120,000 founding-era texts from between 1760 and 1799, as well as 40,000 texts from sources dating as far back as 1475, for historical uses of the phrase “bear arms,” and they concluded that the phrase was overwhelmingly used to refer to “ ‘war, soldiering, or other forms of armed action by a group rather than an individual.’ ” Brief for Linguistics Professors 11, 14; see also D. Baron, </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5"/>
              </a:rPr>
              <a:t>Corpus Evidence Illuminates the Meaning of Bear Arms, 46 Hastings Const. L. Q. 509, 510 (2019)</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(“Non-military uses of </a:t>
            </a:r>
            <a:r>
              <a:rPr kumimoji="0" lang="en-US" sz="10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bear arms</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in reference to hunting or personal self-defense are not just rare, they are almost nonexistent”); </a:t>
            </a:r>
            <a:r>
              <a:rPr kumimoji="0" lang="en-US" sz="10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5"/>
              </a:rPr>
              <a:t>id.</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5"/>
              </a:rPr>
              <a:t>, at 510–511</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(reporting 900 instances in which “bear arms” was used to refer to military or collective use of firearms and only 7 instances that were either ambiguous or without a military connotation).)</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000" b="1"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3"/>
              </a:rPr>
              <a:t>Health Freedom Defense Fund v Biden</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599 F.Supp.3d 1144, 1180 (M.D. Fla. 2022) (court used Corpus of Historical English (COHA) to explore uses of "sanitation" between 1930 and 1944).</a:t>
            </a:r>
          </a:p>
          <a:p>
            <a:pPr marL="0" marR="0" lvl="0" indent="0" algn="l" defTabSz="914400" rtl="0" eaLnBrk="1" fontAlgn="auto" latinLnBrk="0" hangingPunct="1">
              <a:lnSpc>
                <a:spcPct val="90000"/>
              </a:lnSpc>
              <a:spcBef>
                <a:spcPts val="1000"/>
              </a:spcBef>
              <a:spcAft>
                <a:spcPts val="0"/>
              </a:spcAft>
              <a:buClrTx/>
              <a:buSzTx/>
              <a:buNone/>
              <a:tabLst/>
              <a:defRPr/>
            </a:pPr>
            <a:r>
              <a:rPr kumimoji="0" lang="en-US" sz="1000" b="1"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6"/>
              </a:rPr>
              <a:t>United States v </a:t>
            </a:r>
            <a:r>
              <a:rPr kumimoji="0" lang="en-US" sz="1000" b="1" i="1"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hlinkClick r:id="rId6"/>
              </a:rPr>
              <a:t>Seefried</a:t>
            </a:r>
            <a:r>
              <a:rPr kumimoji="0" lang="en-US" sz="10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__ F.Supp.3d __, 2022 WL 16528415 (D.D.C. 2022) (concluding that certification of electoral votes on January 6, 2021, did not involve "administration of justice" for purposes of sentencing a January 6 protester, using among other sources searches of the Corpus of Caselaw Access Project (COCAP) and the Corpus of Historical American English (COHA)).</a:t>
            </a:r>
          </a:p>
          <a:p>
            <a:pPr marL="0" indent="0">
              <a:buNone/>
            </a:pPr>
            <a:endParaRPr lang="en-US" sz="1000" dirty="0"/>
          </a:p>
        </p:txBody>
      </p:sp>
    </p:spTree>
    <p:extLst>
      <p:ext uri="{BB962C8B-B14F-4D97-AF65-F5344CB8AC3E}">
        <p14:creationId xmlns:p14="http://schemas.microsoft.com/office/powerpoint/2010/main" val="328686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21575"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Law &amp; Linguistics: Early Success Stories</a:t>
            </a:r>
            <a:endParaRPr kumimoji="0" lang="en-US" sz="32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4" name="Content Placeholder 3">
            <a:extLst>
              <a:ext uri="{FF2B5EF4-FFF2-40B4-BE49-F238E27FC236}">
                <a16:creationId xmlns:a16="http://schemas.microsoft.com/office/drawing/2014/main" id="{DBB887E8-0655-B442-41BF-E5446ECD941C}"/>
              </a:ext>
            </a:extLst>
          </p:cNvPr>
          <p:cNvSpPr>
            <a:spLocks noGrp="1"/>
          </p:cNvSpPr>
          <p:nvPr>
            <p:ph idx="1"/>
          </p:nvPr>
        </p:nvSpPr>
        <p:spPr>
          <a:xfrm>
            <a:off x="5188527" y="1925783"/>
            <a:ext cx="3264779" cy="3324868"/>
          </a:xfrm>
        </p:spPr>
        <p:txBody>
          <a:bodyPr/>
          <a:lstStyle/>
          <a:p>
            <a:pPr marL="0" indent="0">
              <a:buNone/>
            </a:pPr>
            <a:r>
              <a:rPr lang="en-US" dirty="0"/>
              <a:t>Univ of Chicago Press 1993</a:t>
            </a:r>
          </a:p>
        </p:txBody>
      </p:sp>
      <p:pic>
        <p:nvPicPr>
          <p:cNvPr id="7" name="Content Placeholder 5">
            <a:extLst>
              <a:ext uri="{FF2B5EF4-FFF2-40B4-BE49-F238E27FC236}">
                <a16:creationId xmlns:a16="http://schemas.microsoft.com/office/drawing/2014/main" id="{E5398A62-19AC-AF72-6BB0-074027727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740" y="1042554"/>
            <a:ext cx="2243138" cy="3571875"/>
          </a:xfrm>
          <a:prstGeom prst="rect">
            <a:avLst/>
          </a:prstGeom>
        </p:spPr>
      </p:pic>
      <p:sp>
        <p:nvSpPr>
          <p:cNvPr id="3" name="TextBox 2">
            <a:extLst>
              <a:ext uri="{FF2B5EF4-FFF2-40B4-BE49-F238E27FC236}">
                <a16:creationId xmlns:a16="http://schemas.microsoft.com/office/drawing/2014/main" id="{282FE91D-4E39-4646-3DB8-63CFB0EF6740}"/>
              </a:ext>
            </a:extLst>
          </p:cNvPr>
          <p:cNvSpPr txBox="1"/>
          <p:nvPr/>
        </p:nvSpPr>
        <p:spPr>
          <a:xfrm>
            <a:off x="8822676" y="4747245"/>
            <a:ext cx="272832" cy="30008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371107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403-4056-4576-45EE-800C562DB7DD}"/>
              </a:ext>
            </a:extLst>
          </p:cNvPr>
          <p:cNvSpPr>
            <a:spLocks noGrp="1"/>
          </p:cNvSpPr>
          <p:nvPr>
            <p:ph type="title"/>
          </p:nvPr>
        </p:nvSpPr>
        <p:spPr>
          <a:xfrm>
            <a:off x="1173934" y="675249"/>
            <a:ext cx="7584172" cy="626013"/>
          </a:xfrm>
        </p:spPr>
        <p:txBody>
          <a:bodyPr/>
          <a:lstStyle/>
          <a:p>
            <a:pPr algn="ctr"/>
            <a:r>
              <a:rPr lang="en-US" sz="2000" dirty="0"/>
              <a:t>Briefs using CL</a:t>
            </a:r>
            <a:br>
              <a:rPr lang="en-US" sz="2000" dirty="0"/>
            </a:br>
            <a:r>
              <a:rPr lang="en-US" sz="2000" dirty="0">
                <a:hlinkClick r:id="rId2"/>
              </a:rPr>
              <a:t>http://www.clarkcunningham.org/L2-Briefs</a:t>
            </a:r>
            <a:r>
              <a:rPr lang="en-US" sz="2000" dirty="0"/>
              <a:t> </a:t>
            </a:r>
          </a:p>
        </p:txBody>
      </p:sp>
      <p:sp>
        <p:nvSpPr>
          <p:cNvPr id="3" name="Content Placeholder 2">
            <a:extLst>
              <a:ext uri="{FF2B5EF4-FFF2-40B4-BE49-F238E27FC236}">
                <a16:creationId xmlns:a16="http://schemas.microsoft.com/office/drawing/2014/main" id="{20EFCF28-14F3-9665-4262-377C232CEAB8}"/>
              </a:ext>
            </a:extLst>
          </p:cNvPr>
          <p:cNvSpPr>
            <a:spLocks noGrp="1"/>
          </p:cNvSpPr>
          <p:nvPr>
            <p:ph idx="1"/>
          </p:nvPr>
        </p:nvSpPr>
        <p:spPr>
          <a:xfrm>
            <a:off x="1173934" y="1371601"/>
            <a:ext cx="7584172" cy="3671232"/>
          </a:xfrm>
        </p:spPr>
        <p:txBody>
          <a:bodyPr/>
          <a:lstStyle/>
          <a:p>
            <a:pPr marL="0" indent="0">
              <a:buNone/>
            </a:pPr>
            <a:r>
              <a:rPr lang="en-US" sz="1400" b="1" i="1" dirty="0"/>
              <a:t>Lucia v SEC</a:t>
            </a:r>
            <a:r>
              <a:rPr lang="en-US" sz="1400" dirty="0"/>
              <a:t>, 138 </a:t>
            </a:r>
            <a:r>
              <a:rPr lang="en-US" sz="1400" dirty="0" err="1"/>
              <a:t>S.Ct</a:t>
            </a:r>
            <a:r>
              <a:rPr lang="en-US" sz="1400" dirty="0"/>
              <a:t>. 2044 (2018)</a:t>
            </a:r>
            <a:br>
              <a:rPr lang="en-US" sz="1400" dirty="0"/>
            </a:br>
            <a:r>
              <a:rPr lang="en-US" sz="1400" dirty="0">
                <a:hlinkClick r:id="rId3"/>
              </a:rPr>
              <a:t>Amicus Brief of Corpus Linguistics Scholars in </a:t>
            </a:r>
            <a:r>
              <a:rPr lang="en-US" sz="1400" i="1" dirty="0">
                <a:hlinkClick r:id="rId3"/>
              </a:rPr>
              <a:t>Lucia v. SEC</a:t>
            </a:r>
            <a:r>
              <a:rPr lang="en-US" sz="1400" dirty="0"/>
              <a:t> (U.S. 2018) (Laurence Anthony, </a:t>
            </a:r>
            <a:r>
              <a:rPr lang="en-US" sz="1400" dirty="0" err="1"/>
              <a:t>Waseda</a:t>
            </a:r>
            <a:r>
              <a:rPr lang="en-US" sz="1400" dirty="0"/>
              <a:t> University (Japan), Ronald Butters, Duke (emeritus); Malcom </a:t>
            </a:r>
            <a:r>
              <a:rPr lang="en-US" sz="1400" dirty="0" err="1"/>
              <a:t>Coulthard</a:t>
            </a:r>
            <a:r>
              <a:rPr lang="en-US" sz="1400" dirty="0"/>
              <a:t>, Aston University (emeritus); Mark Davies, BYU; Jesse Egbert, Northern Arizona University; William </a:t>
            </a:r>
            <a:r>
              <a:rPr lang="en-US" sz="1400" dirty="0" err="1"/>
              <a:t>Eggington</a:t>
            </a:r>
            <a:r>
              <a:rPr lang="en-US" sz="1400" dirty="0"/>
              <a:t>, BYU; Edward Finnegan, USC (emeritus); Tammy Gales, Hofstra; Tim Grant, Aston University; Stefan Th. Gries, UC Santa Barbara; Jack Grieve, University of Birmingham (UK); Tony </a:t>
            </a:r>
            <a:r>
              <a:rPr lang="en-US" sz="1400" dirty="0" err="1"/>
              <a:t>McEnry</a:t>
            </a:r>
            <a:r>
              <a:rPr lang="en-US" sz="1400" dirty="0"/>
              <a:t>, Lancaster University (UK); Jeffrey Parker, BYU; Rui Sousa-Silva, University of Porto (Portugal); Sara White, BYU. Filed by James Heilpern, BYU.</a:t>
            </a:r>
            <a:br>
              <a:rPr lang="en-US" sz="1400" dirty="0"/>
            </a:br>
            <a:br>
              <a:rPr lang="en-US" sz="1400" dirty="0"/>
            </a:br>
            <a:r>
              <a:rPr lang="en-US" sz="1400" b="1" i="1" dirty="0"/>
              <a:t>Rimini Street v Oracle</a:t>
            </a:r>
            <a:r>
              <a:rPr lang="en-US" sz="1400" dirty="0"/>
              <a:t>, 139 </a:t>
            </a:r>
            <a:r>
              <a:rPr lang="en-US" sz="1400" dirty="0" err="1"/>
              <a:t>S.Ct</a:t>
            </a:r>
            <a:r>
              <a:rPr lang="en-US" sz="1400" dirty="0"/>
              <a:t>. 873 (2019)</a:t>
            </a:r>
            <a:br>
              <a:rPr lang="en-US" sz="1400" dirty="0"/>
            </a:br>
            <a:r>
              <a:rPr lang="en-US" sz="1400" dirty="0">
                <a:hlinkClick r:id="rId4"/>
              </a:rPr>
              <a:t>Amicus Brief of Corpus Linguistics Scholars in </a:t>
            </a:r>
            <a:r>
              <a:rPr lang="en-US" sz="1400" i="1" dirty="0">
                <a:hlinkClick r:id="rId4"/>
              </a:rPr>
              <a:t>Rimini Street v. Oracle</a:t>
            </a:r>
            <a:r>
              <a:rPr lang="en-US" sz="1400" dirty="0"/>
              <a:t> (Laurence Anthony, </a:t>
            </a:r>
            <a:r>
              <a:rPr lang="en-US" sz="1400" dirty="0" err="1"/>
              <a:t>Waseda</a:t>
            </a:r>
            <a:r>
              <a:rPr lang="en-US" sz="1400" dirty="0"/>
              <a:t> University (Japan), William </a:t>
            </a:r>
            <a:r>
              <a:rPr lang="en-US" sz="1400" dirty="0" err="1"/>
              <a:t>Eggington</a:t>
            </a:r>
            <a:r>
              <a:rPr lang="en-US" sz="1400" dirty="0"/>
              <a:t>, BYU; Tammy Gales, Hofstra; Tim Grant, Aston University; Stefan Th. Gries, UC Santa Barbara; Benjamin Lee, BYU; Tony </a:t>
            </a:r>
            <a:r>
              <a:rPr lang="en-US" sz="1400" dirty="0" err="1"/>
              <a:t>McEnry</a:t>
            </a:r>
            <a:r>
              <a:rPr lang="en-US" sz="1400" dirty="0"/>
              <a:t>, Lancaster University (UK); Jeffrey Parker, BYU; Rui Sousa-Silva, University of Porto (Portugal); Lawrence Solan, Brooklyn Law School; Sara White, BYU). Filed by James Heilpern, BYU</a:t>
            </a:r>
          </a:p>
          <a:p>
            <a:pPr marL="0" indent="0">
              <a:buNone/>
            </a:pPr>
            <a:endParaRPr lang="en-US" sz="1000" dirty="0"/>
          </a:p>
        </p:txBody>
      </p:sp>
    </p:spTree>
    <p:extLst>
      <p:ext uri="{BB962C8B-B14F-4D97-AF65-F5344CB8AC3E}">
        <p14:creationId xmlns:p14="http://schemas.microsoft.com/office/powerpoint/2010/main" val="360548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403-4056-4576-45EE-800C562DB7DD}"/>
              </a:ext>
            </a:extLst>
          </p:cNvPr>
          <p:cNvSpPr>
            <a:spLocks noGrp="1"/>
          </p:cNvSpPr>
          <p:nvPr>
            <p:ph type="title"/>
          </p:nvPr>
        </p:nvSpPr>
        <p:spPr>
          <a:xfrm>
            <a:off x="1173934" y="745588"/>
            <a:ext cx="7584172" cy="626012"/>
          </a:xfrm>
        </p:spPr>
        <p:txBody>
          <a:bodyPr/>
          <a:lstStyle/>
          <a:p>
            <a:pPr algn="ctr"/>
            <a:r>
              <a:rPr lang="en-US" sz="2000" dirty="0"/>
              <a:t>Briefs using CL</a:t>
            </a:r>
            <a:br>
              <a:rPr lang="en-US" sz="2000" dirty="0"/>
            </a:br>
            <a:r>
              <a:rPr lang="en-US" sz="2000" dirty="0">
                <a:hlinkClick r:id="rId2"/>
              </a:rPr>
              <a:t>http://www.clarkcunningham.org/L2-Briefs</a:t>
            </a:r>
            <a:r>
              <a:rPr lang="en-US" sz="2000" dirty="0"/>
              <a:t> </a:t>
            </a:r>
          </a:p>
        </p:txBody>
      </p:sp>
      <p:sp>
        <p:nvSpPr>
          <p:cNvPr id="3" name="Content Placeholder 2">
            <a:extLst>
              <a:ext uri="{FF2B5EF4-FFF2-40B4-BE49-F238E27FC236}">
                <a16:creationId xmlns:a16="http://schemas.microsoft.com/office/drawing/2014/main" id="{20EFCF28-14F3-9665-4262-377C232CEAB8}"/>
              </a:ext>
            </a:extLst>
          </p:cNvPr>
          <p:cNvSpPr>
            <a:spLocks noGrp="1"/>
          </p:cNvSpPr>
          <p:nvPr>
            <p:ph idx="1"/>
          </p:nvPr>
        </p:nvSpPr>
        <p:spPr>
          <a:xfrm>
            <a:off x="1173934" y="1371601"/>
            <a:ext cx="7584172" cy="3671232"/>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Wright v. Spaulding</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939 F.3d 695 (6th Cir. 2019)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dirty="0"/>
              <a:t>--</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3"/>
              </a:rPr>
              <a:t>Letter from the court to lawyers for the parties requesting supplemental briefs on original meaning of the Article III Cases or Controversies requirement</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(May 28, 2019) (</a:t>
            </a:r>
            <a:r>
              <a:rPr kumimoji="0" lang="en-US" sz="1400" b="1"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asking "How does the corpus help inform that determination? </a:t>
            </a:r>
            <a:r>
              <a:rPr kumimoji="0" lang="en-US" sz="1400" b="1"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See</a:t>
            </a:r>
            <a:r>
              <a:rPr kumimoji="0" lang="en-US" sz="1400" b="1"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https://lcl.byu.edu/projects/cofea/.").</a:t>
            </a:r>
            <a:b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4"/>
              </a:rPr>
              <a:t>Amicus brief filed by Law &amp; Linguistics Research Team</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(July 25, 2019)</a:t>
            </a:r>
            <a:b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5"/>
              </a:rPr>
              <a:t>Supplemental amicus brief filed by Law &amp; Linguistics Research Team</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(August 22, 2019) (Prof. Clark D. Cunningham, GSU; Prof. Ute Roemer, GSU; Professor Jesse E. Egbert, NAU; Haoshan Ren, PhD student, GSU; Noor Abbady, MA Applied Linguistics, GSU; Margaret Wood, PhD student, NAU; Heather Kuhn, J.D. GSU.)</a:t>
            </a:r>
            <a:b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a:t>
            </a:r>
            <a:r>
              <a:rPr kumimoji="0" lang="en-US" sz="14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See</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939 F.3d at 700 n.1 </a:t>
            </a:r>
            <a:r>
              <a:rPr kumimoji="0" lang="en-US" sz="1400" b="1"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("We asked the parties to file supplemental briefs on the original meaning of Article III’s case-or-controversy requirement, specifically whether the corpus of Founding-era American English helped illuminate that meaning. A team of corpus linguistics researchers submitted two amicus briefs as well. We are grateful to both the parties and the amici for their hard work.”)</a:t>
            </a:r>
            <a:b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a:t>
            </a:r>
            <a:r>
              <a:rPr kumimoji="0" lang="en-US" sz="14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See also</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a:t>
            </a:r>
            <a:r>
              <a:rPr kumimoji="0" lang="en-US" sz="14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6"/>
              </a:rPr>
              <a:t>The Original Meaning of “Cases”</a:t>
            </a:r>
            <a:r>
              <a:rPr kumimoji="0" lang="en-US" sz="14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in Article III of the Constitution</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36 Georgia State Law Review 491 (2020), available at </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6"/>
              </a:rPr>
              <a:t>https://readingroom.law.gsu.edu/gsulr/vol36/iss5/8/</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a:t>
            </a:r>
          </a:p>
          <a:p>
            <a:pPr marL="0" indent="0">
              <a:buNone/>
            </a:pPr>
            <a:endParaRPr lang="en-US" sz="1200" dirty="0"/>
          </a:p>
        </p:txBody>
      </p:sp>
    </p:spTree>
    <p:extLst>
      <p:ext uri="{BB962C8B-B14F-4D97-AF65-F5344CB8AC3E}">
        <p14:creationId xmlns:p14="http://schemas.microsoft.com/office/powerpoint/2010/main" val="3440555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403-4056-4576-45EE-800C562DB7DD}"/>
              </a:ext>
            </a:extLst>
          </p:cNvPr>
          <p:cNvSpPr>
            <a:spLocks noGrp="1"/>
          </p:cNvSpPr>
          <p:nvPr>
            <p:ph type="title"/>
          </p:nvPr>
        </p:nvSpPr>
        <p:spPr>
          <a:xfrm>
            <a:off x="1173934" y="745588"/>
            <a:ext cx="7584172" cy="626012"/>
          </a:xfrm>
        </p:spPr>
        <p:txBody>
          <a:bodyPr/>
          <a:lstStyle/>
          <a:p>
            <a:pPr algn="ctr"/>
            <a:r>
              <a:rPr lang="en-US" sz="2000" dirty="0"/>
              <a:t>Briefs using CL</a:t>
            </a:r>
            <a:br>
              <a:rPr lang="en-US" sz="2000" dirty="0"/>
            </a:br>
            <a:r>
              <a:rPr lang="en-US" sz="2000" dirty="0">
                <a:hlinkClick r:id="rId2"/>
              </a:rPr>
              <a:t>http://www.clarkcunningham.org/L2-Briefs</a:t>
            </a:r>
            <a:r>
              <a:rPr lang="en-US" sz="2000" dirty="0"/>
              <a:t> </a:t>
            </a:r>
          </a:p>
        </p:txBody>
      </p:sp>
      <p:sp>
        <p:nvSpPr>
          <p:cNvPr id="3" name="Content Placeholder 2">
            <a:extLst>
              <a:ext uri="{FF2B5EF4-FFF2-40B4-BE49-F238E27FC236}">
                <a16:creationId xmlns:a16="http://schemas.microsoft.com/office/drawing/2014/main" id="{20EFCF28-14F3-9665-4262-377C232CEAB8}"/>
              </a:ext>
            </a:extLst>
          </p:cNvPr>
          <p:cNvSpPr>
            <a:spLocks noGrp="1"/>
          </p:cNvSpPr>
          <p:nvPr>
            <p:ph idx="1"/>
          </p:nvPr>
        </p:nvSpPr>
        <p:spPr>
          <a:xfrm>
            <a:off x="1173934" y="1371601"/>
            <a:ext cx="7584172" cy="3671232"/>
          </a:xfrm>
        </p:spPr>
        <p:txBody>
          <a:bodyPr/>
          <a:lstStyle/>
          <a:p>
            <a:pPr marL="0" indent="0">
              <a:buNone/>
            </a:pPr>
            <a:r>
              <a:rPr lang="en-US" sz="1400" b="1" i="1" dirty="0"/>
              <a:t>Blumenthal v. Trump</a:t>
            </a:r>
            <a:r>
              <a:rPr lang="en-US" sz="1400" dirty="0"/>
              <a:t>, 949 F.3d 13 (D.C. Cir. 2020)</a:t>
            </a:r>
            <a:br>
              <a:rPr lang="en-US" sz="1400" dirty="0"/>
            </a:br>
            <a:r>
              <a:rPr lang="en-US" sz="1400" dirty="0">
                <a:hlinkClick r:id="rId3"/>
              </a:rPr>
              <a:t>Brief of Amici Curiae Professor Clark D. Cunningham and Professor Jesse Egbert in Support of Neither Party, Blumenthal v. Trump,</a:t>
            </a:r>
            <a:r>
              <a:rPr lang="en-US" sz="1400" dirty="0"/>
              <a:t> also published on the Social Science Research Network at </a:t>
            </a:r>
            <a:r>
              <a:rPr lang="en-US" sz="1400" dirty="0">
                <a:hlinkClick r:id="rId4"/>
              </a:rPr>
              <a:t>https://papers.ssrn.com/abstract=3475650</a:t>
            </a:r>
            <a:r>
              <a:rPr lang="en-US" sz="1400" dirty="0"/>
              <a:t> </a:t>
            </a:r>
            <a:br>
              <a:rPr lang="en-US" sz="1400" dirty="0"/>
            </a:br>
            <a:br>
              <a:rPr lang="en-US" sz="1400" dirty="0"/>
            </a:br>
            <a:r>
              <a:rPr lang="en-US" sz="1400" b="1" i="1" dirty="0"/>
              <a:t>In re Trump</a:t>
            </a:r>
            <a:r>
              <a:rPr lang="en-US" sz="1400" b="1" dirty="0"/>
              <a:t>,</a:t>
            </a:r>
            <a:r>
              <a:rPr lang="en-US" sz="1400" dirty="0"/>
              <a:t> 958 F.3d 274 (4th Cir.2020) (</a:t>
            </a:r>
            <a:r>
              <a:rPr lang="en-US" sz="1400" i="1" dirty="0" err="1"/>
              <a:t>en</a:t>
            </a:r>
            <a:r>
              <a:rPr lang="en-US" sz="1400" i="1" dirty="0"/>
              <a:t> banc</a:t>
            </a:r>
            <a:r>
              <a:rPr lang="en-US" sz="1400" dirty="0"/>
              <a:t>), dismissed as moot </a:t>
            </a:r>
            <a:r>
              <a:rPr lang="en-US" sz="1400" i="1" dirty="0"/>
              <a:t>sub nom</a:t>
            </a:r>
            <a:r>
              <a:rPr lang="en-US" sz="1400" dirty="0"/>
              <a:t> </a:t>
            </a:r>
            <a:r>
              <a:rPr lang="en-US" sz="1400" i="1" dirty="0"/>
              <a:t>Trump v District of Columbia</a:t>
            </a:r>
            <a:r>
              <a:rPr lang="en-US" sz="1400" dirty="0"/>
              <a:t>, 141 </a:t>
            </a:r>
            <a:r>
              <a:rPr lang="en-US" sz="1400" dirty="0" err="1"/>
              <a:t>S.Ct</a:t>
            </a:r>
            <a:r>
              <a:rPr lang="en-US" sz="1400" dirty="0"/>
              <a:t>. 1262 (Mem) (Jan. 25, 2021).</a:t>
            </a:r>
            <a:br>
              <a:rPr lang="en-US" sz="1400" dirty="0"/>
            </a:br>
            <a:r>
              <a:rPr lang="en-US" sz="1400" dirty="0">
                <a:hlinkClick r:id="rId5"/>
              </a:rPr>
              <a:t>Brief for Professor Clark D. Cunningham &amp; Professor Jesse Egbert as Amici Curiae Supporting Neither Party</a:t>
            </a:r>
            <a:r>
              <a:rPr lang="en-US" sz="1400" dirty="0"/>
              <a:t>, 2019 WestLaw 366218, also published on the Social Science Research Network at, </a:t>
            </a:r>
            <a:r>
              <a:rPr lang="en-US" sz="1400" dirty="0">
                <a:hlinkClick r:id="rId6"/>
              </a:rPr>
              <a:t>https://papers.ssrn.com/sol3/papers.cfm?abstract_id=3334017.</a:t>
            </a:r>
            <a:r>
              <a:rPr lang="en-US" sz="1400" dirty="0"/>
              <a:t> </a:t>
            </a:r>
            <a:br>
              <a:rPr lang="en-US" sz="1400" dirty="0"/>
            </a:br>
            <a:r>
              <a:rPr lang="en-US" sz="1400" dirty="0"/>
              <a:t>--</a:t>
            </a:r>
            <a:r>
              <a:rPr lang="en-US" sz="1400" i="1" dirty="0"/>
              <a:t>See</a:t>
            </a:r>
            <a:r>
              <a:rPr lang="en-US" sz="1400" dirty="0"/>
              <a:t> 958 F.3d at 286 </a:t>
            </a:r>
            <a:r>
              <a:rPr lang="en-US" sz="1400" b="1" dirty="0"/>
              <a:t>("The President's insistence that “emoluments” indisputably include only “profit arising from office or employ” (that is, payment for services rendered in performance of a formal job), while possible, is certainly not indisputable. .... </a:t>
            </a:r>
            <a:r>
              <a:rPr lang="en-US" sz="1400" b="1" i="1" dirty="0"/>
              <a:t>See, e.g.</a:t>
            </a:r>
            <a:r>
              <a:rPr lang="en-US" sz="1400" b="1" dirty="0"/>
              <a:t>, Brief of Amici Curiae Professor Clark D. Cunningham and Professor Jesse Egbert on Behalf of Neither Party").”</a:t>
            </a:r>
            <a:br>
              <a:rPr lang="en-US" sz="1400" dirty="0"/>
            </a:br>
            <a:r>
              <a:rPr lang="en-US" sz="1400" dirty="0"/>
              <a:t>--</a:t>
            </a:r>
            <a:r>
              <a:rPr lang="en-US" sz="1400" i="1" dirty="0"/>
              <a:t>See also</a:t>
            </a:r>
            <a:r>
              <a:rPr lang="en-US" sz="1400" dirty="0"/>
              <a:t> </a:t>
            </a:r>
            <a:r>
              <a:rPr lang="en-US" sz="1400" dirty="0">
                <a:hlinkClick r:id="rId7"/>
              </a:rPr>
              <a:t>Using Empirical Data to Investigate the Original Meaning of “Emolument” in the Constitution</a:t>
            </a:r>
            <a:r>
              <a:rPr lang="en-US" sz="1400" b="1" dirty="0"/>
              <a:t>, </a:t>
            </a:r>
            <a:r>
              <a:rPr lang="en-US" sz="1400" dirty="0"/>
              <a:t>36 Georgia State Law Review 465 (2020).</a:t>
            </a:r>
          </a:p>
          <a:p>
            <a:pPr marL="0" indent="0">
              <a:buNone/>
            </a:pPr>
            <a:endParaRPr lang="en-US" sz="1400" dirty="0"/>
          </a:p>
        </p:txBody>
      </p:sp>
    </p:spTree>
    <p:extLst>
      <p:ext uri="{BB962C8B-B14F-4D97-AF65-F5344CB8AC3E}">
        <p14:creationId xmlns:p14="http://schemas.microsoft.com/office/powerpoint/2010/main" val="309775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403-4056-4576-45EE-800C562DB7DD}"/>
              </a:ext>
            </a:extLst>
          </p:cNvPr>
          <p:cNvSpPr>
            <a:spLocks noGrp="1"/>
          </p:cNvSpPr>
          <p:nvPr>
            <p:ph type="title"/>
          </p:nvPr>
        </p:nvSpPr>
        <p:spPr>
          <a:xfrm>
            <a:off x="1173934" y="745588"/>
            <a:ext cx="7584172" cy="626012"/>
          </a:xfrm>
        </p:spPr>
        <p:txBody>
          <a:bodyPr/>
          <a:lstStyle/>
          <a:p>
            <a:pPr algn="ctr"/>
            <a:r>
              <a:rPr lang="en-US" sz="2000" dirty="0"/>
              <a:t>Briefs using CL</a:t>
            </a:r>
            <a:br>
              <a:rPr lang="en-US" sz="2000" dirty="0"/>
            </a:br>
            <a:r>
              <a:rPr lang="en-US" sz="2000" dirty="0">
                <a:hlinkClick r:id="rId2"/>
              </a:rPr>
              <a:t>http://www.clarkcunningham.org/L2-Briefs</a:t>
            </a:r>
            <a:r>
              <a:rPr lang="en-US" sz="2000" dirty="0"/>
              <a:t> </a:t>
            </a:r>
          </a:p>
        </p:txBody>
      </p:sp>
      <p:sp>
        <p:nvSpPr>
          <p:cNvPr id="3" name="Content Placeholder 2">
            <a:extLst>
              <a:ext uri="{FF2B5EF4-FFF2-40B4-BE49-F238E27FC236}">
                <a16:creationId xmlns:a16="http://schemas.microsoft.com/office/drawing/2014/main" id="{20EFCF28-14F3-9665-4262-377C232CEAB8}"/>
              </a:ext>
            </a:extLst>
          </p:cNvPr>
          <p:cNvSpPr>
            <a:spLocks noGrp="1"/>
          </p:cNvSpPr>
          <p:nvPr>
            <p:ph idx="1"/>
          </p:nvPr>
        </p:nvSpPr>
        <p:spPr>
          <a:xfrm>
            <a:off x="1173934" y="1371601"/>
            <a:ext cx="7584172" cy="3671232"/>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1"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Bostock v Clayton County, Georgia</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140 </a:t>
            </a:r>
            <a:r>
              <a:rPr kumimoji="0" lang="en-US" sz="1400" b="0" i="0" u="none" strike="noStrike" kern="1200" cap="none" spc="0" normalizeH="0" baseline="0" noProof="0" dirty="0" err="1">
                <a:ln>
                  <a:noFill/>
                </a:ln>
                <a:solidFill>
                  <a:srgbClr val="0039A6"/>
                </a:solidFill>
                <a:effectLst/>
                <a:uLnTx/>
                <a:uFillTx/>
                <a:latin typeface="Century Gothic" panose="020B0502020202020204" pitchFamily="34" charset="0"/>
                <a:ea typeface="+mn-ea"/>
                <a:cs typeface="+mn-cs"/>
              </a:rPr>
              <a:t>S.Ct</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1731 (2020)</a:t>
            </a:r>
            <a:b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3"/>
              </a:rPr>
              <a:t>Brief for Amici Curiae Corpus-Linguistics Scholars Professors Brian Slocum, Stefan Th. Gries, and Lawrence Solan in Support of Employees</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(Brian Slocum, University of the Pacific McGeorge School of Law; Stefan Th. Gries University of Cal. Santa Barbara; Lawrence Solan, Brooklyn Law School) </a:t>
            </a:r>
            <a:r>
              <a:rPr kumimoji="0" lang="en-US" sz="14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See also </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William N. Eskridge Jr., Brian G. Slocum, &amp; Stefan Th. Gries</a:t>
            </a:r>
            <a:r>
              <a:rPr kumimoji="0" lang="en-US" sz="1400" b="0" i="1"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The Meaning of Sex: Dynamic Words, Novel Applications, and Original Public Meaning</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119 Mich. L. Rev. 1503 (2021), available at: </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4"/>
              </a:rPr>
              <a:t>https://repository.law.umich.edu/mlr/vol119/iss7/3</a:t>
            </a:r>
            <a:endPar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endParaRPr>
          </a:p>
          <a:p>
            <a:pPr marL="0" indent="0">
              <a:buNone/>
            </a:pPr>
            <a:r>
              <a:rPr lang="en-US" sz="1400" b="1" i="1" dirty="0"/>
              <a:t>Young v Hawaii</a:t>
            </a:r>
            <a:r>
              <a:rPr lang="en-US" sz="1400" dirty="0"/>
              <a:t>, 992 F.3d 765 (9th Cir. 2021)</a:t>
            </a:r>
            <a:br>
              <a:rPr lang="en-US" sz="1400" dirty="0"/>
            </a:br>
            <a:r>
              <a:rPr lang="en-US" sz="1400" dirty="0"/>
              <a:t>Brief of Corpus Linguistics Professors and Experts as Amici Curiae Supporting Appellees, Young v. Hawaii (filed June 20, 2020) (Dennis Baron, University of Illinois; Alison LaCroix, University of Chicago, Stefan Th. Gries University of Cal. Santa Barbara; Jason Merchant, University of Chicago), </a:t>
            </a:r>
            <a:r>
              <a:rPr lang="en-US" sz="1400" dirty="0">
                <a:hlinkClick r:id="rId5"/>
              </a:rPr>
              <a:t>http://home.uchicago.edu/~merchant/pubs/2020-06-04_CorpusLinguisticsAmicusBrief.pdf</a:t>
            </a:r>
            <a:endParaRPr lang="en-US" sz="1400" dirty="0"/>
          </a:p>
          <a:p>
            <a:pPr marL="0" indent="0">
              <a:buNone/>
            </a:pPr>
            <a:endParaRPr lang="en-US" sz="1400" dirty="0"/>
          </a:p>
        </p:txBody>
      </p:sp>
    </p:spTree>
    <p:extLst>
      <p:ext uri="{BB962C8B-B14F-4D97-AF65-F5344CB8AC3E}">
        <p14:creationId xmlns:p14="http://schemas.microsoft.com/office/powerpoint/2010/main" val="2024171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403-4056-4576-45EE-800C562DB7DD}"/>
              </a:ext>
            </a:extLst>
          </p:cNvPr>
          <p:cNvSpPr>
            <a:spLocks noGrp="1"/>
          </p:cNvSpPr>
          <p:nvPr>
            <p:ph type="title"/>
          </p:nvPr>
        </p:nvSpPr>
        <p:spPr>
          <a:xfrm>
            <a:off x="1173934" y="745588"/>
            <a:ext cx="7584172" cy="626012"/>
          </a:xfrm>
        </p:spPr>
        <p:txBody>
          <a:bodyPr/>
          <a:lstStyle/>
          <a:p>
            <a:pPr algn="ctr"/>
            <a:r>
              <a:rPr lang="en-US" sz="2000" dirty="0"/>
              <a:t>Briefs using CL</a:t>
            </a:r>
            <a:br>
              <a:rPr lang="en-US" sz="2000" dirty="0"/>
            </a:br>
            <a:r>
              <a:rPr lang="en-US" sz="2000" dirty="0">
                <a:hlinkClick r:id="rId2"/>
              </a:rPr>
              <a:t>http://www.clarkcunningham.org/L2-Briefs</a:t>
            </a:r>
            <a:r>
              <a:rPr lang="en-US" sz="2000" dirty="0"/>
              <a:t> </a:t>
            </a:r>
          </a:p>
        </p:txBody>
      </p:sp>
      <p:sp>
        <p:nvSpPr>
          <p:cNvPr id="3" name="Content Placeholder 2">
            <a:extLst>
              <a:ext uri="{FF2B5EF4-FFF2-40B4-BE49-F238E27FC236}">
                <a16:creationId xmlns:a16="http://schemas.microsoft.com/office/drawing/2014/main" id="{20EFCF28-14F3-9665-4262-377C232CEAB8}"/>
              </a:ext>
            </a:extLst>
          </p:cNvPr>
          <p:cNvSpPr>
            <a:spLocks noGrp="1"/>
          </p:cNvSpPr>
          <p:nvPr>
            <p:ph idx="1"/>
          </p:nvPr>
        </p:nvSpPr>
        <p:spPr>
          <a:xfrm>
            <a:off x="1173934" y="1371601"/>
            <a:ext cx="7584172" cy="3671232"/>
          </a:xfrm>
        </p:spPr>
        <p:txBody>
          <a:bodyPr/>
          <a:lstStyle/>
          <a:p>
            <a:pPr marL="0" indent="0">
              <a:buNone/>
            </a:pPr>
            <a:r>
              <a:rPr lang="en-US" sz="1400" b="1" i="1" dirty="0"/>
              <a:t>Nelson v State</a:t>
            </a:r>
            <a:r>
              <a:rPr lang="en-US" sz="1400" dirty="0"/>
              <a:t>, 312 Ga. 375, 863 S.E.2d 61 (2021) </a:t>
            </a:r>
            <a:br>
              <a:rPr lang="en-US" sz="1400" dirty="0"/>
            </a:br>
            <a:r>
              <a:rPr lang="en-US" sz="1400" dirty="0">
                <a:hlinkClick r:id="rId3"/>
              </a:rPr>
              <a:t>--Order Granting Appeal</a:t>
            </a:r>
            <a:r>
              <a:rPr lang="en-US" sz="1400" dirty="0"/>
              <a:t> (Jan. 7, 2021) </a:t>
            </a:r>
            <a:r>
              <a:rPr lang="en-US" sz="1400" b="1" dirty="0"/>
              <a:t>("The Court is particularly concerned with the following: When is a search warrant for the contents of an electronic device 'executed' under the Fourth Amendment to the United States Constitution?</a:t>
            </a:r>
            <a:r>
              <a:rPr lang="en-US" sz="1400" dirty="0"/>
              <a:t>")</a:t>
            </a:r>
            <a:br>
              <a:rPr lang="en-US" sz="1400" dirty="0"/>
            </a:br>
            <a:r>
              <a:rPr lang="en-US" sz="1400" u="sng" dirty="0"/>
              <a:t>--</a:t>
            </a:r>
            <a:r>
              <a:rPr lang="en-US" sz="1400" dirty="0">
                <a:hlinkClick r:id="rId4"/>
              </a:rPr>
              <a:t>Amicus Brief of Law-Linguistics Research Team in Support of Neither Party</a:t>
            </a:r>
            <a:r>
              <a:rPr lang="en-US" sz="1400" dirty="0"/>
              <a:t> (filed April 19, 2021) (Prof. Clark D. Cunningham, GSU; Amanda R. Black &amp; Maria Kostromitina, PhD students, NAU; Megan Wells &amp; Bradford Poston, law students, GSU)</a:t>
            </a:r>
            <a:br>
              <a:rPr lang="en-US" sz="1400" dirty="0"/>
            </a:br>
            <a:r>
              <a:rPr lang="en-US" sz="1400" dirty="0">
                <a:hlinkClick r:id="rId5"/>
              </a:rPr>
              <a:t>--Order for Oral Argument</a:t>
            </a:r>
            <a:r>
              <a:rPr lang="en-US" sz="1400" dirty="0"/>
              <a:t> (Apr. 29, 2021) ("</a:t>
            </a:r>
            <a:r>
              <a:rPr lang="en-US" sz="1400" b="1" dirty="0"/>
              <a:t>following appellant's opening argument, the Court will then immediately hear from neutral amicus counsel who shall have 10 minutes to argue</a:t>
            </a:r>
            <a:r>
              <a:rPr lang="en-US" sz="1400" dirty="0"/>
              <a:t>")</a:t>
            </a:r>
            <a:br>
              <a:rPr lang="en-US" sz="1400" dirty="0"/>
            </a:br>
            <a:r>
              <a:rPr lang="en-US" sz="1400" dirty="0">
                <a:hlinkClick r:id="rId6"/>
              </a:rPr>
              <a:t>--Oral Argument</a:t>
            </a:r>
            <a:r>
              <a:rPr lang="en-US" sz="1400" dirty="0"/>
              <a:t> (Aug. 26, 2021), </a:t>
            </a:r>
            <a:r>
              <a:rPr lang="en-US" sz="1400" dirty="0">
                <a:hlinkClick r:id="rId6"/>
              </a:rPr>
              <a:t>https://www.gasupreme.us/oral-arguments-august-26-2021/</a:t>
            </a:r>
            <a:br>
              <a:rPr lang="en-US" sz="1400" dirty="0"/>
            </a:br>
            <a:r>
              <a:rPr lang="en-US" sz="1400" dirty="0"/>
              <a:t>--- </a:t>
            </a:r>
            <a:r>
              <a:rPr lang="en-US" sz="1400" dirty="0">
                <a:hlinkClick r:id="rId7"/>
              </a:rPr>
              <a:t>Partial Transcript of Oral Argument </a:t>
            </a:r>
            <a:r>
              <a:rPr lang="en-US" sz="1400" dirty="0">
                <a:hlinkClick r:id="rId8"/>
              </a:rPr>
              <a:t>--Slides for amicus oral argument</a:t>
            </a:r>
            <a:endParaRPr lang="en-US" sz="1400" dirty="0"/>
          </a:p>
          <a:p>
            <a:pPr marL="0" indent="0">
              <a:buNone/>
            </a:pPr>
            <a:r>
              <a:rPr lang="en-US" sz="1400" i="1" dirty="0"/>
              <a:t>See</a:t>
            </a:r>
            <a:r>
              <a:rPr lang="en-US" sz="1400" dirty="0"/>
              <a:t> 863 S.E.2d at 64 n.4 ("</a:t>
            </a:r>
            <a:r>
              <a:rPr lang="en-US" sz="1400" b="1" dirty="0"/>
              <a:t>We thank the amicus curiae for its brief and oral argument regarding the application of corpus linguistics to some of the questions presented</a:t>
            </a:r>
            <a:r>
              <a:rPr lang="en-US" sz="1400" dirty="0"/>
              <a:t>.”)</a:t>
            </a:r>
          </a:p>
          <a:p>
            <a:pPr marL="0" indent="0">
              <a:buNone/>
            </a:pPr>
            <a:r>
              <a:rPr lang="en-US" sz="1400" i="1" dirty="0"/>
              <a:t>See also What Does it Mean to "Search a Cell Phone?</a:t>
            </a:r>
            <a:r>
              <a:rPr lang="en-US" sz="1400" dirty="0"/>
              <a:t>", presentation, 7th Annual Law &amp; Corpus Linguistic Conference, Feb. 4, 2022 </a:t>
            </a:r>
            <a:r>
              <a:rPr lang="en-US" sz="1400" dirty="0">
                <a:hlinkClick r:id="rId9"/>
              </a:rPr>
              <a:t>ppt</a:t>
            </a:r>
            <a:r>
              <a:rPr lang="en-US" sz="1400" dirty="0"/>
              <a:t> </a:t>
            </a:r>
            <a:r>
              <a:rPr lang="en-US" sz="1400" dirty="0">
                <a:hlinkClick r:id="rId10"/>
              </a:rPr>
              <a:t>pdf</a:t>
            </a:r>
            <a:endParaRPr lang="en-US" sz="1400" dirty="0"/>
          </a:p>
          <a:p>
            <a:pPr marL="0" indent="0">
              <a:buNone/>
            </a:pPr>
            <a:endParaRPr lang="en-US" sz="1400" dirty="0"/>
          </a:p>
        </p:txBody>
      </p:sp>
    </p:spTree>
    <p:extLst>
      <p:ext uri="{BB962C8B-B14F-4D97-AF65-F5344CB8AC3E}">
        <p14:creationId xmlns:p14="http://schemas.microsoft.com/office/powerpoint/2010/main" val="3211349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403-4056-4576-45EE-800C562DB7DD}"/>
              </a:ext>
            </a:extLst>
          </p:cNvPr>
          <p:cNvSpPr>
            <a:spLocks noGrp="1"/>
          </p:cNvSpPr>
          <p:nvPr>
            <p:ph type="title"/>
          </p:nvPr>
        </p:nvSpPr>
        <p:spPr>
          <a:xfrm>
            <a:off x="1173934" y="745588"/>
            <a:ext cx="7584172" cy="626012"/>
          </a:xfrm>
        </p:spPr>
        <p:txBody>
          <a:bodyPr/>
          <a:lstStyle/>
          <a:p>
            <a:pPr algn="ctr"/>
            <a:r>
              <a:rPr lang="en-US" sz="2000" dirty="0"/>
              <a:t>Briefs using CL</a:t>
            </a:r>
            <a:br>
              <a:rPr lang="en-US" sz="2000" dirty="0"/>
            </a:br>
            <a:r>
              <a:rPr lang="en-US" sz="2000" dirty="0">
                <a:hlinkClick r:id="rId2"/>
              </a:rPr>
              <a:t>http://www.clarkcunningham.org/L2-Briefs</a:t>
            </a:r>
            <a:r>
              <a:rPr lang="en-US" sz="2000" dirty="0"/>
              <a:t> </a:t>
            </a:r>
          </a:p>
        </p:txBody>
      </p:sp>
      <p:sp>
        <p:nvSpPr>
          <p:cNvPr id="3" name="Content Placeholder 2">
            <a:extLst>
              <a:ext uri="{FF2B5EF4-FFF2-40B4-BE49-F238E27FC236}">
                <a16:creationId xmlns:a16="http://schemas.microsoft.com/office/drawing/2014/main" id="{20EFCF28-14F3-9665-4262-377C232CEAB8}"/>
              </a:ext>
            </a:extLst>
          </p:cNvPr>
          <p:cNvSpPr>
            <a:spLocks noGrp="1"/>
          </p:cNvSpPr>
          <p:nvPr>
            <p:ph idx="1"/>
          </p:nvPr>
        </p:nvSpPr>
        <p:spPr>
          <a:xfrm>
            <a:off x="1173934" y="1371601"/>
            <a:ext cx="7584172" cy="3671232"/>
          </a:xfrm>
        </p:spPr>
        <p:txBody>
          <a:bodyPr/>
          <a:lstStyle/>
          <a:p>
            <a:pPr marL="0" indent="0">
              <a:buNone/>
            </a:pPr>
            <a:r>
              <a:rPr lang="en-US" sz="1100" b="1" i="1" dirty="0"/>
              <a:t>Jones v Bonta,</a:t>
            </a:r>
            <a:r>
              <a:rPr lang="en-US" sz="1100" dirty="0"/>
              <a:t> 34 F.4th 704 (9th Cir. 2022), vacated and remanded, 47 F.4th 1124 (2022)</a:t>
            </a:r>
            <a:br>
              <a:rPr lang="en-US" sz="1100" dirty="0"/>
            </a:br>
            <a:r>
              <a:rPr lang="en-US" sz="1100" dirty="0"/>
              <a:t>-- </a:t>
            </a:r>
            <a:r>
              <a:rPr lang="en-US" sz="1100" dirty="0">
                <a:hlinkClick r:id="rId3"/>
              </a:rPr>
              <a:t>Order for supplemental briefing</a:t>
            </a:r>
            <a:r>
              <a:rPr lang="en-US" sz="1100" dirty="0"/>
              <a:t> to be filed in 21 days on whether corpus linguistics helps inform the determination of the original public meaning of 2nd amendment (March 26, 2021)</a:t>
            </a:r>
            <a:br>
              <a:rPr lang="en-US" sz="1100" dirty="0"/>
            </a:br>
            <a:r>
              <a:rPr lang="en-US" sz="1100" dirty="0"/>
              <a:t>-- </a:t>
            </a:r>
            <a:r>
              <a:rPr lang="en-US" sz="1100" dirty="0">
                <a:hlinkClick r:id="rId4"/>
              </a:rPr>
              <a:t>Plaintiff-Appellants' Supplemental Brief</a:t>
            </a:r>
            <a:r>
              <a:rPr lang="en-US" sz="1100" dirty="0"/>
              <a:t> (April 23, 2021) ("The methodology of corpus linguistics suffers from several fatal conceptual difficulties that make it an unreliable guide to the original public meaning of the Second Amendment.")</a:t>
            </a:r>
            <a:br>
              <a:rPr lang="en-US" sz="1100" dirty="0"/>
            </a:br>
            <a:r>
              <a:rPr lang="en-US" sz="1100" dirty="0"/>
              <a:t>-- </a:t>
            </a:r>
            <a:r>
              <a:rPr lang="en-US" sz="1100" dirty="0">
                <a:hlinkClick r:id="rId5"/>
              </a:rPr>
              <a:t>Appellees' Supplemental Brief </a:t>
            </a:r>
            <a:r>
              <a:rPr lang="en-US" sz="1100" dirty="0"/>
              <a:t>(April 23, 2021) ("Corpus linguistics is a new and emerging tool that presents opportunities and challenges in the search for original public meaning. Corpus linguistics may be of limited value, particularly at this stage of the case.")</a:t>
            </a:r>
            <a:br>
              <a:rPr lang="en-US" sz="1100" dirty="0"/>
            </a:br>
            <a:r>
              <a:rPr lang="en-US" sz="1100" dirty="0"/>
              <a:t>--</a:t>
            </a:r>
            <a:r>
              <a:rPr lang="en-US" sz="1100" dirty="0">
                <a:hlinkClick r:id="rId6"/>
              </a:rPr>
              <a:t>Appellees' Response to Appellants' Supplemental Brief</a:t>
            </a:r>
            <a:r>
              <a:rPr lang="en-US" sz="1100" dirty="0"/>
              <a:t> (May 3, 2021) ("Corpus linguistics is unlikely to assist in resolving this interlocutory appeal and should be approached with caution [but] may prove to be a useful addition to the jurist's toolbox in future cases.")</a:t>
            </a:r>
            <a:br>
              <a:rPr lang="en-US" sz="1100" dirty="0"/>
            </a:br>
            <a:r>
              <a:rPr lang="en-US" sz="1100" dirty="0"/>
              <a:t>--</a:t>
            </a:r>
            <a:r>
              <a:rPr lang="en-US" sz="1100" dirty="0">
                <a:hlinkClick r:id="rId4"/>
              </a:rPr>
              <a:t>Plaintiff-Appellants' Responsive Supplemental Brief</a:t>
            </a:r>
            <a:r>
              <a:rPr lang="en-US" sz="1100" dirty="0"/>
              <a:t> (May 3, 2021) ("Corpus linguistics' flaws make it an unreliable guide to the Second Amendment's original meaning.")</a:t>
            </a:r>
            <a:br>
              <a:rPr lang="en-US" sz="1100" dirty="0"/>
            </a:br>
            <a:r>
              <a:rPr lang="en-US" sz="1100" dirty="0"/>
              <a:t>-- </a:t>
            </a:r>
            <a:r>
              <a:rPr lang="en-US" sz="1100" dirty="0">
                <a:hlinkClick r:id="rId7"/>
              </a:rPr>
              <a:t>Motion of Neal Goldfarb for Leave to File a Reply Brief as Amicus Curiae Supporting Neither Part</a:t>
            </a:r>
            <a:r>
              <a:rPr lang="en-US" sz="1100" dirty="0"/>
              <a:t>y (May 3, 2021) ("much of the information about corpus linguistics in the parties' supplemental briefs is false or misleading")(motion </a:t>
            </a:r>
            <a:r>
              <a:rPr lang="en-US" sz="1100" dirty="0" err="1"/>
              <a:t>dened</a:t>
            </a:r>
            <a:r>
              <a:rPr lang="en-US" sz="1100" dirty="0"/>
              <a:t>, May 4, 2021)</a:t>
            </a:r>
            <a:br>
              <a:rPr lang="en-US" sz="1100" dirty="0"/>
            </a:br>
            <a:r>
              <a:rPr lang="en-US" sz="1100" b="1" dirty="0"/>
              <a:t>34 F.4th at 714 n.6 ("Corpus linguistics “is a powerful tool for discerning how the public would have understood a statute's text at the time it was enacted,” and “[c]</a:t>
            </a:r>
            <a:r>
              <a:rPr lang="en-US" sz="1100" b="1" dirty="0" err="1"/>
              <a:t>ourts</a:t>
            </a:r>
            <a:r>
              <a:rPr lang="en-US" sz="1100" b="1" dirty="0"/>
              <a:t> should consider adding this tool to their belts.” </a:t>
            </a:r>
            <a:r>
              <a:rPr lang="en-US" sz="1100" b="1" i="1" dirty="0"/>
              <a:t>[Citing</a:t>
            </a:r>
            <a:r>
              <a:rPr lang="en-US" sz="1100" b="1" dirty="0"/>
              <a:t> </a:t>
            </a:r>
            <a:r>
              <a:rPr lang="en-US" sz="1100" b="1" i="1" dirty="0"/>
              <a:t>Wilson v. </a:t>
            </a:r>
            <a:r>
              <a:rPr lang="en-US" sz="1100" b="1" i="1" dirty="0" err="1"/>
              <a:t>Safelite</a:t>
            </a:r>
            <a:r>
              <a:rPr lang="en-US" sz="1100" b="1" i="1" dirty="0"/>
              <a:t> Grp., Inc.</a:t>
            </a:r>
            <a:r>
              <a:rPr lang="en-US" sz="1100" b="1" dirty="0"/>
              <a:t>, 930 F.3d 429, 439-40 (6th Cir. 2019) (Thapar, J., concurring in part and concurring in the judgment)] We asked the parties to file supplemental briefing addressing in part the applicability of corpus linguistics to this case. We thank the parties for their hard work. Because neither of them asks us to apply corpus linguistics here, we decline to consider it further.</a:t>
            </a:r>
            <a:r>
              <a:rPr lang="en-US" sz="1100" dirty="0"/>
              <a:t>")</a:t>
            </a:r>
            <a:endParaRPr lang="en-US" sz="1400" dirty="0"/>
          </a:p>
        </p:txBody>
      </p:sp>
    </p:spTree>
    <p:extLst>
      <p:ext uri="{BB962C8B-B14F-4D97-AF65-F5344CB8AC3E}">
        <p14:creationId xmlns:p14="http://schemas.microsoft.com/office/powerpoint/2010/main" val="4162983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403-4056-4576-45EE-800C562DB7DD}"/>
              </a:ext>
            </a:extLst>
          </p:cNvPr>
          <p:cNvSpPr>
            <a:spLocks noGrp="1"/>
          </p:cNvSpPr>
          <p:nvPr>
            <p:ph type="title"/>
          </p:nvPr>
        </p:nvSpPr>
        <p:spPr>
          <a:xfrm>
            <a:off x="1173934" y="745588"/>
            <a:ext cx="7584172" cy="626012"/>
          </a:xfrm>
        </p:spPr>
        <p:txBody>
          <a:bodyPr/>
          <a:lstStyle/>
          <a:p>
            <a:pPr algn="ctr"/>
            <a:r>
              <a:rPr lang="en-US" sz="2000" dirty="0"/>
              <a:t>Briefs using CL</a:t>
            </a:r>
            <a:br>
              <a:rPr lang="en-US" sz="2000" dirty="0"/>
            </a:br>
            <a:r>
              <a:rPr lang="en-US" sz="2000" dirty="0">
                <a:hlinkClick r:id="rId2"/>
              </a:rPr>
              <a:t>http://www.clarkcunningham.org/L2-Briefs</a:t>
            </a:r>
            <a:r>
              <a:rPr lang="en-US" sz="2000" dirty="0"/>
              <a:t> </a:t>
            </a:r>
          </a:p>
        </p:txBody>
      </p:sp>
      <p:sp>
        <p:nvSpPr>
          <p:cNvPr id="3" name="Content Placeholder 2">
            <a:extLst>
              <a:ext uri="{FF2B5EF4-FFF2-40B4-BE49-F238E27FC236}">
                <a16:creationId xmlns:a16="http://schemas.microsoft.com/office/drawing/2014/main" id="{20EFCF28-14F3-9665-4262-377C232CEAB8}"/>
              </a:ext>
            </a:extLst>
          </p:cNvPr>
          <p:cNvSpPr>
            <a:spLocks noGrp="1"/>
          </p:cNvSpPr>
          <p:nvPr>
            <p:ph idx="1"/>
          </p:nvPr>
        </p:nvSpPr>
        <p:spPr>
          <a:xfrm>
            <a:off x="1173934" y="1371601"/>
            <a:ext cx="7584172" cy="3671232"/>
          </a:xfrm>
        </p:spPr>
        <p:txBody>
          <a:bodyPr/>
          <a:lstStyle/>
          <a:p>
            <a:pPr marL="0" indent="0">
              <a:buNone/>
            </a:pPr>
            <a:r>
              <a:rPr lang="en-US" sz="1200" b="1" i="1" dirty="0"/>
              <a:t>New York State Rifle &amp; Pistol Association v </a:t>
            </a:r>
            <a:r>
              <a:rPr lang="en-US" sz="1200" b="1" i="1" dirty="0" err="1"/>
              <a:t>Bruen</a:t>
            </a:r>
            <a:r>
              <a:rPr lang="en-US" sz="1200" b="1" i="1" dirty="0"/>
              <a:t>,</a:t>
            </a:r>
            <a:r>
              <a:rPr lang="en-US" sz="1200" dirty="0"/>
              <a:t> 142 </a:t>
            </a:r>
            <a:r>
              <a:rPr lang="en-US" sz="1200" dirty="0" err="1"/>
              <a:t>S.Ct</a:t>
            </a:r>
            <a:r>
              <a:rPr lang="en-US" sz="1200" dirty="0"/>
              <a:t>. 2111 (2022)</a:t>
            </a:r>
            <a:br>
              <a:rPr lang="en-US" sz="1200" dirty="0"/>
            </a:br>
            <a:r>
              <a:rPr lang="en-US" sz="1200" dirty="0"/>
              <a:t>-- </a:t>
            </a:r>
            <a:r>
              <a:rPr lang="en-US" sz="1200" dirty="0">
                <a:hlinkClick r:id="rId3"/>
              </a:rPr>
              <a:t>Brief for Corpus Linguistics Professors and Experts as </a:t>
            </a:r>
            <a:r>
              <a:rPr lang="en-US" sz="1200" i="1" dirty="0">
                <a:hlinkClick r:id="rId3"/>
              </a:rPr>
              <a:t>Amici Curiae</a:t>
            </a:r>
            <a:r>
              <a:rPr lang="en-US" sz="1200" dirty="0"/>
              <a:t> (Dennis Baron, Univ. of Illinois; Alison LaCroix, Univ. of Chicago; Stefan Th. Gries Univ. of Cal. Santa Barbara; Jason Merchant, Univ. of Chicago</a:t>
            </a:r>
            <a:r>
              <a:rPr lang="en-US" sz="1200" i="1" dirty="0"/>
              <a:t>)</a:t>
            </a:r>
            <a:br>
              <a:rPr lang="en-US" sz="1200" i="1" dirty="0"/>
            </a:br>
            <a:r>
              <a:rPr lang="en-US" sz="1200" i="1" dirty="0"/>
              <a:t>-- </a:t>
            </a:r>
            <a:r>
              <a:rPr lang="en-US" sz="1200" dirty="0">
                <a:hlinkClick r:id="rId4"/>
              </a:rPr>
              <a:t>Brief for Neal Goldfarb as </a:t>
            </a:r>
            <a:r>
              <a:rPr lang="en-US" sz="1200" i="1" dirty="0">
                <a:hlinkClick r:id="rId4"/>
              </a:rPr>
              <a:t>Amicus Curiae</a:t>
            </a:r>
            <a:br>
              <a:rPr lang="en-US" sz="1200" i="1" dirty="0"/>
            </a:br>
            <a:br>
              <a:rPr lang="en-US" sz="1200" dirty="0"/>
            </a:br>
            <a:r>
              <a:rPr lang="en-US" sz="1200" b="1" dirty="0"/>
              <a:t>142 </a:t>
            </a:r>
            <a:r>
              <a:rPr lang="en-US" sz="1200" b="1" dirty="0" err="1"/>
              <a:t>S.Ct</a:t>
            </a:r>
            <a:r>
              <a:rPr lang="en-US" sz="1200" b="1" dirty="0"/>
              <a:t>. at 2178 </a:t>
            </a:r>
            <a:r>
              <a:rPr lang="en-US" sz="1200" dirty="0"/>
              <a:t>(Breyer, J. dissenting) ("The majority in [</a:t>
            </a:r>
            <a:r>
              <a:rPr lang="en-US" sz="1200" i="1" dirty="0"/>
              <a:t>District of Columbia v Heller</a:t>
            </a:r>
            <a:r>
              <a:rPr lang="en-US" sz="1200" dirty="0"/>
              <a:t>] rejected Justice Stevens’ argument that the Second Amendment's use of the words “bear Arms” drew on an idiomatic meaning that, at the time of the founding, commonly referred to military service. </a:t>
            </a:r>
            <a:r>
              <a:rPr lang="en-US" sz="1200" dirty="0">
                <a:hlinkClick r:id="rId5"/>
              </a:rPr>
              <a:t>554 U.S. at 586, 128 </a:t>
            </a:r>
            <a:r>
              <a:rPr lang="en-US" sz="1200" dirty="0" err="1">
                <a:hlinkClick r:id="rId5"/>
              </a:rPr>
              <a:t>S.Ct</a:t>
            </a:r>
            <a:r>
              <a:rPr lang="en-US" sz="1200" dirty="0">
                <a:hlinkClick r:id="rId5"/>
              </a:rPr>
              <a:t>. 2783</a:t>
            </a:r>
            <a:r>
              <a:rPr lang="en-US" sz="1200" dirty="0"/>
              <a:t>. </a:t>
            </a:r>
            <a:r>
              <a:rPr lang="en-US" sz="1200" b="1" dirty="0"/>
              <a:t>Linguistics experts now tell us that the majority was wrong to do so. See, </a:t>
            </a:r>
            <a:r>
              <a:rPr lang="en-US" sz="1200" b="1" i="1" dirty="0"/>
              <a:t>e.g.,</a:t>
            </a:r>
            <a:r>
              <a:rPr lang="en-US" sz="1200" b="1" dirty="0"/>
              <a:t> Brief for Corpus Linguistics Professors and Experts as </a:t>
            </a:r>
            <a:r>
              <a:rPr lang="en-US" sz="1200" b="1" i="1" dirty="0"/>
              <a:t>Amici Curiae</a:t>
            </a:r>
            <a:r>
              <a:rPr lang="en-US" sz="1200" b="1" dirty="0"/>
              <a:t> (Brief for Linguistics Professors); Brief for Neal Goldfarb as </a:t>
            </a:r>
            <a:r>
              <a:rPr lang="en-US" sz="1200" b="1" i="1" dirty="0"/>
              <a:t>Amicus Curiae</a:t>
            </a:r>
            <a:r>
              <a:rPr lang="en-US" sz="1200" b="1" dirty="0"/>
              <a:t>; Brief for Americans Against Gun Violence as </a:t>
            </a:r>
            <a:r>
              <a:rPr lang="en-US" sz="1200" b="1" i="1" dirty="0"/>
              <a:t>Amicus Curiae</a:t>
            </a:r>
            <a:r>
              <a:rPr lang="en-US" sz="1200" b="1" dirty="0"/>
              <a:t> 13–15. Since </a:t>
            </a:r>
            <a:r>
              <a:rPr lang="en-US" sz="1200" b="1" i="1" dirty="0"/>
              <a:t>Heller </a:t>
            </a:r>
            <a:r>
              <a:rPr lang="en-US" sz="1200" b="1" dirty="0"/>
              <a:t>was decided, experts have searched over 120,000 founding-era texts from between 1760 and 1799, as well as 40,000 texts from sources dating as far back as 1475, for historical uses of the phrase “bear arms,” and they concluded that the phrase was overwhelmingly used to refer to “ ‘war, soldiering, or other forms of armed action by a group rather than an individual.’ ” Brief for Linguistics Professors 11, 14; see also D. Baron, </a:t>
            </a:r>
            <a:r>
              <a:rPr lang="en-US" sz="1200" b="1" dirty="0">
                <a:hlinkClick r:id="rId6"/>
              </a:rPr>
              <a:t>Corpus Evidence Illuminates the Meaning of Bear Arms, 46 Hastings Const. L. Q. 509, 510 (2019)</a:t>
            </a:r>
            <a:r>
              <a:rPr lang="en-US" sz="1200" b="1" dirty="0"/>
              <a:t> (“Non-military uses of </a:t>
            </a:r>
            <a:r>
              <a:rPr lang="en-US" sz="1200" b="1" i="1" dirty="0"/>
              <a:t>bear arms</a:t>
            </a:r>
            <a:r>
              <a:rPr lang="en-US" sz="1200" b="1" dirty="0"/>
              <a:t> in reference to hunting or personal self-defense are not just rare, they are almost nonexistent”); </a:t>
            </a:r>
            <a:r>
              <a:rPr lang="en-US" sz="1200" b="1" i="1" dirty="0">
                <a:hlinkClick r:id="rId6"/>
              </a:rPr>
              <a:t>id.</a:t>
            </a:r>
            <a:r>
              <a:rPr lang="en-US" sz="1200" b="1" dirty="0">
                <a:hlinkClick r:id="rId6"/>
              </a:rPr>
              <a:t>, at 510–511</a:t>
            </a:r>
            <a:r>
              <a:rPr lang="en-US" sz="1200" b="1" dirty="0"/>
              <a:t> (reporting 900 instances in which “bear arms” was used to refer to military or collective use of firearms and only 7 instances that were either ambiguous or without a military connotation</a:t>
            </a:r>
            <a:r>
              <a:rPr lang="en-US" sz="1200" dirty="0"/>
              <a:t>).)</a:t>
            </a:r>
          </a:p>
          <a:p>
            <a:pPr marL="0" indent="0">
              <a:buNone/>
            </a:pPr>
            <a:endParaRPr lang="en-US" sz="1400" dirty="0"/>
          </a:p>
        </p:txBody>
      </p:sp>
    </p:spTree>
    <p:extLst>
      <p:ext uri="{BB962C8B-B14F-4D97-AF65-F5344CB8AC3E}">
        <p14:creationId xmlns:p14="http://schemas.microsoft.com/office/powerpoint/2010/main" val="2701515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403-4056-4576-45EE-800C562DB7DD}"/>
              </a:ext>
            </a:extLst>
          </p:cNvPr>
          <p:cNvSpPr>
            <a:spLocks noGrp="1"/>
          </p:cNvSpPr>
          <p:nvPr>
            <p:ph type="title"/>
          </p:nvPr>
        </p:nvSpPr>
        <p:spPr>
          <a:xfrm>
            <a:off x="1173934" y="745588"/>
            <a:ext cx="7584172" cy="626012"/>
          </a:xfrm>
        </p:spPr>
        <p:txBody>
          <a:bodyPr/>
          <a:lstStyle/>
          <a:p>
            <a:pPr algn="ctr"/>
            <a:r>
              <a:rPr lang="en-US" sz="2000" dirty="0"/>
              <a:t>Briefs using CL</a:t>
            </a:r>
            <a:br>
              <a:rPr lang="en-US" sz="2000" dirty="0"/>
            </a:br>
            <a:r>
              <a:rPr lang="en-US" sz="2000" dirty="0">
                <a:hlinkClick r:id="rId2"/>
              </a:rPr>
              <a:t>http://www.clarkcunningham.org/L2-Briefs</a:t>
            </a:r>
            <a:r>
              <a:rPr lang="en-US" sz="2000" dirty="0"/>
              <a:t> </a:t>
            </a:r>
          </a:p>
        </p:txBody>
      </p:sp>
      <p:sp>
        <p:nvSpPr>
          <p:cNvPr id="3" name="Content Placeholder 2">
            <a:extLst>
              <a:ext uri="{FF2B5EF4-FFF2-40B4-BE49-F238E27FC236}">
                <a16:creationId xmlns:a16="http://schemas.microsoft.com/office/drawing/2014/main" id="{20EFCF28-14F3-9665-4262-377C232CEAB8}"/>
              </a:ext>
            </a:extLst>
          </p:cNvPr>
          <p:cNvSpPr>
            <a:spLocks noGrp="1"/>
          </p:cNvSpPr>
          <p:nvPr>
            <p:ph idx="1"/>
          </p:nvPr>
        </p:nvSpPr>
        <p:spPr>
          <a:xfrm>
            <a:off x="1173934" y="1371601"/>
            <a:ext cx="7584172" cy="3671232"/>
          </a:xfrm>
        </p:spPr>
        <p:txBody>
          <a:bodyPr/>
          <a:lstStyle/>
          <a:p>
            <a:pPr marL="0" indent="0">
              <a:buNone/>
            </a:pPr>
            <a:r>
              <a:rPr lang="en-US" sz="1400" b="1" i="1" dirty="0"/>
              <a:t>State of Utah v. Planned Parenthood Association</a:t>
            </a:r>
            <a:r>
              <a:rPr lang="en-US" sz="1400" dirty="0"/>
              <a:t> (Utah Supreme Court)</a:t>
            </a:r>
            <a:br>
              <a:rPr lang="en-US" sz="1400" dirty="0"/>
            </a:br>
            <a:br>
              <a:rPr lang="en-US" sz="1400" dirty="0"/>
            </a:br>
            <a:r>
              <a:rPr lang="en-US" sz="1400" dirty="0">
                <a:hlinkClick r:id="rId3"/>
              </a:rPr>
              <a:t>Amicus Brief of Pro-Life Utah </a:t>
            </a:r>
            <a:r>
              <a:rPr lang="en-US" sz="1400" dirty="0"/>
              <a:t>(Dec. 9, 2022) (filed by Thomas R. Lee, Lee Nielsen)</a:t>
            </a:r>
            <a:br>
              <a:rPr lang="en-US" sz="1400" dirty="0"/>
            </a:br>
            <a:br>
              <a:rPr lang="en-US" sz="1400" dirty="0"/>
            </a:br>
            <a:r>
              <a:rPr lang="en-US" sz="1400" dirty="0">
                <a:hlinkClick r:id="rId4"/>
              </a:rPr>
              <a:t>Amicus Brief of Neal Goldfarb</a:t>
            </a:r>
            <a:r>
              <a:rPr lang="en-US" sz="1400" dirty="0"/>
              <a:t> (Feb. 3, 2023) (</a:t>
            </a:r>
            <a:r>
              <a:rPr lang="en-US" sz="1400" dirty="0">
                <a:hlinkClick r:id="rId5"/>
              </a:rPr>
              <a:t>abstract</a:t>
            </a:r>
            <a:r>
              <a:rPr lang="en-US" sz="1400" dirty="0"/>
              <a:t>)</a:t>
            </a:r>
          </a:p>
        </p:txBody>
      </p:sp>
    </p:spTree>
    <p:extLst>
      <p:ext uri="{BB962C8B-B14F-4D97-AF65-F5344CB8AC3E}">
        <p14:creationId xmlns:p14="http://schemas.microsoft.com/office/powerpoint/2010/main" val="300159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04661" y="970808"/>
            <a:ext cx="7873084" cy="4072024"/>
          </a:xfrm>
        </p:spPr>
        <p:txBody>
          <a:bodyPr/>
          <a:lstStyle/>
          <a:p>
            <a:pPr marL="0" indent="0">
              <a:buNone/>
            </a:pPr>
            <a:r>
              <a:rPr lang="en-US" sz="2000" b="1" dirty="0"/>
              <a:t>1. “Cases” in Article III</a:t>
            </a:r>
          </a:p>
          <a:p>
            <a:pPr>
              <a:spcBef>
                <a:spcPts val="600"/>
              </a:spcBef>
            </a:pPr>
            <a:r>
              <a:rPr lang="en-US" sz="1800" dirty="0"/>
              <a:t>“The judicial power shall extend to </a:t>
            </a:r>
            <a:r>
              <a:rPr lang="en-US" sz="1800" dirty="0">
                <a:highlight>
                  <a:srgbClr val="FFFF00"/>
                </a:highlight>
              </a:rPr>
              <a:t>all cases</a:t>
            </a:r>
            <a:r>
              <a:rPr lang="en-US" sz="1800" dirty="0"/>
              <a:t>, in law and equity, arising under this Constitution, the laws of the United States, and treaties made, or which shall be made, under their authority”</a:t>
            </a:r>
          </a:p>
          <a:p>
            <a:pPr marL="0" indent="0">
              <a:buNone/>
            </a:pPr>
            <a:r>
              <a:rPr lang="en-US" sz="2000" b="1" dirty="0"/>
              <a:t>2. “Such inferior officers” in the Appointments Provision</a:t>
            </a:r>
            <a:endParaRPr lang="en-US" sz="2000" dirty="0"/>
          </a:p>
          <a:p>
            <a:pPr>
              <a:spcBef>
                <a:spcPts val="600"/>
              </a:spcBef>
            </a:pPr>
            <a:r>
              <a:rPr lang="en-US" sz="1800" dirty="0"/>
              <a:t>Congress may by Law vest the Appointment of </a:t>
            </a:r>
            <a:r>
              <a:rPr lang="en-US" sz="1800" dirty="0">
                <a:highlight>
                  <a:srgbClr val="FFFF00"/>
                </a:highlight>
              </a:rPr>
              <a:t>such inferior Officers, as they think proper</a:t>
            </a:r>
            <a:r>
              <a:rPr lang="en-US" sz="1800" dirty="0"/>
              <a:t>, in the President alone, in the Courts of Law, or in the Heads of Departments.”</a:t>
            </a:r>
          </a:p>
          <a:p>
            <a:pPr marL="0" indent="0">
              <a:buNone/>
            </a:pPr>
            <a:r>
              <a:rPr lang="en-US" sz="2000" b="1" dirty="0"/>
              <a:t>3.</a:t>
            </a:r>
            <a:r>
              <a:rPr lang="en-US" sz="2000" dirty="0"/>
              <a:t> </a:t>
            </a:r>
            <a:r>
              <a:rPr lang="en-US" sz="2000" b="1" dirty="0"/>
              <a:t>“Misdemeanors” in the Impeachment Clause</a:t>
            </a:r>
          </a:p>
          <a:p>
            <a:pPr>
              <a:spcBef>
                <a:spcPts val="600"/>
              </a:spcBef>
            </a:pPr>
            <a:r>
              <a:rPr lang="en-US" sz="1800" dirty="0"/>
              <a:t>“The President, Vice President and all civil Officers of the United States, shall be removed from Office on Impeachment for, and Conviction of, Treason, Bribery, or </a:t>
            </a:r>
            <a:r>
              <a:rPr lang="en-US" sz="1800" dirty="0">
                <a:highlight>
                  <a:srgbClr val="FFFF00"/>
                </a:highlight>
              </a:rPr>
              <a:t>other high Crimes and Misdemeanors</a:t>
            </a:r>
            <a:r>
              <a:rPr lang="en-US" sz="1800" dirty="0"/>
              <a:t>.”</a:t>
            </a:r>
          </a:p>
          <a:p>
            <a:endParaRPr lang="en-US" sz="2000" dirty="0"/>
          </a:p>
          <a:p>
            <a:endParaRPr lang="en-US" sz="2000" dirty="0"/>
          </a:p>
        </p:txBody>
      </p:sp>
      <p:sp>
        <p:nvSpPr>
          <p:cNvPr id="2" name="Title 1">
            <a:extLst>
              <a:ext uri="{FF2B5EF4-FFF2-40B4-BE49-F238E27FC236}">
                <a16:creationId xmlns:a16="http://schemas.microsoft.com/office/drawing/2014/main" id="{19F8DBD2-E551-C5F9-696B-8757773DE9DE}"/>
              </a:ext>
            </a:extLst>
          </p:cNvPr>
          <p:cNvSpPr txBox="1">
            <a:spLocks/>
          </p:cNvSpPr>
          <p:nvPr/>
        </p:nvSpPr>
        <p:spPr>
          <a:xfrm>
            <a:off x="1173934" y="100668"/>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3 Case Studies – U.S. Constitution</a:t>
            </a:r>
            <a:endParaRPr lang="en-US" dirty="0"/>
          </a:p>
        </p:txBody>
      </p:sp>
      <p:sp>
        <p:nvSpPr>
          <p:cNvPr id="3" name="TextBox 2">
            <a:extLst>
              <a:ext uri="{FF2B5EF4-FFF2-40B4-BE49-F238E27FC236}">
                <a16:creationId xmlns:a16="http://schemas.microsoft.com/office/drawing/2014/main" id="{8C2EBDE6-23FB-4F89-C506-C12FD4A519B0}"/>
              </a:ext>
            </a:extLst>
          </p:cNvPr>
          <p:cNvSpPr txBox="1"/>
          <p:nvPr/>
        </p:nvSpPr>
        <p:spPr>
          <a:xfrm>
            <a:off x="8822676" y="4747245"/>
            <a:ext cx="360996" cy="300082"/>
          </a:xfrm>
          <a:prstGeom prst="rect">
            <a:avLst/>
          </a:prstGeom>
          <a:noFill/>
        </p:spPr>
        <p:txBody>
          <a:bodyPr wrap="none" rtlCol="0">
            <a:spAutoFit/>
          </a:bodyPr>
          <a:lstStyle/>
          <a:p>
            <a:r>
              <a:rPr lang="en-US" dirty="0"/>
              <a:t>14</a:t>
            </a:r>
          </a:p>
        </p:txBody>
      </p:sp>
    </p:spTree>
    <p:extLst>
      <p:ext uri="{BB962C8B-B14F-4D97-AF65-F5344CB8AC3E}">
        <p14:creationId xmlns:p14="http://schemas.microsoft.com/office/powerpoint/2010/main" val="754603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73934" y="991590"/>
            <a:ext cx="7584172" cy="3693886"/>
          </a:xfrm>
        </p:spPr>
        <p:txBody>
          <a:bodyPr/>
          <a:lstStyle/>
          <a:p>
            <a:r>
              <a:rPr lang="en-US" sz="2200" dirty="0"/>
              <a:t>Drafted by a small group: 			        The Constitutional Convention 		           meeting in Philadelphia in 1787</a:t>
            </a:r>
          </a:p>
          <a:p>
            <a:r>
              <a:rPr lang="en-US" sz="2200" dirty="0"/>
              <a:t>But its authority comes from the ratification process</a:t>
            </a:r>
          </a:p>
          <a:p>
            <a:r>
              <a:rPr lang="en-US" sz="2200" dirty="0"/>
              <a:t>Thousands involved in ratification conventions held in each of the 13 states from 1787-1790</a:t>
            </a:r>
          </a:p>
          <a:p>
            <a:r>
              <a:rPr lang="en-US" sz="2200" dirty="0"/>
              <a:t>“The Constitution was written to be understood by the voters; its words and phrases were used in their normal and ordinary as distinguished from technical meaning” </a:t>
            </a:r>
            <a:r>
              <a:rPr lang="en-US" sz="1800" dirty="0"/>
              <a:t>US Supreme Court, </a:t>
            </a:r>
            <a:r>
              <a:rPr lang="en-US" sz="1800" i="1" dirty="0"/>
              <a:t>United States v. Sprague</a:t>
            </a:r>
            <a:r>
              <a:rPr lang="en-US" sz="1800" dirty="0"/>
              <a:t>, 282 U.S. 716, 731 (1931)</a:t>
            </a:r>
          </a:p>
          <a:p>
            <a:pPr marL="0" indent="0">
              <a:buNone/>
            </a:pPr>
            <a:endParaRPr lang="en-US" sz="2000" dirty="0"/>
          </a:p>
          <a:p>
            <a:endParaRPr lang="en-US" dirty="0"/>
          </a:p>
        </p:txBody>
      </p:sp>
      <p:sp>
        <p:nvSpPr>
          <p:cNvPr id="2" name="Title 1">
            <a:extLst>
              <a:ext uri="{FF2B5EF4-FFF2-40B4-BE49-F238E27FC236}">
                <a16:creationId xmlns:a16="http://schemas.microsoft.com/office/drawing/2014/main" id="{6B3A229E-0AE8-3506-8114-F14C0E4D4AE4}"/>
              </a:ext>
            </a:extLst>
          </p:cNvPr>
          <p:cNvSpPr txBox="1">
            <a:spLocks/>
          </p:cNvSpPr>
          <p:nvPr/>
        </p:nvSpPr>
        <p:spPr>
          <a:xfrm>
            <a:off x="1173934" y="100668"/>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U.S. Constitution</a:t>
            </a:r>
            <a:endParaRPr lang="en-US" dirty="0"/>
          </a:p>
        </p:txBody>
      </p:sp>
      <p:pic>
        <p:nvPicPr>
          <p:cNvPr id="4" name="Picture 3" descr="Text, letter&#10;&#10;Description automatically generated">
            <a:extLst>
              <a:ext uri="{FF2B5EF4-FFF2-40B4-BE49-F238E27FC236}">
                <a16:creationId xmlns:a16="http://schemas.microsoft.com/office/drawing/2014/main" id="{3CC664C1-9E0C-0D5E-54D7-33A23EB19464}"/>
              </a:ext>
            </a:extLst>
          </p:cNvPr>
          <p:cNvPicPr>
            <a:picLocks noChangeAspect="1"/>
          </p:cNvPicPr>
          <p:nvPr/>
        </p:nvPicPr>
        <p:blipFill>
          <a:blip r:embed="rId2"/>
          <a:stretch>
            <a:fillRect/>
          </a:stretch>
        </p:blipFill>
        <p:spPr>
          <a:xfrm>
            <a:off x="6047510" y="755073"/>
            <a:ext cx="2932270" cy="1241194"/>
          </a:xfrm>
          <a:prstGeom prst="rect">
            <a:avLst/>
          </a:prstGeom>
        </p:spPr>
      </p:pic>
      <p:sp>
        <p:nvSpPr>
          <p:cNvPr id="3" name="TextBox 2">
            <a:extLst>
              <a:ext uri="{FF2B5EF4-FFF2-40B4-BE49-F238E27FC236}">
                <a16:creationId xmlns:a16="http://schemas.microsoft.com/office/drawing/2014/main" id="{029128B1-7F24-94D8-EA1E-7D53D4107E60}"/>
              </a:ext>
            </a:extLst>
          </p:cNvPr>
          <p:cNvSpPr txBox="1"/>
          <p:nvPr/>
        </p:nvSpPr>
        <p:spPr>
          <a:xfrm>
            <a:off x="8822676" y="4747245"/>
            <a:ext cx="360996" cy="300082"/>
          </a:xfrm>
          <a:prstGeom prst="rect">
            <a:avLst/>
          </a:prstGeom>
          <a:noFill/>
        </p:spPr>
        <p:txBody>
          <a:bodyPr wrap="none" rtlCol="0">
            <a:spAutoFit/>
          </a:bodyPr>
          <a:lstStyle/>
          <a:p>
            <a:r>
              <a:rPr lang="en-US" dirty="0"/>
              <a:t>15</a:t>
            </a:r>
          </a:p>
        </p:txBody>
      </p:sp>
    </p:spTree>
    <p:extLst>
      <p:ext uri="{BB962C8B-B14F-4D97-AF65-F5344CB8AC3E}">
        <p14:creationId xmlns:p14="http://schemas.microsoft.com/office/powerpoint/2010/main" val="285874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21575"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Law &amp; Linguistics: Early Success Stories</a:t>
            </a:r>
            <a:endParaRPr kumimoji="0" lang="en-US" sz="32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pic>
        <p:nvPicPr>
          <p:cNvPr id="3" name="Content Placeholder 3">
            <a:extLst>
              <a:ext uri="{FF2B5EF4-FFF2-40B4-BE49-F238E27FC236}">
                <a16:creationId xmlns:a16="http://schemas.microsoft.com/office/drawing/2014/main" id="{24670B18-584E-BC8E-F8B8-5D60519B25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363" y="1152670"/>
            <a:ext cx="3447235" cy="3301570"/>
          </a:xfrm>
          <a:prstGeom prst="rect">
            <a:avLst/>
          </a:prstGeom>
        </p:spPr>
      </p:pic>
      <p:pic>
        <p:nvPicPr>
          <p:cNvPr id="13" name="Picture 12">
            <a:extLst>
              <a:ext uri="{FF2B5EF4-FFF2-40B4-BE49-F238E27FC236}">
                <a16:creationId xmlns:a16="http://schemas.microsoft.com/office/drawing/2014/main" id="{4ED8545B-4DED-FE4F-0AD3-4351050ED737}"/>
              </a:ext>
            </a:extLst>
          </p:cNvPr>
          <p:cNvPicPr>
            <a:picLocks noChangeAspect="1"/>
          </p:cNvPicPr>
          <p:nvPr/>
        </p:nvPicPr>
        <p:blipFill rotWithShape="1">
          <a:blip r:embed="rId3"/>
          <a:srcRect l="34925" t="6600" r="26136" b="28081"/>
          <a:stretch/>
        </p:blipFill>
        <p:spPr>
          <a:xfrm>
            <a:off x="5134720" y="1094512"/>
            <a:ext cx="3560619" cy="3359728"/>
          </a:xfrm>
          <a:prstGeom prst="rect">
            <a:avLst/>
          </a:prstGeom>
        </p:spPr>
      </p:pic>
      <p:sp>
        <p:nvSpPr>
          <p:cNvPr id="4" name="TextBox 3">
            <a:extLst>
              <a:ext uri="{FF2B5EF4-FFF2-40B4-BE49-F238E27FC236}">
                <a16:creationId xmlns:a16="http://schemas.microsoft.com/office/drawing/2014/main" id="{2DE8DB5E-6209-DC16-98D5-64628CA817F9}"/>
              </a:ext>
            </a:extLst>
          </p:cNvPr>
          <p:cNvSpPr txBox="1"/>
          <p:nvPr/>
        </p:nvSpPr>
        <p:spPr>
          <a:xfrm>
            <a:off x="8822676" y="4747245"/>
            <a:ext cx="272832" cy="30008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1825019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73934" y="984662"/>
            <a:ext cx="7584172" cy="3693886"/>
          </a:xfrm>
        </p:spPr>
        <p:txBody>
          <a:bodyPr/>
          <a:lstStyle/>
          <a:p>
            <a:r>
              <a:rPr lang="en-US" dirty="0"/>
              <a:t>Law professor/linguistics professor collaboration</a:t>
            </a:r>
          </a:p>
          <a:p>
            <a:r>
              <a:rPr lang="en-US" dirty="0"/>
              <a:t>Use of </a:t>
            </a:r>
            <a:r>
              <a:rPr lang="en-US" i="1" dirty="0" err="1"/>
              <a:t>AntConc</a:t>
            </a:r>
            <a:r>
              <a:rPr lang="en-US" dirty="0"/>
              <a:t> to explore phraseological patterns, shifting focus from just individual   words to phrases or constructions</a:t>
            </a:r>
          </a:p>
          <a:p>
            <a:r>
              <a:rPr lang="en-US" dirty="0"/>
              <a:t>Our linguistic analysis resulted in reframing the legal interpretation question</a:t>
            </a:r>
          </a:p>
          <a:p>
            <a:r>
              <a:rPr lang="en-US" dirty="0"/>
              <a:t>Also: grad students in both law and linguistics served as  co-collaborators in 2 of 3 case studies</a:t>
            </a:r>
          </a:p>
        </p:txBody>
      </p:sp>
      <p:sp>
        <p:nvSpPr>
          <p:cNvPr id="2" name="Title 1">
            <a:extLst>
              <a:ext uri="{FF2B5EF4-FFF2-40B4-BE49-F238E27FC236}">
                <a16:creationId xmlns:a16="http://schemas.microsoft.com/office/drawing/2014/main" id="{26A13054-707F-7D13-EC62-0BF4FD27B2E2}"/>
              </a:ext>
            </a:extLst>
          </p:cNvPr>
          <p:cNvSpPr txBox="1">
            <a:spLocks/>
          </p:cNvSpPr>
          <p:nvPr/>
        </p:nvSpPr>
        <p:spPr>
          <a:xfrm>
            <a:off x="1173934" y="100668"/>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3 Case Studies – Common features</a:t>
            </a:r>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4C71524A-2F41-0CE5-5479-734D5A7BFE64}"/>
              </a:ext>
            </a:extLst>
          </p:cNvPr>
          <p:cNvPicPr>
            <a:picLocks noChangeAspect="1"/>
          </p:cNvPicPr>
          <p:nvPr/>
        </p:nvPicPr>
        <p:blipFill>
          <a:blip r:embed="rId2"/>
          <a:stretch>
            <a:fillRect/>
          </a:stretch>
        </p:blipFill>
        <p:spPr>
          <a:xfrm>
            <a:off x="7756499" y="1528085"/>
            <a:ext cx="1332083" cy="875680"/>
          </a:xfrm>
          <a:prstGeom prst="rect">
            <a:avLst/>
          </a:prstGeom>
        </p:spPr>
      </p:pic>
      <p:sp>
        <p:nvSpPr>
          <p:cNvPr id="3" name="TextBox 2">
            <a:extLst>
              <a:ext uri="{FF2B5EF4-FFF2-40B4-BE49-F238E27FC236}">
                <a16:creationId xmlns:a16="http://schemas.microsoft.com/office/drawing/2014/main" id="{4F4AD8D1-3576-D480-4A5A-014B509B0A55}"/>
              </a:ext>
            </a:extLst>
          </p:cNvPr>
          <p:cNvSpPr txBox="1"/>
          <p:nvPr/>
        </p:nvSpPr>
        <p:spPr>
          <a:xfrm>
            <a:off x="8822676" y="4747245"/>
            <a:ext cx="360996" cy="300082"/>
          </a:xfrm>
          <a:prstGeom prst="rect">
            <a:avLst/>
          </a:prstGeom>
          <a:noFill/>
        </p:spPr>
        <p:txBody>
          <a:bodyPr wrap="none" rtlCol="0">
            <a:spAutoFit/>
          </a:bodyPr>
          <a:lstStyle/>
          <a:p>
            <a:r>
              <a:rPr lang="en-US" dirty="0"/>
              <a:t>16</a:t>
            </a:r>
          </a:p>
        </p:txBody>
      </p:sp>
    </p:spTree>
    <p:extLst>
      <p:ext uri="{BB962C8B-B14F-4D97-AF65-F5344CB8AC3E}">
        <p14:creationId xmlns:p14="http://schemas.microsoft.com/office/powerpoint/2010/main" val="1807496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5DE2-AD66-BF7F-EE5F-41A1D49BF2E6}"/>
              </a:ext>
            </a:extLst>
          </p:cNvPr>
          <p:cNvSpPr>
            <a:spLocks noGrp="1"/>
          </p:cNvSpPr>
          <p:nvPr>
            <p:ph type="ctrTitle"/>
          </p:nvPr>
        </p:nvSpPr>
        <p:spPr>
          <a:xfrm>
            <a:off x="1065403" y="1086921"/>
            <a:ext cx="7877261" cy="478971"/>
          </a:xfrm>
        </p:spPr>
        <p:txBody>
          <a:bodyPr/>
          <a:lstStyle/>
          <a:p>
            <a:r>
              <a:rPr lang="en-US" sz="3600" b="1" dirty="0"/>
              <a:t>Meaning of “cases”</a:t>
            </a:r>
          </a:p>
        </p:txBody>
      </p:sp>
      <p:sp>
        <p:nvSpPr>
          <p:cNvPr id="3" name="Subtitle 2">
            <a:extLst>
              <a:ext uri="{FF2B5EF4-FFF2-40B4-BE49-F238E27FC236}">
                <a16:creationId xmlns:a16="http://schemas.microsoft.com/office/drawing/2014/main" id="{0BA2AA39-5C86-9A18-C59F-CA56042F67D2}"/>
              </a:ext>
            </a:extLst>
          </p:cNvPr>
          <p:cNvSpPr>
            <a:spLocks noGrp="1"/>
          </p:cNvSpPr>
          <p:nvPr>
            <p:ph type="subTitle" idx="1"/>
          </p:nvPr>
        </p:nvSpPr>
        <p:spPr>
          <a:xfrm>
            <a:off x="1065403" y="1531257"/>
            <a:ext cx="7877261" cy="2706914"/>
          </a:xfrm>
        </p:spPr>
        <p:txBody>
          <a:bodyPr/>
          <a:lstStyle/>
          <a:p>
            <a:pPr algn="l">
              <a:spcBef>
                <a:spcPts val="900"/>
              </a:spcBef>
            </a:pPr>
            <a:r>
              <a:rPr lang="en-US" sz="2200" dirty="0"/>
              <a:t>Collaborators: Haoshan Ren, Margaret Wood, Clark Cunningham, Noor Abbady, Ute Römer, Heather Kuhn &amp; Jesse Egbert </a:t>
            </a:r>
          </a:p>
          <a:p>
            <a:pPr algn="l">
              <a:spcBef>
                <a:spcPts val="900"/>
              </a:spcBef>
            </a:pPr>
            <a:r>
              <a:rPr lang="en-US" sz="2200" dirty="0"/>
              <a:t>Originated as course project at GSU law school</a:t>
            </a:r>
          </a:p>
          <a:p>
            <a:pPr algn="l">
              <a:spcBef>
                <a:spcPts val="900"/>
              </a:spcBef>
            </a:pPr>
            <a:r>
              <a:rPr lang="en-US" sz="2200" dirty="0"/>
              <a:t>Filed as friend of the court brief and cited, </a:t>
            </a:r>
            <a:r>
              <a:rPr lang="en-US" sz="2200" i="1" dirty="0"/>
              <a:t>Wright v Spaulding</a:t>
            </a:r>
            <a:r>
              <a:rPr lang="en-US" sz="2200" dirty="0"/>
              <a:t>, US Court of Appeals, 6th Circuit (2019)</a:t>
            </a:r>
          </a:p>
          <a:p>
            <a:pPr algn="l">
              <a:spcBef>
                <a:spcPts val="900"/>
              </a:spcBef>
            </a:pPr>
            <a:r>
              <a:rPr lang="en-US" sz="2200" dirty="0"/>
              <a:t>Published in </a:t>
            </a:r>
            <a:r>
              <a:rPr lang="en-US" sz="2200" i="1" dirty="0"/>
              <a:t>Georgia State Univ. L. Rev 36, 5</a:t>
            </a:r>
            <a:r>
              <a:rPr lang="en-US" sz="2200" dirty="0"/>
              <a:t> (2020)</a:t>
            </a:r>
          </a:p>
          <a:p>
            <a:pPr algn="l"/>
            <a:endParaRPr lang="en-US" sz="2400" dirty="0"/>
          </a:p>
        </p:txBody>
      </p:sp>
      <p:sp>
        <p:nvSpPr>
          <p:cNvPr id="4" name="TextBox 3">
            <a:extLst>
              <a:ext uri="{FF2B5EF4-FFF2-40B4-BE49-F238E27FC236}">
                <a16:creationId xmlns:a16="http://schemas.microsoft.com/office/drawing/2014/main" id="{3A7101B3-82C8-B479-9612-6D3700EFEF56}"/>
              </a:ext>
            </a:extLst>
          </p:cNvPr>
          <p:cNvSpPr txBox="1"/>
          <p:nvPr/>
        </p:nvSpPr>
        <p:spPr>
          <a:xfrm>
            <a:off x="8822676" y="4747245"/>
            <a:ext cx="360996" cy="300082"/>
          </a:xfrm>
          <a:prstGeom prst="rect">
            <a:avLst/>
          </a:prstGeom>
          <a:noFill/>
        </p:spPr>
        <p:txBody>
          <a:bodyPr wrap="none" rtlCol="0">
            <a:spAutoFit/>
          </a:bodyPr>
          <a:lstStyle/>
          <a:p>
            <a:r>
              <a:rPr lang="en-US" dirty="0"/>
              <a:t>17</a:t>
            </a:r>
          </a:p>
        </p:txBody>
      </p:sp>
    </p:spTree>
    <p:extLst>
      <p:ext uri="{BB962C8B-B14F-4D97-AF65-F5344CB8AC3E}">
        <p14:creationId xmlns:p14="http://schemas.microsoft.com/office/powerpoint/2010/main" val="189342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DDA5DE-EAC2-C6ED-133F-EC84B17B7252}"/>
              </a:ext>
            </a:extLst>
          </p:cNvPr>
          <p:cNvPicPr>
            <a:picLocks noChangeAspect="1"/>
          </p:cNvPicPr>
          <p:nvPr/>
        </p:nvPicPr>
        <p:blipFill rotWithShape="1">
          <a:blip r:embed="rId2"/>
          <a:srcRect l="29318" t="17602" r="29924" b="22677"/>
          <a:stretch/>
        </p:blipFill>
        <p:spPr>
          <a:xfrm>
            <a:off x="2348346" y="741463"/>
            <a:ext cx="5202382" cy="4287932"/>
          </a:xfrm>
          <a:prstGeom prst="rect">
            <a:avLst/>
          </a:prstGeom>
        </p:spPr>
      </p:pic>
      <p:sp>
        <p:nvSpPr>
          <p:cNvPr id="2" name="TextBox 1">
            <a:extLst>
              <a:ext uri="{FF2B5EF4-FFF2-40B4-BE49-F238E27FC236}">
                <a16:creationId xmlns:a16="http://schemas.microsoft.com/office/drawing/2014/main" id="{36DBC6D5-D69B-3BCD-675C-C276B64A151A}"/>
              </a:ext>
            </a:extLst>
          </p:cNvPr>
          <p:cNvSpPr txBox="1"/>
          <p:nvPr/>
        </p:nvSpPr>
        <p:spPr>
          <a:xfrm>
            <a:off x="8822676" y="4747245"/>
            <a:ext cx="360996" cy="300082"/>
          </a:xfrm>
          <a:prstGeom prst="rect">
            <a:avLst/>
          </a:prstGeom>
          <a:noFill/>
        </p:spPr>
        <p:txBody>
          <a:bodyPr wrap="none" rtlCol="0">
            <a:spAutoFit/>
          </a:bodyPr>
          <a:lstStyle/>
          <a:p>
            <a:r>
              <a:rPr lang="en-US" dirty="0"/>
              <a:t>18</a:t>
            </a:r>
          </a:p>
        </p:txBody>
      </p:sp>
    </p:spTree>
    <p:extLst>
      <p:ext uri="{BB962C8B-B14F-4D97-AF65-F5344CB8AC3E}">
        <p14:creationId xmlns:p14="http://schemas.microsoft.com/office/powerpoint/2010/main" val="2309010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73934" y="984662"/>
            <a:ext cx="7584172" cy="3693886"/>
          </a:xfrm>
        </p:spPr>
        <p:txBody>
          <a:bodyPr/>
          <a:lstStyle/>
          <a:p>
            <a:r>
              <a:rPr lang="en-US" dirty="0"/>
              <a:t>Corpora:</a:t>
            </a:r>
          </a:p>
          <a:p>
            <a:pPr lvl="1"/>
            <a:r>
              <a:rPr lang="en-US" dirty="0"/>
              <a:t>COFEA </a:t>
            </a:r>
            <a:r>
              <a:rPr lang="en-US" sz="1600" dirty="0"/>
              <a:t>(Corpus of Founding Era American English, </a:t>
            </a:r>
            <a:r>
              <a:rPr lang="en-US" sz="1600" dirty="0">
                <a:hlinkClick r:id="rId3"/>
              </a:rPr>
              <a:t>https://lawcorpus.byu.edu/</a:t>
            </a:r>
            <a:r>
              <a:rPr lang="en-US" sz="1600" dirty="0"/>
              <a:t>, 126,000 texts, 137 </a:t>
            </a:r>
            <a:r>
              <a:rPr lang="en-US" sz="1600" dirty="0" err="1"/>
              <a:t>mio</a:t>
            </a:r>
            <a:r>
              <a:rPr lang="en-US" sz="1600" dirty="0"/>
              <a:t>. words)</a:t>
            </a:r>
            <a:endParaRPr lang="en-US" dirty="0"/>
          </a:p>
          <a:p>
            <a:pPr lvl="1"/>
            <a:r>
              <a:rPr lang="en-US" dirty="0"/>
              <a:t>Madison Corpus </a:t>
            </a:r>
            <a:r>
              <a:rPr lang="en-US" sz="1600" dirty="0"/>
              <a:t>(Founders Online subset, 11 </a:t>
            </a:r>
            <a:r>
              <a:rPr lang="en-US" sz="1600" dirty="0" err="1"/>
              <a:t>mio</a:t>
            </a:r>
            <a:r>
              <a:rPr lang="en-US" sz="1600" dirty="0"/>
              <a:t>. words)</a:t>
            </a:r>
            <a:endParaRPr lang="en-US" dirty="0"/>
          </a:p>
          <a:p>
            <a:r>
              <a:rPr lang="en-US" dirty="0"/>
              <a:t>Analytic steps: </a:t>
            </a:r>
          </a:p>
          <a:p>
            <a:pPr lvl="1"/>
            <a:r>
              <a:rPr lang="en-US" dirty="0"/>
              <a:t>Concordance analysis </a:t>
            </a:r>
            <a:r>
              <a:rPr lang="en-US" sz="1600" dirty="0"/>
              <a:t>(“such other”, identification of “</a:t>
            </a:r>
            <a:r>
              <a:rPr lang="en-US" sz="1600" i="1" dirty="0"/>
              <a:t>a</a:t>
            </a:r>
            <a:r>
              <a:rPr lang="en-US" sz="1600" dirty="0"/>
              <a:t> … such other </a:t>
            </a:r>
            <a:r>
              <a:rPr lang="en-US" sz="1600" i="1" dirty="0"/>
              <a:t>b</a:t>
            </a:r>
            <a:r>
              <a:rPr lang="en-US" sz="1600" dirty="0"/>
              <a:t>” pattern)</a:t>
            </a:r>
          </a:p>
          <a:p>
            <a:pPr lvl="1"/>
            <a:r>
              <a:rPr lang="en-US" dirty="0"/>
              <a:t>Construction analysis </a:t>
            </a:r>
            <a:r>
              <a:rPr lang="en-US" sz="1600" dirty="0"/>
              <a:t>(meaningful patterns around “case”  and “cases”, e.g., case(s) </a:t>
            </a:r>
            <a:r>
              <a:rPr lang="en-US" sz="1600" i="1" dirty="0" err="1"/>
              <a:t>wh</a:t>
            </a:r>
            <a:r>
              <a:rPr lang="en-US" sz="1600" dirty="0"/>
              <a:t>-clause, all cases arising, all cases of)</a:t>
            </a:r>
            <a:endParaRPr lang="en-US" dirty="0"/>
          </a:p>
          <a:p>
            <a:pPr lvl="1"/>
            <a:r>
              <a:rPr lang="en-US" dirty="0"/>
              <a:t>Conceptualizing “case” as a shell noun </a:t>
            </a:r>
            <a:r>
              <a:rPr lang="en-US" sz="1600" dirty="0"/>
              <a:t>(Schmid, 2000)</a:t>
            </a:r>
            <a:endParaRPr lang="en-US" dirty="0"/>
          </a:p>
        </p:txBody>
      </p:sp>
      <p:sp>
        <p:nvSpPr>
          <p:cNvPr id="2" name="Title 1">
            <a:extLst>
              <a:ext uri="{FF2B5EF4-FFF2-40B4-BE49-F238E27FC236}">
                <a16:creationId xmlns:a16="http://schemas.microsoft.com/office/drawing/2014/main" id="{26A13054-707F-7D13-EC62-0BF4FD27B2E2}"/>
              </a:ext>
            </a:extLst>
          </p:cNvPr>
          <p:cNvSpPr txBox="1">
            <a:spLocks/>
          </p:cNvSpPr>
          <p:nvPr/>
        </p:nvSpPr>
        <p:spPr>
          <a:xfrm>
            <a:off x="1173934" y="100668"/>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Meaning of “cases” study</a:t>
            </a:r>
            <a:endParaRPr lang="en-US" dirty="0"/>
          </a:p>
        </p:txBody>
      </p:sp>
      <p:sp>
        <p:nvSpPr>
          <p:cNvPr id="3" name="TextBox 2">
            <a:extLst>
              <a:ext uri="{FF2B5EF4-FFF2-40B4-BE49-F238E27FC236}">
                <a16:creationId xmlns:a16="http://schemas.microsoft.com/office/drawing/2014/main" id="{8B19EC25-08DA-56E0-CF30-A81437907678}"/>
              </a:ext>
            </a:extLst>
          </p:cNvPr>
          <p:cNvSpPr txBox="1"/>
          <p:nvPr/>
        </p:nvSpPr>
        <p:spPr>
          <a:xfrm>
            <a:off x="8822676" y="4747245"/>
            <a:ext cx="360996" cy="300082"/>
          </a:xfrm>
          <a:prstGeom prst="rect">
            <a:avLst/>
          </a:prstGeom>
          <a:noFill/>
        </p:spPr>
        <p:txBody>
          <a:bodyPr wrap="none" rtlCol="0">
            <a:spAutoFit/>
          </a:bodyPr>
          <a:lstStyle/>
          <a:p>
            <a:r>
              <a:rPr lang="en-US" dirty="0"/>
              <a:t>19</a:t>
            </a:r>
          </a:p>
        </p:txBody>
      </p:sp>
    </p:spTree>
    <p:extLst>
      <p:ext uri="{BB962C8B-B14F-4D97-AF65-F5344CB8AC3E}">
        <p14:creationId xmlns:p14="http://schemas.microsoft.com/office/powerpoint/2010/main" val="3419184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73934" y="984662"/>
            <a:ext cx="7584172" cy="3693886"/>
          </a:xfrm>
        </p:spPr>
        <p:txBody>
          <a:bodyPr/>
          <a:lstStyle/>
          <a:p>
            <a:r>
              <a:rPr lang="en-US" dirty="0"/>
              <a:t>“cases arising under laws” understood by Constitution drafters  as subcategory of “questions as involve the National peace and harmony”</a:t>
            </a:r>
          </a:p>
          <a:p>
            <a:r>
              <a:rPr lang="en-US" dirty="0"/>
              <a:t>“cases” as used in final draft of Constitution functioned as a shell noun</a:t>
            </a:r>
          </a:p>
          <a:p>
            <a:pPr lvl="1"/>
            <a:r>
              <a:rPr lang="en-US" dirty="0"/>
              <a:t>Did not have inherent meaning but</a:t>
            </a:r>
          </a:p>
          <a:p>
            <a:pPr lvl="1"/>
            <a:r>
              <a:rPr lang="en-US" dirty="0"/>
              <a:t>Indicated differing complex ideas “shelled” by “cases”</a:t>
            </a:r>
          </a:p>
        </p:txBody>
      </p:sp>
      <p:sp>
        <p:nvSpPr>
          <p:cNvPr id="2" name="Title 1">
            <a:extLst>
              <a:ext uri="{FF2B5EF4-FFF2-40B4-BE49-F238E27FC236}">
                <a16:creationId xmlns:a16="http://schemas.microsoft.com/office/drawing/2014/main" id="{26A13054-707F-7D13-EC62-0BF4FD27B2E2}"/>
              </a:ext>
            </a:extLst>
          </p:cNvPr>
          <p:cNvSpPr txBox="1">
            <a:spLocks/>
          </p:cNvSpPr>
          <p:nvPr/>
        </p:nvSpPr>
        <p:spPr>
          <a:xfrm>
            <a:off x="1173934" y="100668"/>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Meaning of “cases” study: Results</a:t>
            </a:r>
            <a:endParaRPr lang="en-US" dirty="0"/>
          </a:p>
        </p:txBody>
      </p:sp>
      <p:sp>
        <p:nvSpPr>
          <p:cNvPr id="3" name="TextBox 2">
            <a:extLst>
              <a:ext uri="{FF2B5EF4-FFF2-40B4-BE49-F238E27FC236}">
                <a16:creationId xmlns:a16="http://schemas.microsoft.com/office/drawing/2014/main" id="{59C7D0E6-84EE-C9CC-538E-641342A80AD1}"/>
              </a:ext>
            </a:extLst>
          </p:cNvPr>
          <p:cNvSpPr txBox="1"/>
          <p:nvPr/>
        </p:nvSpPr>
        <p:spPr>
          <a:xfrm>
            <a:off x="8822676" y="4747245"/>
            <a:ext cx="360996" cy="300082"/>
          </a:xfrm>
          <a:prstGeom prst="rect">
            <a:avLst/>
          </a:prstGeom>
          <a:noFill/>
        </p:spPr>
        <p:txBody>
          <a:bodyPr wrap="none" rtlCol="0">
            <a:spAutoFit/>
          </a:bodyPr>
          <a:lstStyle/>
          <a:p>
            <a:r>
              <a:rPr lang="en-US" dirty="0"/>
              <a:t>20</a:t>
            </a:r>
          </a:p>
        </p:txBody>
      </p:sp>
    </p:spTree>
    <p:extLst>
      <p:ext uri="{BB962C8B-B14F-4D97-AF65-F5344CB8AC3E}">
        <p14:creationId xmlns:p14="http://schemas.microsoft.com/office/powerpoint/2010/main" val="2668276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5DE2-AD66-BF7F-EE5F-41A1D49BF2E6}"/>
              </a:ext>
            </a:extLst>
          </p:cNvPr>
          <p:cNvSpPr>
            <a:spLocks noGrp="1"/>
          </p:cNvSpPr>
          <p:nvPr>
            <p:ph type="ctrTitle"/>
          </p:nvPr>
        </p:nvSpPr>
        <p:spPr>
          <a:xfrm>
            <a:off x="1065403" y="1028700"/>
            <a:ext cx="7877261" cy="618671"/>
          </a:xfrm>
        </p:spPr>
        <p:txBody>
          <a:bodyPr/>
          <a:lstStyle/>
          <a:p>
            <a:r>
              <a:rPr lang="en-US" sz="3600" b="1" dirty="0"/>
              <a:t>Meaning of “such inferior officers”</a:t>
            </a:r>
          </a:p>
        </p:txBody>
      </p:sp>
      <p:sp>
        <p:nvSpPr>
          <p:cNvPr id="3" name="Subtitle 2">
            <a:extLst>
              <a:ext uri="{FF2B5EF4-FFF2-40B4-BE49-F238E27FC236}">
                <a16:creationId xmlns:a16="http://schemas.microsoft.com/office/drawing/2014/main" id="{0BA2AA39-5C86-9A18-C59F-CA56042F67D2}"/>
              </a:ext>
            </a:extLst>
          </p:cNvPr>
          <p:cNvSpPr>
            <a:spLocks noGrp="1"/>
          </p:cNvSpPr>
          <p:nvPr>
            <p:ph type="subTitle" idx="1"/>
          </p:nvPr>
        </p:nvSpPr>
        <p:spPr>
          <a:xfrm>
            <a:off x="1065403" y="1647371"/>
            <a:ext cx="7877261" cy="2467429"/>
          </a:xfrm>
        </p:spPr>
        <p:txBody>
          <a:bodyPr/>
          <a:lstStyle/>
          <a:p>
            <a:pPr algn="l">
              <a:spcBef>
                <a:spcPts val="900"/>
              </a:spcBef>
            </a:pPr>
            <a:r>
              <a:rPr lang="en-US" sz="2200" dirty="0"/>
              <a:t>Collaborators: Haoshan Ren, Abigail Coker, Ute Römer &amp; Clark Cunningham</a:t>
            </a:r>
          </a:p>
          <a:p>
            <a:pPr algn="l">
              <a:spcBef>
                <a:spcPts val="900"/>
              </a:spcBef>
            </a:pPr>
            <a:r>
              <a:rPr lang="en-US" sz="2200" dirty="0"/>
              <a:t>Originated as course project at GSU law school</a:t>
            </a:r>
          </a:p>
          <a:p>
            <a:pPr algn="l">
              <a:spcBef>
                <a:spcPts val="900"/>
              </a:spcBef>
            </a:pPr>
            <a:r>
              <a:rPr lang="en-US" sz="2200" dirty="0"/>
              <a:t>Results presented at 15th American Association for Corpus Linguistics Conference (AACL 2022)</a:t>
            </a:r>
          </a:p>
          <a:p>
            <a:pPr algn="l">
              <a:spcBef>
                <a:spcPts val="900"/>
              </a:spcBef>
            </a:pPr>
            <a:r>
              <a:rPr lang="en-US" sz="2200" dirty="0"/>
              <a:t>Article in preparation</a:t>
            </a:r>
          </a:p>
        </p:txBody>
      </p:sp>
      <p:sp>
        <p:nvSpPr>
          <p:cNvPr id="4" name="TextBox 3">
            <a:extLst>
              <a:ext uri="{FF2B5EF4-FFF2-40B4-BE49-F238E27FC236}">
                <a16:creationId xmlns:a16="http://schemas.microsoft.com/office/drawing/2014/main" id="{0ECBEE79-2181-8E54-D9BA-B94FAC1219FA}"/>
              </a:ext>
            </a:extLst>
          </p:cNvPr>
          <p:cNvSpPr txBox="1"/>
          <p:nvPr/>
        </p:nvSpPr>
        <p:spPr>
          <a:xfrm>
            <a:off x="8822676" y="4747245"/>
            <a:ext cx="360996" cy="300082"/>
          </a:xfrm>
          <a:prstGeom prst="rect">
            <a:avLst/>
          </a:prstGeom>
          <a:noFill/>
        </p:spPr>
        <p:txBody>
          <a:bodyPr wrap="none" rtlCol="0">
            <a:spAutoFit/>
          </a:bodyPr>
          <a:lstStyle/>
          <a:p>
            <a:r>
              <a:rPr lang="en-US" dirty="0"/>
              <a:t>21</a:t>
            </a:r>
          </a:p>
        </p:txBody>
      </p:sp>
    </p:spTree>
    <p:extLst>
      <p:ext uri="{BB962C8B-B14F-4D97-AF65-F5344CB8AC3E}">
        <p14:creationId xmlns:p14="http://schemas.microsoft.com/office/powerpoint/2010/main" val="3925440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73934" y="984662"/>
            <a:ext cx="7584172" cy="3693886"/>
          </a:xfrm>
        </p:spPr>
        <p:txBody>
          <a:bodyPr/>
          <a:lstStyle/>
          <a:p>
            <a:r>
              <a:rPr lang="en-US" dirty="0"/>
              <a:t>Corpora: </a:t>
            </a:r>
          </a:p>
          <a:p>
            <a:pPr lvl="1"/>
            <a:r>
              <a:rPr lang="en-US" dirty="0"/>
              <a:t>COFEA </a:t>
            </a:r>
            <a:r>
              <a:rPr lang="en-US" sz="1600" dirty="0"/>
              <a:t>(Corpus of Founding Era American English, </a:t>
            </a:r>
            <a:r>
              <a:rPr lang="en-US" sz="1600" dirty="0">
                <a:hlinkClick r:id="rId3"/>
              </a:rPr>
              <a:t>https://lawcorpus.byu.edu/</a:t>
            </a:r>
            <a:r>
              <a:rPr lang="en-US" sz="1600" dirty="0"/>
              <a:t>, 126,000 texts, 137 </a:t>
            </a:r>
            <a:r>
              <a:rPr lang="en-US" sz="1600" dirty="0" err="1"/>
              <a:t>mio</a:t>
            </a:r>
            <a:r>
              <a:rPr lang="en-US" sz="1600" dirty="0"/>
              <a:t>. words)</a:t>
            </a:r>
          </a:p>
          <a:p>
            <a:pPr lvl="1"/>
            <a:r>
              <a:rPr lang="en-US" dirty="0"/>
              <a:t>Madison Corpus </a:t>
            </a:r>
            <a:r>
              <a:rPr lang="en-US" sz="1600" dirty="0"/>
              <a:t>(Founders Online subset, 11 </a:t>
            </a:r>
            <a:r>
              <a:rPr lang="en-US" sz="1600" dirty="0" err="1"/>
              <a:t>mio</a:t>
            </a:r>
            <a:r>
              <a:rPr lang="en-US" sz="1600" dirty="0"/>
              <a:t>. words)</a:t>
            </a:r>
            <a:endParaRPr lang="en-US" dirty="0"/>
          </a:p>
          <a:p>
            <a:r>
              <a:rPr lang="en-US" dirty="0"/>
              <a:t>Analytic steps:</a:t>
            </a:r>
          </a:p>
          <a:p>
            <a:pPr lvl="1"/>
            <a:r>
              <a:rPr lang="en-US" dirty="0"/>
              <a:t>Concordance searches </a:t>
            </a:r>
            <a:r>
              <a:rPr lang="en-US" sz="1600" dirty="0"/>
              <a:t>(“such inferior N”, “such ADJ N”)</a:t>
            </a:r>
            <a:endParaRPr lang="en-US" dirty="0"/>
          </a:p>
          <a:p>
            <a:pPr lvl="1"/>
            <a:r>
              <a:rPr lang="en-US" dirty="0"/>
              <a:t>Determination of </a:t>
            </a:r>
            <a:r>
              <a:rPr lang="en-US" dirty="0" err="1"/>
              <a:t>endophoric</a:t>
            </a:r>
            <a:r>
              <a:rPr lang="en-US" dirty="0"/>
              <a:t> reference </a:t>
            </a:r>
            <a:r>
              <a:rPr lang="en-US" sz="1600" dirty="0"/>
              <a:t>(anaphoric vs. cataphoric uses of “such”)</a:t>
            </a:r>
          </a:p>
          <a:p>
            <a:pPr lvl="1"/>
            <a:r>
              <a:rPr lang="en-US" dirty="0"/>
              <a:t>Construction analysis </a:t>
            </a:r>
            <a:r>
              <a:rPr lang="en-US" sz="1600" dirty="0"/>
              <a:t>(“such ADJ N as…”), </a:t>
            </a:r>
            <a:r>
              <a:rPr lang="en-US" dirty="0"/>
              <a:t>functional classification </a:t>
            </a:r>
            <a:r>
              <a:rPr lang="en-US" sz="2000" dirty="0"/>
              <a:t>of the </a:t>
            </a:r>
            <a:r>
              <a:rPr lang="en-US" sz="2000" i="1" dirty="0"/>
              <a:t>as</a:t>
            </a:r>
            <a:r>
              <a:rPr lang="en-US" sz="2000" dirty="0"/>
              <a:t>-phrase </a:t>
            </a:r>
            <a:r>
              <a:rPr lang="en-US" sz="1600" dirty="0"/>
              <a:t>(in relation to the preceding noun phrase)</a:t>
            </a:r>
            <a:endParaRPr lang="en-US" dirty="0"/>
          </a:p>
        </p:txBody>
      </p:sp>
      <p:sp>
        <p:nvSpPr>
          <p:cNvPr id="2" name="Title 1">
            <a:extLst>
              <a:ext uri="{FF2B5EF4-FFF2-40B4-BE49-F238E27FC236}">
                <a16:creationId xmlns:a16="http://schemas.microsoft.com/office/drawing/2014/main" id="{26A13054-707F-7D13-EC62-0BF4FD27B2E2}"/>
              </a:ext>
            </a:extLst>
          </p:cNvPr>
          <p:cNvSpPr txBox="1">
            <a:spLocks/>
          </p:cNvSpPr>
          <p:nvPr/>
        </p:nvSpPr>
        <p:spPr>
          <a:xfrm>
            <a:off x="1173934" y="100668"/>
            <a:ext cx="8177884"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Meaning of “such inferior officers” study</a:t>
            </a:r>
            <a:endParaRPr lang="en-US" dirty="0"/>
          </a:p>
        </p:txBody>
      </p:sp>
      <p:sp>
        <p:nvSpPr>
          <p:cNvPr id="3" name="TextBox 2">
            <a:extLst>
              <a:ext uri="{FF2B5EF4-FFF2-40B4-BE49-F238E27FC236}">
                <a16:creationId xmlns:a16="http://schemas.microsoft.com/office/drawing/2014/main" id="{E55C44E7-5A97-5122-0AD8-D150DA60C832}"/>
              </a:ext>
            </a:extLst>
          </p:cNvPr>
          <p:cNvSpPr txBox="1"/>
          <p:nvPr/>
        </p:nvSpPr>
        <p:spPr>
          <a:xfrm>
            <a:off x="8822676" y="4747245"/>
            <a:ext cx="360996" cy="300082"/>
          </a:xfrm>
          <a:prstGeom prst="rect">
            <a:avLst/>
          </a:prstGeom>
          <a:noFill/>
        </p:spPr>
        <p:txBody>
          <a:bodyPr wrap="none" rtlCol="0">
            <a:spAutoFit/>
          </a:bodyPr>
          <a:lstStyle/>
          <a:p>
            <a:r>
              <a:rPr lang="en-US" dirty="0"/>
              <a:t>22</a:t>
            </a:r>
          </a:p>
        </p:txBody>
      </p:sp>
    </p:spTree>
    <p:extLst>
      <p:ext uri="{BB962C8B-B14F-4D97-AF65-F5344CB8AC3E}">
        <p14:creationId xmlns:p14="http://schemas.microsoft.com/office/powerpoint/2010/main" val="1569997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73933" y="984662"/>
            <a:ext cx="7769175" cy="3693886"/>
          </a:xfrm>
        </p:spPr>
        <p:txBody>
          <a:bodyPr/>
          <a:lstStyle/>
          <a:p>
            <a:pPr marL="514350" indent="-514350">
              <a:lnSpc>
                <a:spcPct val="100000"/>
              </a:lnSpc>
              <a:spcBef>
                <a:spcPts val="900"/>
              </a:spcBef>
              <a:buAutoNum type="arabicPeriod"/>
            </a:pPr>
            <a:r>
              <a:rPr lang="en-US" dirty="0">
                <a:latin typeface="Century Gothic" panose="020B0502020202020204" pitchFamily="34" charset="0"/>
                <a:cs typeface="Arial" panose="020B0604020202020204" pitchFamily="34" charset="0"/>
              </a:rPr>
              <a:t>“such inferior officers” in Constitutional provision used </a:t>
            </a:r>
            <a:r>
              <a:rPr lang="en-US" dirty="0" err="1">
                <a:latin typeface="Century Gothic" panose="020B0502020202020204" pitchFamily="34" charset="0"/>
                <a:cs typeface="Arial" panose="020B0604020202020204" pitchFamily="34" charset="0"/>
              </a:rPr>
              <a:t>cataphorically</a:t>
            </a:r>
            <a:r>
              <a:rPr lang="en-US" dirty="0">
                <a:latin typeface="Century Gothic" panose="020B0502020202020204" pitchFamily="34" charset="0"/>
                <a:cs typeface="Arial" panose="020B0604020202020204" pitchFamily="34" charset="0"/>
              </a:rPr>
              <a:t>, not anaphorically</a:t>
            </a:r>
          </a:p>
          <a:p>
            <a:pPr marL="514350" indent="-514350">
              <a:lnSpc>
                <a:spcPct val="100000"/>
              </a:lnSpc>
              <a:spcBef>
                <a:spcPts val="900"/>
              </a:spcBef>
              <a:buAutoNum type="arabicPeriod"/>
            </a:pPr>
            <a:r>
              <a:rPr lang="en-US" dirty="0">
                <a:cs typeface="Arial" panose="020B0604020202020204" pitchFamily="34" charset="0"/>
              </a:rPr>
              <a:t>In “Congress may by Law vest the Appointment of such inferior Officers, as they think proper”, “such ADJ N as…” functions as a discretionary qualifier</a:t>
            </a:r>
            <a:endParaRPr lang="en-US" dirty="0">
              <a:latin typeface="Century Gothic" panose="020B0502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6A13054-707F-7D13-EC62-0BF4FD27B2E2}"/>
              </a:ext>
            </a:extLst>
          </p:cNvPr>
          <p:cNvSpPr txBox="1">
            <a:spLocks/>
          </p:cNvSpPr>
          <p:nvPr/>
        </p:nvSpPr>
        <p:spPr>
          <a:xfrm>
            <a:off x="1173934" y="100668"/>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Meaning of “such…”: Results</a:t>
            </a:r>
            <a:endParaRPr lang="en-US" dirty="0"/>
          </a:p>
        </p:txBody>
      </p:sp>
      <p:sp>
        <p:nvSpPr>
          <p:cNvPr id="3" name="TextBox 2">
            <a:extLst>
              <a:ext uri="{FF2B5EF4-FFF2-40B4-BE49-F238E27FC236}">
                <a16:creationId xmlns:a16="http://schemas.microsoft.com/office/drawing/2014/main" id="{53876F1E-1F78-566A-CAE3-86FFF6C4AD6E}"/>
              </a:ext>
            </a:extLst>
          </p:cNvPr>
          <p:cNvSpPr txBox="1"/>
          <p:nvPr/>
        </p:nvSpPr>
        <p:spPr>
          <a:xfrm>
            <a:off x="8822676" y="4747245"/>
            <a:ext cx="360996" cy="300082"/>
          </a:xfrm>
          <a:prstGeom prst="rect">
            <a:avLst/>
          </a:prstGeom>
          <a:noFill/>
        </p:spPr>
        <p:txBody>
          <a:bodyPr wrap="none" rtlCol="0">
            <a:spAutoFit/>
          </a:bodyPr>
          <a:lstStyle/>
          <a:p>
            <a:r>
              <a:rPr lang="en-US" dirty="0"/>
              <a:t>23</a:t>
            </a:r>
          </a:p>
        </p:txBody>
      </p:sp>
    </p:spTree>
    <p:extLst>
      <p:ext uri="{BB962C8B-B14F-4D97-AF65-F5344CB8AC3E}">
        <p14:creationId xmlns:p14="http://schemas.microsoft.com/office/powerpoint/2010/main" val="1723553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15DE2-AD66-BF7F-EE5F-41A1D49BF2E6}"/>
              </a:ext>
            </a:extLst>
          </p:cNvPr>
          <p:cNvSpPr>
            <a:spLocks noGrp="1"/>
          </p:cNvSpPr>
          <p:nvPr>
            <p:ph type="ctrTitle"/>
          </p:nvPr>
        </p:nvSpPr>
        <p:spPr>
          <a:xfrm>
            <a:off x="1065403" y="1132114"/>
            <a:ext cx="7877261" cy="602343"/>
          </a:xfrm>
        </p:spPr>
        <p:txBody>
          <a:bodyPr/>
          <a:lstStyle/>
          <a:p>
            <a:r>
              <a:rPr lang="en-US" sz="3600" b="1" dirty="0"/>
              <a:t>Meaning of “misdemeanors”</a:t>
            </a:r>
          </a:p>
        </p:txBody>
      </p:sp>
      <p:sp>
        <p:nvSpPr>
          <p:cNvPr id="3" name="Subtitle 2">
            <a:extLst>
              <a:ext uri="{FF2B5EF4-FFF2-40B4-BE49-F238E27FC236}">
                <a16:creationId xmlns:a16="http://schemas.microsoft.com/office/drawing/2014/main" id="{0BA2AA39-5C86-9A18-C59F-CA56042F67D2}"/>
              </a:ext>
            </a:extLst>
          </p:cNvPr>
          <p:cNvSpPr>
            <a:spLocks noGrp="1"/>
          </p:cNvSpPr>
          <p:nvPr>
            <p:ph type="subTitle" idx="1"/>
          </p:nvPr>
        </p:nvSpPr>
        <p:spPr>
          <a:xfrm>
            <a:off x="1065403" y="1792514"/>
            <a:ext cx="7877261" cy="2218872"/>
          </a:xfrm>
        </p:spPr>
        <p:txBody>
          <a:bodyPr/>
          <a:lstStyle/>
          <a:p>
            <a:pPr algn="l">
              <a:spcBef>
                <a:spcPts val="900"/>
              </a:spcBef>
            </a:pPr>
            <a:r>
              <a:rPr lang="en-US" sz="2200" dirty="0"/>
              <a:t>Collaborators: Clark Cunningham &amp; Ute Römer </a:t>
            </a:r>
          </a:p>
          <a:p>
            <a:pPr algn="l">
              <a:spcBef>
                <a:spcPts val="900"/>
              </a:spcBef>
            </a:pPr>
            <a:r>
              <a:rPr lang="en-US" sz="2200" dirty="0"/>
              <a:t>Results presented at BYU Law &amp; CL Conference 2021, ICAME 2022, GSU Law School Lecture 2023</a:t>
            </a:r>
          </a:p>
          <a:p>
            <a:pPr algn="l">
              <a:spcBef>
                <a:spcPts val="900"/>
              </a:spcBef>
            </a:pPr>
            <a:r>
              <a:rPr lang="en-US" sz="2200" dirty="0"/>
              <a:t>Article currently under review</a:t>
            </a:r>
          </a:p>
        </p:txBody>
      </p:sp>
      <p:sp>
        <p:nvSpPr>
          <p:cNvPr id="4" name="TextBox 3">
            <a:extLst>
              <a:ext uri="{FF2B5EF4-FFF2-40B4-BE49-F238E27FC236}">
                <a16:creationId xmlns:a16="http://schemas.microsoft.com/office/drawing/2014/main" id="{F200543D-3FA7-5809-8FFF-86854819B590}"/>
              </a:ext>
            </a:extLst>
          </p:cNvPr>
          <p:cNvSpPr txBox="1"/>
          <p:nvPr/>
        </p:nvSpPr>
        <p:spPr>
          <a:xfrm>
            <a:off x="8822676" y="4747245"/>
            <a:ext cx="360996" cy="300082"/>
          </a:xfrm>
          <a:prstGeom prst="rect">
            <a:avLst/>
          </a:prstGeom>
          <a:noFill/>
        </p:spPr>
        <p:txBody>
          <a:bodyPr wrap="none" rtlCol="0">
            <a:spAutoFit/>
          </a:bodyPr>
          <a:lstStyle/>
          <a:p>
            <a:r>
              <a:rPr lang="en-US" dirty="0"/>
              <a:t>24</a:t>
            </a:r>
          </a:p>
        </p:txBody>
      </p:sp>
    </p:spTree>
    <p:extLst>
      <p:ext uri="{BB962C8B-B14F-4D97-AF65-F5344CB8AC3E}">
        <p14:creationId xmlns:p14="http://schemas.microsoft.com/office/powerpoint/2010/main" val="3154633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73934" y="984662"/>
            <a:ext cx="7776102" cy="3693886"/>
          </a:xfrm>
        </p:spPr>
        <p:txBody>
          <a:bodyPr/>
          <a:lstStyle/>
          <a:p>
            <a:r>
              <a:rPr lang="en-US" dirty="0"/>
              <a:t>Corpora: </a:t>
            </a:r>
          </a:p>
          <a:p>
            <a:pPr lvl="1"/>
            <a:r>
              <a:rPr lang="en-US" dirty="0"/>
              <a:t>Founders Online Corpus </a:t>
            </a:r>
            <a:r>
              <a:rPr lang="en-US" sz="1600" dirty="0"/>
              <a:t>(180,000 texts downloaded from </a:t>
            </a:r>
            <a:r>
              <a:rPr lang="en-US" sz="1600" dirty="0">
                <a:hlinkClick r:id="rId3"/>
              </a:rPr>
              <a:t>https://founders.archives.gov/</a:t>
            </a:r>
            <a:r>
              <a:rPr lang="en-US" sz="1600" dirty="0"/>
              <a:t>, 67 </a:t>
            </a:r>
            <a:r>
              <a:rPr lang="en-US" sz="1600" dirty="0" err="1"/>
              <a:t>mio</a:t>
            </a:r>
            <a:r>
              <a:rPr lang="en-US" sz="1600" dirty="0"/>
              <a:t>. words)</a:t>
            </a:r>
            <a:r>
              <a:rPr lang="en-US" dirty="0"/>
              <a:t> </a:t>
            </a:r>
          </a:p>
          <a:p>
            <a:pPr lvl="1"/>
            <a:r>
              <a:rPr lang="en-US" dirty="0"/>
              <a:t>COFEA </a:t>
            </a:r>
            <a:r>
              <a:rPr lang="en-US" sz="1600" dirty="0"/>
              <a:t>(Corpus of Founding Era American English, </a:t>
            </a:r>
            <a:r>
              <a:rPr lang="en-US" sz="1600" dirty="0">
                <a:hlinkClick r:id="rId4"/>
              </a:rPr>
              <a:t>https://lawcorpus.byu.edu/</a:t>
            </a:r>
            <a:r>
              <a:rPr lang="en-US" sz="1600" dirty="0"/>
              <a:t>, 126,000 texts, 137 </a:t>
            </a:r>
            <a:r>
              <a:rPr lang="en-US" sz="1600" dirty="0" err="1"/>
              <a:t>mio</a:t>
            </a:r>
            <a:r>
              <a:rPr lang="en-US" sz="1600" dirty="0"/>
              <a:t>. words)</a:t>
            </a:r>
          </a:p>
          <a:p>
            <a:pPr lvl="1"/>
            <a:r>
              <a:rPr lang="en-US" dirty="0"/>
              <a:t>COCA, COHA, COEME for reference purposes</a:t>
            </a:r>
          </a:p>
          <a:p>
            <a:r>
              <a:rPr lang="en-US" dirty="0"/>
              <a:t>Analytic steps:</a:t>
            </a:r>
          </a:p>
          <a:p>
            <a:pPr lvl="1"/>
            <a:r>
              <a:rPr lang="en-US" dirty="0"/>
              <a:t>Concordance, collocates, and cluster searches, distribution analysis</a:t>
            </a:r>
          </a:p>
          <a:p>
            <a:pPr lvl="1"/>
            <a:r>
              <a:rPr lang="en-US" dirty="0"/>
              <a:t>Construction analysis </a:t>
            </a:r>
            <a:r>
              <a:rPr lang="en-US" sz="1600" dirty="0"/>
              <a:t>(form-meaning pairings with “</a:t>
            </a:r>
            <a:r>
              <a:rPr lang="en-US" sz="1600" dirty="0" err="1"/>
              <a:t>misdem</a:t>
            </a:r>
            <a:r>
              <a:rPr lang="en-US" sz="1600" dirty="0"/>
              <a:t>*”) </a:t>
            </a:r>
            <a:endParaRPr lang="en-US" dirty="0"/>
          </a:p>
          <a:p>
            <a:pPr lvl="1"/>
            <a:r>
              <a:rPr lang="en-US" dirty="0"/>
              <a:t>Close reading of historical source texts </a:t>
            </a:r>
            <a:r>
              <a:rPr lang="en-US" sz="1600" dirty="0"/>
              <a:t>(from all corpora)</a:t>
            </a:r>
            <a:endParaRPr lang="en-US" dirty="0"/>
          </a:p>
        </p:txBody>
      </p:sp>
      <p:sp>
        <p:nvSpPr>
          <p:cNvPr id="2" name="Title 1">
            <a:extLst>
              <a:ext uri="{FF2B5EF4-FFF2-40B4-BE49-F238E27FC236}">
                <a16:creationId xmlns:a16="http://schemas.microsoft.com/office/drawing/2014/main" id="{26A13054-707F-7D13-EC62-0BF4FD27B2E2}"/>
              </a:ext>
            </a:extLst>
          </p:cNvPr>
          <p:cNvSpPr txBox="1">
            <a:spLocks/>
          </p:cNvSpPr>
          <p:nvPr/>
        </p:nvSpPr>
        <p:spPr>
          <a:xfrm>
            <a:off x="1173934" y="100668"/>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Meaning of “misdemeanors” study</a:t>
            </a:r>
            <a:endParaRPr lang="en-US" dirty="0"/>
          </a:p>
        </p:txBody>
      </p:sp>
      <p:sp>
        <p:nvSpPr>
          <p:cNvPr id="3" name="TextBox 2">
            <a:extLst>
              <a:ext uri="{FF2B5EF4-FFF2-40B4-BE49-F238E27FC236}">
                <a16:creationId xmlns:a16="http://schemas.microsoft.com/office/drawing/2014/main" id="{36363895-F3E4-4885-26D8-3623FC9C6DE5}"/>
              </a:ext>
            </a:extLst>
          </p:cNvPr>
          <p:cNvSpPr txBox="1"/>
          <p:nvPr/>
        </p:nvSpPr>
        <p:spPr>
          <a:xfrm>
            <a:off x="8822676" y="4747245"/>
            <a:ext cx="360996" cy="300082"/>
          </a:xfrm>
          <a:prstGeom prst="rect">
            <a:avLst/>
          </a:prstGeom>
          <a:noFill/>
        </p:spPr>
        <p:txBody>
          <a:bodyPr wrap="none" rtlCol="0">
            <a:spAutoFit/>
          </a:bodyPr>
          <a:lstStyle/>
          <a:p>
            <a:r>
              <a:rPr lang="en-US" dirty="0"/>
              <a:t>25</a:t>
            </a:r>
          </a:p>
        </p:txBody>
      </p:sp>
    </p:spTree>
    <p:extLst>
      <p:ext uri="{BB962C8B-B14F-4D97-AF65-F5344CB8AC3E}">
        <p14:creationId xmlns:p14="http://schemas.microsoft.com/office/powerpoint/2010/main" val="2293639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037BC3-A34F-110F-B243-A04421FC0C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41"/>
          <a:stretch/>
        </p:blipFill>
        <p:spPr>
          <a:xfrm>
            <a:off x="2895600" y="685802"/>
            <a:ext cx="4003964" cy="4513117"/>
          </a:xfrm>
          <a:prstGeom prst="rect">
            <a:avLst/>
          </a:prstGeom>
        </p:spPr>
      </p:pic>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21575"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Law &amp; Linguistics: Early Success Stories</a:t>
            </a:r>
            <a:endParaRPr kumimoji="0" lang="en-US" sz="32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3" name="TextBox 2">
            <a:extLst>
              <a:ext uri="{FF2B5EF4-FFF2-40B4-BE49-F238E27FC236}">
                <a16:creationId xmlns:a16="http://schemas.microsoft.com/office/drawing/2014/main" id="{8EDA64B4-3161-FABF-B3D1-2CD4D44BBB1C}"/>
              </a:ext>
            </a:extLst>
          </p:cNvPr>
          <p:cNvSpPr txBox="1"/>
          <p:nvPr/>
        </p:nvSpPr>
        <p:spPr>
          <a:xfrm>
            <a:off x="8822676" y="4747245"/>
            <a:ext cx="272832" cy="30008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6248255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73933" y="984662"/>
            <a:ext cx="7769175" cy="3693886"/>
          </a:xfrm>
        </p:spPr>
        <p:txBody>
          <a:bodyPr/>
          <a:lstStyle/>
          <a:p>
            <a:pPr marL="514350" indent="-514350">
              <a:lnSpc>
                <a:spcPct val="100000"/>
              </a:lnSpc>
              <a:spcBef>
                <a:spcPts val="900"/>
              </a:spcBef>
              <a:buAutoNum type="arabicPeriod"/>
            </a:pPr>
            <a:r>
              <a:rPr lang="en-US" sz="2200" dirty="0">
                <a:latin typeface="Century Gothic" panose="020B0502020202020204" pitchFamily="34" charset="0"/>
                <a:cs typeface="Arial" panose="020B0604020202020204" pitchFamily="34" charset="0"/>
              </a:rPr>
              <a:t>“other” and “high” modify both “crimes” and “misdemeanors” </a:t>
            </a:r>
            <a:r>
              <a:rPr lang="en-US" sz="2000" dirty="0">
                <a:cs typeface="Arial" panose="020B0604020202020204" pitchFamily="34" charset="0"/>
                <a:sym typeface="Wingdings" panose="05000000000000000000" pitchFamily="2" charset="2"/>
              </a:rPr>
              <a:t>(</a:t>
            </a:r>
            <a:r>
              <a:rPr lang="en-US" sz="2000" dirty="0">
                <a:latin typeface="Century Gothic" panose="020B0502020202020204" pitchFamily="34" charset="0"/>
                <a:cs typeface="Arial" panose="020B0604020202020204" pitchFamily="34" charset="0"/>
              </a:rPr>
              <a:t>Impeachment clause interpreted as “other high crimes” and “other high misdemeanors”)</a:t>
            </a:r>
          </a:p>
          <a:p>
            <a:pPr marL="514350" indent="-514350">
              <a:lnSpc>
                <a:spcPct val="100000"/>
              </a:lnSpc>
              <a:spcBef>
                <a:spcPts val="900"/>
              </a:spcBef>
              <a:buAutoNum type="arabicPeriod"/>
            </a:pPr>
            <a:r>
              <a:rPr lang="en-US" sz="2200" dirty="0">
                <a:latin typeface="Century Gothic" panose="020B0502020202020204" pitchFamily="34" charset="0"/>
                <a:cs typeface="Arial" panose="020B0604020202020204" pitchFamily="34" charset="0"/>
              </a:rPr>
              <a:t>“high misdemeanor(s)” has largely disappeared from </a:t>
            </a:r>
            <a:r>
              <a:rPr lang="en-US" sz="2200" dirty="0" err="1">
                <a:latin typeface="Century Gothic" panose="020B0502020202020204" pitchFamily="34" charset="0"/>
                <a:cs typeface="Arial" panose="020B0604020202020204" pitchFamily="34" charset="0"/>
              </a:rPr>
              <a:t>AmE</a:t>
            </a:r>
            <a:r>
              <a:rPr lang="en-US" sz="2200" dirty="0">
                <a:latin typeface="Century Gothic" panose="020B0502020202020204" pitchFamily="34" charset="0"/>
                <a:cs typeface="Arial" panose="020B0604020202020204" pitchFamily="34" charset="0"/>
              </a:rPr>
              <a:t> usage, but “high misdemeanors” occurs repeatedly in founding era texts</a:t>
            </a:r>
          </a:p>
          <a:p>
            <a:pPr marL="514350" indent="-514350">
              <a:lnSpc>
                <a:spcPct val="100000"/>
              </a:lnSpc>
              <a:spcBef>
                <a:spcPts val="900"/>
              </a:spcBef>
              <a:buAutoNum type="arabicPeriod"/>
            </a:pPr>
            <a:r>
              <a:rPr lang="en-US" sz="2200" dirty="0">
                <a:cs typeface="Arial" panose="020B0604020202020204" pitchFamily="34" charset="0"/>
              </a:rPr>
              <a:t>“high misdemeanor(s)” is used as a non-compositional compound </a:t>
            </a:r>
            <a:r>
              <a:rPr lang="en-US" sz="2000" dirty="0">
                <a:cs typeface="Arial" panose="020B0604020202020204" pitchFamily="34" charset="0"/>
              </a:rPr>
              <a:t>(not “severe </a:t>
            </a:r>
            <a:r>
              <a:rPr lang="en-US" sz="2000" dirty="0" err="1">
                <a:cs typeface="Arial" panose="020B0604020202020204" pitchFamily="34" charset="0"/>
              </a:rPr>
              <a:t>ms.</a:t>
            </a:r>
            <a:r>
              <a:rPr lang="en-US" sz="2000" dirty="0">
                <a:cs typeface="Arial" panose="020B0604020202020204" pitchFamily="34" charset="0"/>
              </a:rPr>
              <a:t>” but referring to misconduct that affects governance)</a:t>
            </a:r>
            <a:endParaRPr lang="en-US" sz="2200" dirty="0">
              <a:cs typeface="Arial" panose="020B0604020202020204" pitchFamily="34" charset="0"/>
            </a:endParaRPr>
          </a:p>
          <a:p>
            <a:pPr marL="514350" indent="-514350">
              <a:lnSpc>
                <a:spcPct val="100000"/>
              </a:lnSpc>
              <a:spcBef>
                <a:spcPts val="900"/>
              </a:spcBef>
              <a:buAutoNum type="arabicPeriod"/>
            </a:pPr>
            <a:r>
              <a:rPr lang="en-US" sz="2200" dirty="0">
                <a:latin typeface="Century Gothic" panose="020B0502020202020204" pitchFamily="34" charset="0"/>
                <a:cs typeface="Arial" panose="020B0604020202020204" pitchFamily="34" charset="0"/>
              </a:rPr>
              <a:t>“high misdemeanors” are not necessarily crimes</a:t>
            </a:r>
          </a:p>
        </p:txBody>
      </p:sp>
      <p:sp>
        <p:nvSpPr>
          <p:cNvPr id="2" name="Title 1">
            <a:extLst>
              <a:ext uri="{FF2B5EF4-FFF2-40B4-BE49-F238E27FC236}">
                <a16:creationId xmlns:a16="http://schemas.microsoft.com/office/drawing/2014/main" id="{26A13054-707F-7D13-EC62-0BF4FD27B2E2}"/>
              </a:ext>
            </a:extLst>
          </p:cNvPr>
          <p:cNvSpPr txBox="1">
            <a:spLocks/>
          </p:cNvSpPr>
          <p:nvPr/>
        </p:nvSpPr>
        <p:spPr>
          <a:xfrm>
            <a:off x="1173934" y="100668"/>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Meaning of “misdemeanors”: Results</a:t>
            </a:r>
            <a:endParaRPr lang="en-US" dirty="0"/>
          </a:p>
        </p:txBody>
      </p:sp>
      <p:sp>
        <p:nvSpPr>
          <p:cNvPr id="3" name="TextBox 2">
            <a:extLst>
              <a:ext uri="{FF2B5EF4-FFF2-40B4-BE49-F238E27FC236}">
                <a16:creationId xmlns:a16="http://schemas.microsoft.com/office/drawing/2014/main" id="{BD0DAF83-9773-BB7C-F652-16704932602B}"/>
              </a:ext>
            </a:extLst>
          </p:cNvPr>
          <p:cNvSpPr txBox="1"/>
          <p:nvPr/>
        </p:nvSpPr>
        <p:spPr>
          <a:xfrm>
            <a:off x="8822676" y="4747245"/>
            <a:ext cx="360996" cy="300082"/>
          </a:xfrm>
          <a:prstGeom prst="rect">
            <a:avLst/>
          </a:prstGeom>
          <a:noFill/>
        </p:spPr>
        <p:txBody>
          <a:bodyPr wrap="none" rtlCol="0">
            <a:spAutoFit/>
          </a:bodyPr>
          <a:lstStyle/>
          <a:p>
            <a:r>
              <a:rPr lang="en-US" dirty="0"/>
              <a:t>26</a:t>
            </a:r>
          </a:p>
        </p:txBody>
      </p:sp>
    </p:spTree>
    <p:extLst>
      <p:ext uri="{BB962C8B-B14F-4D97-AF65-F5344CB8AC3E}">
        <p14:creationId xmlns:p14="http://schemas.microsoft.com/office/powerpoint/2010/main" val="3832514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087339-6037-4552-E1EE-45F9A7ECF8B6}"/>
              </a:ext>
            </a:extLst>
          </p:cNvPr>
          <p:cNvSpPr>
            <a:spLocks noGrp="1"/>
          </p:cNvSpPr>
          <p:nvPr>
            <p:ph idx="1"/>
          </p:nvPr>
        </p:nvSpPr>
        <p:spPr>
          <a:xfrm>
            <a:off x="1173934" y="810149"/>
            <a:ext cx="7584172" cy="4008593"/>
          </a:xfrm>
        </p:spPr>
        <p:txBody>
          <a:bodyPr/>
          <a:lstStyle/>
          <a:p>
            <a:pPr>
              <a:spcBef>
                <a:spcPts val="1200"/>
              </a:spcBef>
            </a:pPr>
            <a:r>
              <a:rPr lang="en-US" dirty="0"/>
              <a:t>“cases” analysis could be used to question current Supreme Court hostility to public interest lawsuits, even if authorized by Congress</a:t>
            </a:r>
          </a:p>
          <a:p>
            <a:pPr>
              <a:spcBef>
                <a:spcPts val="1200"/>
              </a:spcBef>
            </a:pPr>
            <a:r>
              <a:rPr lang="en-US" dirty="0"/>
              <a:t>“such inferior officers” analysis might limit courts’ ability to promote the growing conservative “war on the administrative state” </a:t>
            </a:r>
          </a:p>
          <a:p>
            <a:pPr>
              <a:spcBef>
                <a:spcPts val="1200"/>
              </a:spcBef>
            </a:pPr>
            <a:r>
              <a:rPr lang="en-US" dirty="0"/>
              <a:t>“misdemeanor” analysis could be used to refute arguments that impeachment is limited to criminal conduct</a:t>
            </a:r>
          </a:p>
        </p:txBody>
      </p:sp>
      <p:sp>
        <p:nvSpPr>
          <p:cNvPr id="2" name="Title 1">
            <a:extLst>
              <a:ext uri="{FF2B5EF4-FFF2-40B4-BE49-F238E27FC236}">
                <a16:creationId xmlns:a16="http://schemas.microsoft.com/office/drawing/2014/main" id="{26A13054-707F-7D13-EC62-0BF4FD27B2E2}"/>
              </a:ext>
            </a:extLst>
          </p:cNvPr>
          <p:cNvSpPr txBox="1">
            <a:spLocks/>
          </p:cNvSpPr>
          <p:nvPr/>
        </p:nvSpPr>
        <p:spPr>
          <a:xfrm>
            <a:off x="1173934" y="100668"/>
            <a:ext cx="7584172"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r>
              <a:rPr lang="en-US" b="1" dirty="0"/>
              <a:t>Potential relevance of these studies</a:t>
            </a:r>
            <a:endParaRPr lang="en-US" dirty="0"/>
          </a:p>
        </p:txBody>
      </p:sp>
      <p:sp>
        <p:nvSpPr>
          <p:cNvPr id="3" name="TextBox 2">
            <a:extLst>
              <a:ext uri="{FF2B5EF4-FFF2-40B4-BE49-F238E27FC236}">
                <a16:creationId xmlns:a16="http://schemas.microsoft.com/office/drawing/2014/main" id="{E51747BC-6FA2-2A69-2C9C-EDC6BB5E6B9B}"/>
              </a:ext>
            </a:extLst>
          </p:cNvPr>
          <p:cNvSpPr txBox="1"/>
          <p:nvPr/>
        </p:nvSpPr>
        <p:spPr>
          <a:xfrm>
            <a:off x="8822676" y="4747245"/>
            <a:ext cx="360996" cy="300082"/>
          </a:xfrm>
          <a:prstGeom prst="rect">
            <a:avLst/>
          </a:prstGeom>
          <a:noFill/>
        </p:spPr>
        <p:txBody>
          <a:bodyPr wrap="none" rtlCol="0">
            <a:spAutoFit/>
          </a:bodyPr>
          <a:lstStyle/>
          <a:p>
            <a:r>
              <a:rPr lang="en-US" dirty="0"/>
              <a:t>27</a:t>
            </a:r>
          </a:p>
        </p:txBody>
      </p:sp>
    </p:spTree>
    <p:extLst>
      <p:ext uri="{BB962C8B-B14F-4D97-AF65-F5344CB8AC3E}">
        <p14:creationId xmlns:p14="http://schemas.microsoft.com/office/powerpoint/2010/main" val="4021465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6415B9-9B1A-144F-901D-01B2C859A207}"/>
              </a:ext>
            </a:extLst>
          </p:cNvPr>
          <p:cNvSpPr txBox="1"/>
          <p:nvPr/>
        </p:nvSpPr>
        <p:spPr>
          <a:xfrm>
            <a:off x="1062648" y="2322644"/>
            <a:ext cx="8142193" cy="160043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Clark D. Cunningham | School of Law</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rgbClr val="0039A6"/>
                </a:solidFill>
                <a:latin typeface="Century Gothic" panose="020B0502020202020204" pitchFamily="34" charset="0"/>
                <a:hlinkClick r:id="rId2"/>
              </a:rPr>
              <a:t>www.clarkcunningham.org</a:t>
            </a:r>
            <a:r>
              <a:rPr lang="en-US" sz="1600" dirty="0">
                <a:solidFill>
                  <a:srgbClr val="0039A6"/>
                </a:solidFill>
                <a:latin typeface="Century Gothic" panose="020B0502020202020204" pitchFamily="34" charset="0"/>
              </a:rPr>
              <a:t> </a:t>
            </a:r>
            <a:endParaRPr kumimoji="0" lang="en-US" sz="16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Ute Römer | Department of Applied Linguistics and ESL</a:t>
            </a:r>
            <a:br>
              <a:rPr kumimoji="0" lang="en-US" sz="16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br>
            <a:r>
              <a:rPr kumimoji="0" lang="en-US" sz="16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3"/>
              </a:rPr>
              <a:t>https://uteroemer.weebly.com/</a:t>
            </a:r>
            <a:r>
              <a:rPr kumimoji="0" lang="en-US" sz="16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This presentation can be downloaded at </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hlinkClick r:id="rId4"/>
              </a:rPr>
              <a:t>www.clarkcunningham.org/L2-PPT.html</a:t>
            </a:r>
            <a:r>
              <a:rPr kumimoji="0" lang="en-US" sz="14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rPr>
              <a:t>  </a:t>
            </a:r>
            <a:endParaRPr kumimoji="0" lang="en-US" sz="1600" b="0" i="0" u="none" strike="noStrike" kern="1200" cap="none" spc="0" normalizeH="0" baseline="0" noProof="0" dirty="0">
              <a:ln>
                <a:noFill/>
              </a:ln>
              <a:solidFill>
                <a:srgbClr val="0039A6"/>
              </a:solidFill>
              <a:effectLst/>
              <a:uLnTx/>
              <a:uFillTx/>
              <a:latin typeface="Century Gothic" panose="020B0502020202020204" pitchFamily="34" charset="0"/>
              <a:ea typeface="+mn-ea"/>
              <a:cs typeface="+mn-cs"/>
            </a:endParaRPr>
          </a:p>
        </p:txBody>
      </p:sp>
      <p:sp>
        <p:nvSpPr>
          <p:cNvPr id="6" name="Title 5">
            <a:extLst>
              <a:ext uri="{FF2B5EF4-FFF2-40B4-BE49-F238E27FC236}">
                <a16:creationId xmlns:a16="http://schemas.microsoft.com/office/drawing/2014/main" id="{FD753D68-0790-1DB1-349E-844D0089A69C}"/>
              </a:ext>
            </a:extLst>
          </p:cNvPr>
          <p:cNvSpPr>
            <a:spLocks noGrp="1"/>
          </p:cNvSpPr>
          <p:nvPr>
            <p:ph type="ctrTitle"/>
          </p:nvPr>
        </p:nvSpPr>
        <p:spPr>
          <a:xfrm>
            <a:off x="1062648" y="1124857"/>
            <a:ext cx="7877261" cy="1015663"/>
          </a:xfrm>
        </p:spPr>
        <p:txBody>
          <a:bodyPr/>
          <a:lstStyle/>
          <a:p>
            <a:r>
              <a:rPr lang="en-US" sz="6000" b="1" dirty="0"/>
              <a:t>Thank you!</a:t>
            </a:r>
            <a:endParaRPr lang="en-US" sz="6000" dirty="0"/>
          </a:p>
        </p:txBody>
      </p:sp>
      <p:pic>
        <p:nvPicPr>
          <p:cNvPr id="1026" name="Picture 2" descr="University Logos - Communications ToolKit">
            <a:extLst>
              <a:ext uri="{FF2B5EF4-FFF2-40B4-BE49-F238E27FC236}">
                <a16:creationId xmlns:a16="http://schemas.microsoft.com/office/drawing/2014/main" id="{6B22E6E9-8FFA-165F-DAB0-59531C76339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8160" y="4330786"/>
            <a:ext cx="3726235" cy="6954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C55E50D-B7D7-399E-4838-68990A77D122}"/>
              </a:ext>
            </a:extLst>
          </p:cNvPr>
          <p:cNvSpPr/>
          <p:nvPr/>
        </p:nvSpPr>
        <p:spPr>
          <a:xfrm>
            <a:off x="4242502" y="325563"/>
            <a:ext cx="4706225" cy="523220"/>
          </a:xfrm>
          <a:prstGeom prst="rect">
            <a:avLst/>
          </a:prstGeom>
          <a:noFill/>
        </p:spPr>
        <p:txBody>
          <a:bodyPr wrap="none" lIns="91440" tIns="45720" rIns="91440" bIns="4572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dirty="0">
                <a:ln w="9525" cmpd="sng">
                  <a:solidFill>
                    <a:srgbClr val="4472C4"/>
                  </a:solidFill>
                  <a:prstDash val="solid"/>
                </a:ln>
                <a:solidFill>
                  <a:srgbClr val="70AD47">
                    <a:tint val="1000"/>
                  </a:srgbClr>
                </a:solidFill>
                <a:effectLst>
                  <a:glow rad="38100">
                    <a:srgbClr val="4472C4">
                      <a:alpha val="40000"/>
                    </a:srgbClr>
                  </a:glow>
                </a:effectLst>
                <a:uLnTx/>
                <a:uFillTx/>
                <a:latin typeface="Calibri" panose="020F0502020204030204"/>
                <a:ea typeface="+mn-ea"/>
                <a:cs typeface="+mn-cs"/>
              </a:rPr>
              <a:t>AAAL 2023, Portland, Oregon</a:t>
            </a:r>
          </a:p>
        </p:txBody>
      </p:sp>
    </p:spTree>
    <p:extLst>
      <p:ext uri="{BB962C8B-B14F-4D97-AF65-F5344CB8AC3E}">
        <p14:creationId xmlns:p14="http://schemas.microsoft.com/office/powerpoint/2010/main" val="53491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21575"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Justice Ruth Bader Ginsburg</a:t>
            </a:r>
            <a:endParaRPr kumimoji="0" lang="en-US" sz="32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3" name="Content Placeholder 4">
            <a:extLst>
              <a:ext uri="{FF2B5EF4-FFF2-40B4-BE49-F238E27FC236}">
                <a16:creationId xmlns:a16="http://schemas.microsoft.com/office/drawing/2014/main" id="{2A45362B-2AD0-FA4F-D071-3A898B096585}"/>
              </a:ext>
            </a:extLst>
          </p:cNvPr>
          <p:cNvSpPr>
            <a:spLocks noGrp="1"/>
          </p:cNvSpPr>
          <p:nvPr>
            <p:ph idx="1"/>
          </p:nvPr>
        </p:nvSpPr>
        <p:spPr>
          <a:xfrm>
            <a:off x="1173934" y="984662"/>
            <a:ext cx="7921574" cy="3511138"/>
          </a:xfr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1" u="none" strike="noStrike" kern="1200" cap="none" spc="0" normalizeH="0" baseline="0" noProof="0" dirty="0">
                <a:ln>
                  <a:noFill/>
                </a:ln>
                <a:effectLst/>
                <a:uLnTx/>
                <a:uFillTx/>
              </a:rPr>
              <a:t>Communicating and Commenting on the Court's Work</a:t>
            </a:r>
            <a:r>
              <a:rPr kumimoji="0" lang="en-US" sz="2000" b="0" i="0" u="none" strike="noStrike" kern="1200" cap="none" spc="0" normalizeH="0" baseline="0" noProof="0" dirty="0">
                <a:ln>
                  <a:noFill/>
                </a:ln>
                <a:effectLst/>
                <a:uLnTx/>
                <a:uFillTx/>
              </a:rPr>
              <a:t>, 83 </a:t>
            </a:r>
            <a:r>
              <a:rPr kumimoji="0" lang="en-US" sz="2000" b="0" i="1" u="none" strike="noStrike" kern="1200" cap="none" spc="0" normalizeH="0" baseline="0" noProof="0" dirty="0">
                <a:ln>
                  <a:noFill/>
                </a:ln>
                <a:effectLst/>
                <a:uLnTx/>
                <a:uFillTx/>
              </a:rPr>
              <a:t>Georgetown Law Journal </a:t>
            </a:r>
            <a:r>
              <a:rPr kumimoji="0" lang="en-US" sz="2000" b="0" i="0" u="none" strike="noStrike" kern="1200" cap="none" spc="0" normalizeH="0" baseline="0" noProof="0" dirty="0">
                <a:ln>
                  <a:noFill/>
                </a:ln>
                <a:effectLst/>
                <a:uLnTx/>
                <a:uFillTx/>
              </a:rPr>
              <a:t>2119, 2127 (1995)</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rPr>
              <a:t> “…articles accessible and useful to judges remain in vogue.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highlight>
                  <a:srgbClr val="FFFF00"/>
                </a:highlight>
                <a:uLnTx/>
                <a:uFillTx/>
              </a:rPr>
              <a:t>Last Term, for example, a Yale Law Journal article sensibly discussing "Plain Meaning and Hard Cases" received credit lines in three Supreme Court opinions (two of them mine). </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rPr>
              <a:t>Director, Office of Workers' Compensation Programs v. Greenwich Collieries, 114 </a:t>
            </a:r>
            <a:r>
              <a:rPr kumimoji="0" lang="en-US" sz="1700" b="0" i="0" u="none" strike="noStrike" kern="1200" cap="none" spc="0" normalizeH="0" baseline="0" noProof="0" dirty="0" err="1">
                <a:ln>
                  <a:noFill/>
                </a:ln>
                <a:effectLst/>
                <a:uLnTx/>
                <a:uFillTx/>
              </a:rPr>
              <a:t>S.Ct</a:t>
            </a:r>
            <a:r>
              <a:rPr kumimoji="0" lang="en-US" sz="1700" b="0" i="0" u="none" strike="noStrike" kern="1200" cap="none" spc="0" normalizeH="0" baseline="0" noProof="0" dirty="0">
                <a:ln>
                  <a:noFill/>
                </a:ln>
                <a:effectLst/>
                <a:uLnTx/>
                <a:uFillTx/>
              </a:rPr>
              <a:t>. 2251, 2255 (1994)(O'Connor, J.)</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rPr>
              <a:t>Staples v. United States, 114 </a:t>
            </a:r>
            <a:r>
              <a:rPr kumimoji="0" lang="en-US" sz="1700" b="0" i="0" u="none" strike="noStrike" kern="1200" cap="none" spc="0" normalizeH="0" baseline="0" noProof="0" dirty="0" err="1">
                <a:ln>
                  <a:noFill/>
                </a:ln>
                <a:effectLst/>
                <a:uLnTx/>
                <a:uFillTx/>
              </a:rPr>
              <a:t>S.Ct</a:t>
            </a:r>
            <a:r>
              <a:rPr kumimoji="0" lang="en-US" sz="1700" b="0" i="0" u="none" strike="noStrike" kern="1200" cap="none" spc="0" normalizeH="0" baseline="0" noProof="0" dirty="0">
                <a:ln>
                  <a:noFill/>
                </a:ln>
                <a:effectLst/>
                <a:uLnTx/>
                <a:uFillTx/>
              </a:rPr>
              <a:t>. 1793, 1806 (1994)(Ginsburg, J., concurring in judgment)</a:t>
            </a:r>
          </a:p>
          <a:p>
            <a:pPr marL="514350" marR="0" lvl="1"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effectLst/>
                <a:uLnTx/>
                <a:uFillTx/>
              </a:rPr>
              <a:t>United States v. Granderson, 114 </a:t>
            </a:r>
            <a:r>
              <a:rPr kumimoji="0" lang="en-US" sz="1700" b="0" i="0" u="none" strike="noStrike" kern="1200" cap="none" spc="0" normalizeH="0" baseline="0" noProof="0" dirty="0" err="1">
                <a:ln>
                  <a:noFill/>
                </a:ln>
                <a:effectLst/>
                <a:uLnTx/>
                <a:uFillTx/>
              </a:rPr>
              <a:t>S.Ct</a:t>
            </a:r>
            <a:r>
              <a:rPr kumimoji="0" lang="en-US" sz="1700" b="0" i="0" u="none" strike="noStrike" kern="1200" cap="none" spc="0" normalizeH="0" baseline="0" noProof="0" dirty="0">
                <a:ln>
                  <a:noFill/>
                </a:ln>
                <a:effectLst/>
                <a:uLnTx/>
                <a:uFillTx/>
              </a:rPr>
              <a:t>. 1259, 1267 n.10 (1994)(Ginsburg, J.).”</a:t>
            </a:r>
          </a:p>
          <a:p>
            <a:pPr marL="0" indent="0">
              <a:buNone/>
            </a:pPr>
            <a:endParaRPr lang="en-US" dirty="0"/>
          </a:p>
        </p:txBody>
      </p:sp>
      <p:sp>
        <p:nvSpPr>
          <p:cNvPr id="4" name="TextBox 3">
            <a:extLst>
              <a:ext uri="{FF2B5EF4-FFF2-40B4-BE49-F238E27FC236}">
                <a16:creationId xmlns:a16="http://schemas.microsoft.com/office/drawing/2014/main" id="{F53FD126-65C1-C3D5-2718-01DACF6FA3D7}"/>
              </a:ext>
            </a:extLst>
          </p:cNvPr>
          <p:cNvSpPr txBox="1"/>
          <p:nvPr/>
        </p:nvSpPr>
        <p:spPr>
          <a:xfrm>
            <a:off x="8822676" y="4747245"/>
            <a:ext cx="272832" cy="30008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14934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FDA9E9-3406-B74C-ACC0-05078A3820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214" y="886690"/>
            <a:ext cx="3945106" cy="3931920"/>
          </a:xfrm>
          <a:prstGeom prst="rect">
            <a:avLst/>
          </a:prstGeom>
        </p:spPr>
      </p:pic>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21575"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Law &amp; Linguistics: Early Success Stories</a:t>
            </a:r>
            <a:endParaRPr kumimoji="0" lang="en-US" sz="32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pic>
        <p:nvPicPr>
          <p:cNvPr id="5" name="Picture 4">
            <a:extLst>
              <a:ext uri="{FF2B5EF4-FFF2-40B4-BE49-F238E27FC236}">
                <a16:creationId xmlns:a16="http://schemas.microsoft.com/office/drawing/2014/main" id="{9AF37109-3E7B-8B6E-A373-3372BD85D8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9356" y="893617"/>
            <a:ext cx="4251568" cy="3931920"/>
          </a:xfrm>
          <a:prstGeom prst="rect">
            <a:avLst/>
          </a:prstGeom>
        </p:spPr>
      </p:pic>
      <p:sp>
        <p:nvSpPr>
          <p:cNvPr id="3" name="TextBox 2">
            <a:extLst>
              <a:ext uri="{FF2B5EF4-FFF2-40B4-BE49-F238E27FC236}">
                <a16:creationId xmlns:a16="http://schemas.microsoft.com/office/drawing/2014/main" id="{8D67F647-19ED-946C-A4FC-A8AB86F65401}"/>
              </a:ext>
            </a:extLst>
          </p:cNvPr>
          <p:cNvSpPr txBox="1"/>
          <p:nvPr/>
        </p:nvSpPr>
        <p:spPr>
          <a:xfrm>
            <a:off x="8822676" y="4747245"/>
            <a:ext cx="272832" cy="30008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76208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21575"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Bailey v US    </a:t>
            </a:r>
            <a:r>
              <a:rPr kumimoji="0" lang="en-US" sz="24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516 U.S. 137, 116 S. Ct. 501 (1995)</a:t>
            </a:r>
            <a:endParaRPr kumimoji="0" lang="en-US" sz="28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3" name="Content Placeholder 4">
            <a:extLst>
              <a:ext uri="{FF2B5EF4-FFF2-40B4-BE49-F238E27FC236}">
                <a16:creationId xmlns:a16="http://schemas.microsoft.com/office/drawing/2014/main" id="{2A45362B-2AD0-FA4F-D071-3A898B096585}"/>
              </a:ext>
            </a:extLst>
          </p:cNvPr>
          <p:cNvSpPr>
            <a:spLocks noGrp="1"/>
          </p:cNvSpPr>
          <p:nvPr>
            <p:ph idx="1"/>
          </p:nvPr>
        </p:nvSpPr>
        <p:spPr>
          <a:xfrm>
            <a:off x="1173933" y="922318"/>
            <a:ext cx="8032411" cy="3852881"/>
          </a:xfrm>
        </p:spPr>
        <p:txBody>
          <a:bodyPr/>
          <a:lstStyle/>
          <a:p>
            <a:pPr marL="0" indent="0">
              <a:spcBef>
                <a:spcPts val="600"/>
              </a:spcBef>
              <a:buNone/>
            </a:pPr>
            <a:r>
              <a:rPr lang="en-US" sz="2000" b="1" dirty="0"/>
              <a:t>Brief for Bailey:</a:t>
            </a:r>
          </a:p>
          <a:p>
            <a:pPr>
              <a:spcBef>
                <a:spcPts val="600"/>
              </a:spcBef>
            </a:pPr>
            <a:r>
              <a:rPr lang="en-US" sz="2000" dirty="0"/>
              <a:t>The error of the government’s reading is confirmed by the linguistic analysis of Section 924(c) in </a:t>
            </a:r>
            <a:r>
              <a:rPr lang="en-US" sz="2000" dirty="0">
                <a:highlight>
                  <a:srgbClr val="FFFF00"/>
                </a:highlight>
              </a:rPr>
              <a:t>a forthcoming article (which has been lodged with the Clerk</a:t>
            </a:r>
            <a:r>
              <a:rPr lang="en-US" sz="2000" dirty="0"/>
              <a:t>). </a:t>
            </a:r>
          </a:p>
          <a:p>
            <a:pPr lvl="1">
              <a:spcBef>
                <a:spcPts val="600"/>
              </a:spcBef>
            </a:pPr>
            <a:r>
              <a:rPr lang="en-US" sz="1600" dirty="0"/>
              <a:t>See Clark Cunningham &amp; Charles Fillmore, Using Common Sense: A Linguistic Perspective on Judicial Interpretations of “Use a Firearm,” 73 WASH. U.L.Q. 1159 (1995). </a:t>
            </a:r>
          </a:p>
          <a:p>
            <a:pPr>
              <a:spcBef>
                <a:spcPts val="600"/>
              </a:spcBef>
            </a:pPr>
            <a:r>
              <a:rPr lang="en-US" sz="2000" dirty="0"/>
              <a:t>Cunningham and Fillmore analyze the ordinary meaning of the phrase “uses * * * a firearm” by examining instances where that phrase (or its equivalent) occurs in newspaper articles and in Title 18 of the United States Code. </a:t>
            </a:r>
          </a:p>
          <a:p>
            <a:pPr>
              <a:spcBef>
                <a:spcPts val="600"/>
              </a:spcBef>
            </a:pPr>
            <a:r>
              <a:rPr lang="en-US" sz="2000" dirty="0"/>
              <a:t>They conclude that the government’s interpretation is “contrary to linguistic ‘common sense.’ </a:t>
            </a:r>
          </a:p>
        </p:txBody>
      </p:sp>
      <p:sp>
        <p:nvSpPr>
          <p:cNvPr id="4" name="TextBox 3">
            <a:extLst>
              <a:ext uri="{FF2B5EF4-FFF2-40B4-BE49-F238E27FC236}">
                <a16:creationId xmlns:a16="http://schemas.microsoft.com/office/drawing/2014/main" id="{815A9B41-A788-6926-3702-3106230A06B1}"/>
              </a:ext>
            </a:extLst>
          </p:cNvPr>
          <p:cNvSpPr txBox="1"/>
          <p:nvPr/>
        </p:nvSpPr>
        <p:spPr>
          <a:xfrm>
            <a:off x="8822676" y="4747245"/>
            <a:ext cx="272832" cy="30008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209944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21575"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Bailey v US    </a:t>
            </a:r>
            <a:r>
              <a:rPr kumimoji="0" lang="en-US" sz="24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516 U.S. 137, 116 S. Ct. 501 (1995)</a:t>
            </a:r>
            <a:endParaRPr kumimoji="0" lang="en-US" sz="28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5" name="Content Placeholder 4">
            <a:extLst>
              <a:ext uri="{FF2B5EF4-FFF2-40B4-BE49-F238E27FC236}">
                <a16:creationId xmlns:a16="http://schemas.microsoft.com/office/drawing/2014/main" id="{EFF0B377-DEA9-5658-9D42-A11181770212}"/>
              </a:ext>
            </a:extLst>
          </p:cNvPr>
          <p:cNvSpPr>
            <a:spLocks noGrp="1"/>
          </p:cNvSpPr>
          <p:nvPr>
            <p:ph idx="1"/>
          </p:nvPr>
        </p:nvSpPr>
        <p:spPr/>
        <p:txBody>
          <a:bodyPr/>
          <a:lstStyle/>
          <a:p>
            <a:endParaRPr lang="en-US"/>
          </a:p>
        </p:txBody>
      </p:sp>
      <p:pic>
        <p:nvPicPr>
          <p:cNvPr id="6" name="Content Placeholder 4">
            <a:extLst>
              <a:ext uri="{FF2B5EF4-FFF2-40B4-BE49-F238E27FC236}">
                <a16:creationId xmlns:a16="http://schemas.microsoft.com/office/drawing/2014/main" id="{CB2B7770-BFF8-15CE-916A-B30A51B0C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369" y="890827"/>
            <a:ext cx="8229701" cy="3819720"/>
          </a:xfrm>
          <a:prstGeom prst="rect">
            <a:avLst/>
          </a:prstGeom>
        </p:spPr>
      </p:pic>
      <p:sp>
        <p:nvSpPr>
          <p:cNvPr id="3" name="TextBox 2">
            <a:extLst>
              <a:ext uri="{FF2B5EF4-FFF2-40B4-BE49-F238E27FC236}">
                <a16:creationId xmlns:a16="http://schemas.microsoft.com/office/drawing/2014/main" id="{464A1301-729C-19EB-A5F6-81BB5402F0F6}"/>
              </a:ext>
            </a:extLst>
          </p:cNvPr>
          <p:cNvSpPr txBox="1"/>
          <p:nvPr/>
        </p:nvSpPr>
        <p:spPr>
          <a:xfrm>
            <a:off x="8822676" y="4747245"/>
            <a:ext cx="272832" cy="300082"/>
          </a:xfrm>
          <a:prstGeom prst="rect">
            <a:avLst/>
          </a:prstGeom>
          <a:noFill/>
        </p:spPr>
        <p:txBody>
          <a:bodyPr wrap="none" rtlCol="0">
            <a:spAutoFit/>
          </a:bodyPr>
          <a:lstStyle/>
          <a:p>
            <a:r>
              <a:rPr lang="en-US" dirty="0"/>
              <a:t>8</a:t>
            </a:r>
          </a:p>
        </p:txBody>
      </p:sp>
    </p:spTree>
    <p:extLst>
      <p:ext uri="{BB962C8B-B14F-4D97-AF65-F5344CB8AC3E}">
        <p14:creationId xmlns:p14="http://schemas.microsoft.com/office/powerpoint/2010/main" val="2735212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A229E-0AE8-3506-8114-F14C0E4D4AE4}"/>
              </a:ext>
            </a:extLst>
          </p:cNvPr>
          <p:cNvSpPr txBox="1">
            <a:spLocks/>
          </p:cNvSpPr>
          <p:nvPr/>
        </p:nvSpPr>
        <p:spPr>
          <a:xfrm>
            <a:off x="1173933" y="100668"/>
            <a:ext cx="7970067" cy="709482"/>
          </a:xfrm>
          <a:prstGeom prst="rect">
            <a:avLst/>
          </a:prstGeom>
        </p:spPr>
        <p:txBody>
          <a:bodyPr/>
          <a:lstStyle>
            <a:lvl1pPr algn="l" defTabSz="914400" rtl="0" eaLnBrk="1" latinLnBrk="0" hangingPunct="1">
              <a:lnSpc>
                <a:spcPct val="90000"/>
              </a:lnSpc>
              <a:spcBef>
                <a:spcPct val="0"/>
              </a:spcBef>
              <a:buNone/>
              <a:defRPr sz="3200" b="0" i="0" kern="1200">
                <a:solidFill>
                  <a:srgbClr val="0039A6"/>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rPr>
              <a:t>For more details on collaboration in mid-1990s</a:t>
            </a:r>
            <a:endParaRPr kumimoji="0" lang="en-US" sz="2600" b="0" i="0" u="none" strike="noStrike" kern="1200" cap="none" spc="0" normalizeH="0" baseline="0" noProof="0" dirty="0">
              <a:ln>
                <a:noFill/>
              </a:ln>
              <a:solidFill>
                <a:srgbClr val="0039A6"/>
              </a:solidFill>
              <a:effectLst/>
              <a:uLnTx/>
              <a:uFillTx/>
              <a:latin typeface="Century Gothic" panose="020B0502020202020204" pitchFamily="34" charset="0"/>
              <a:ea typeface="+mj-ea"/>
              <a:cs typeface="+mj-cs"/>
            </a:endParaRPr>
          </a:p>
        </p:txBody>
      </p:sp>
      <p:sp>
        <p:nvSpPr>
          <p:cNvPr id="3" name="Content Placeholder 4">
            <a:extLst>
              <a:ext uri="{FF2B5EF4-FFF2-40B4-BE49-F238E27FC236}">
                <a16:creationId xmlns:a16="http://schemas.microsoft.com/office/drawing/2014/main" id="{2A45362B-2AD0-FA4F-D071-3A898B096585}"/>
              </a:ext>
            </a:extLst>
          </p:cNvPr>
          <p:cNvSpPr>
            <a:spLocks noGrp="1"/>
          </p:cNvSpPr>
          <p:nvPr>
            <p:ph idx="1"/>
          </p:nvPr>
        </p:nvSpPr>
        <p:spPr>
          <a:xfrm>
            <a:off x="1173934" y="984662"/>
            <a:ext cx="7921574" cy="3511138"/>
          </a:xfrm>
        </p:spPr>
        <p:txBody>
          <a:bodyPr/>
          <a:lstStyle/>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u="none" strike="noStrike" kern="1200" cap="none" spc="0" normalizeH="0" baseline="0" noProof="0" dirty="0">
                <a:ln>
                  <a:noFill/>
                </a:ln>
                <a:effectLst/>
                <a:uLnTx/>
                <a:uFillTx/>
              </a:rPr>
              <a:t>Clark D. Cunningham &amp; Jesse Egbert (2020). Analyzing Legal Discourse in the United States. In </a:t>
            </a:r>
            <a:r>
              <a:rPr kumimoji="0" lang="en-US" sz="2200" b="0" i="1" u="none" strike="noStrike" kern="1200" cap="none" spc="0" normalizeH="0" baseline="0" noProof="0" dirty="0">
                <a:ln>
                  <a:noFill/>
                </a:ln>
                <a:effectLst/>
                <a:uLnTx/>
                <a:uFillTx/>
              </a:rPr>
              <a:t>Routledge Handbook of Corpus Approaches to Discourse Analysis</a:t>
            </a:r>
            <a:r>
              <a:rPr kumimoji="0" lang="en-US" sz="2200" b="0" u="none" strike="noStrike" kern="1200" cap="none" spc="0" normalizeH="0" baseline="0" noProof="0" dirty="0">
                <a:ln>
                  <a:noFill/>
                </a:ln>
                <a:effectLst/>
                <a:uLnTx/>
                <a:uFillTx/>
              </a:rPr>
              <a:t> 462-480 (Eric Friginal &amp; Jack A. Hardy eds.)</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lang="en-US" sz="2200" dirty="0"/>
              <a:t>W</a:t>
            </a:r>
            <a:r>
              <a:rPr kumimoji="0" lang="en-US" sz="2200" b="0" u="none" strike="noStrike" kern="1200" cap="none" spc="0" normalizeH="0" baseline="0" noProof="0" dirty="0" err="1">
                <a:ln>
                  <a:noFill/>
                </a:ln>
                <a:effectLst/>
                <a:uLnTx/>
                <a:uFillTx/>
              </a:rPr>
              <a:t>orking</a:t>
            </a:r>
            <a:r>
              <a:rPr kumimoji="0" lang="en-US" sz="2200" b="0" u="none" strike="noStrike" kern="1200" cap="none" spc="0" normalizeH="0" baseline="0" noProof="0" dirty="0">
                <a:ln>
                  <a:noFill/>
                </a:ln>
                <a:effectLst/>
                <a:uLnTx/>
                <a:uFillTx/>
              </a:rPr>
              <a:t> paper version published on the Social Science Research Network at: </a:t>
            </a:r>
            <a:r>
              <a:rPr kumimoji="0" lang="en-US" sz="2200" b="0" u="none" strike="noStrike" kern="1200" cap="none" spc="0" normalizeH="0" baseline="0" noProof="0" dirty="0">
                <a:ln>
                  <a:noFill/>
                </a:ln>
                <a:effectLst/>
                <a:uLnTx/>
                <a:uFillTx/>
                <a:hlinkClick r:id="rId2"/>
              </a:rPr>
              <a:t>https://papers.ssrn.com/sol3/papers.cfm?abstract_id=3554023</a:t>
            </a:r>
            <a:r>
              <a:rPr kumimoji="0" lang="en-US" sz="2200" b="0" u="none" strike="noStrike" kern="1200" cap="none" spc="0" normalizeH="0" baseline="0" noProof="0" dirty="0">
                <a:ln>
                  <a:noFill/>
                </a:ln>
                <a:effectLst/>
                <a:uLnTx/>
                <a:uFillTx/>
              </a:rPr>
              <a:t> </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sz="2200" b="0" u="none" strike="noStrike" kern="1200" cap="none" spc="0" normalizeH="0" baseline="0" noProof="0" dirty="0">
                <a:ln>
                  <a:noFill/>
                </a:ln>
                <a:effectLst/>
                <a:uLnTx/>
                <a:uFillTx/>
              </a:rPr>
              <a:t>Also available at </a:t>
            </a:r>
            <a:r>
              <a:rPr kumimoji="0" lang="en-US" sz="2200" b="0" u="none" strike="noStrike" kern="1200" cap="none" spc="0" normalizeH="0" baseline="0" noProof="0" dirty="0">
                <a:ln>
                  <a:noFill/>
                </a:ln>
                <a:effectLst/>
                <a:uLnTx/>
                <a:uFillTx/>
                <a:hlinkClick r:id="rId3"/>
              </a:rPr>
              <a:t>http://clarkcunningham.org/L2-Articles.html</a:t>
            </a:r>
            <a:r>
              <a:rPr kumimoji="0" lang="en-US" sz="2200" b="0" u="none" strike="noStrike" kern="1200" cap="none" spc="0" normalizeH="0" baseline="0" noProof="0" dirty="0">
                <a:ln>
                  <a:noFill/>
                </a:ln>
                <a:effectLst/>
                <a:uLnTx/>
                <a:uFillTx/>
              </a:rPr>
              <a:t>  </a:t>
            </a:r>
          </a:p>
          <a:p>
            <a:pPr marL="0" marR="0" lvl="0" indent="0" algn="l" defTabSz="685800" rtl="0" eaLnBrk="1" fontAlgn="auto" latinLnBrk="0" hangingPunct="1">
              <a:lnSpc>
                <a:spcPct val="90000"/>
              </a:lnSpc>
              <a:spcBef>
                <a:spcPts val="750"/>
              </a:spcBef>
              <a:spcAft>
                <a:spcPts val="0"/>
              </a:spcAft>
              <a:buClrTx/>
              <a:buSzTx/>
              <a:buNone/>
              <a:tabLst/>
              <a:defRPr/>
            </a:pPr>
            <a:endParaRPr kumimoji="0" lang="en-US" sz="2000" b="0" u="none" strike="noStrike" kern="1200" cap="none" spc="0" normalizeH="0" baseline="0" noProof="0" dirty="0">
              <a:ln>
                <a:noFill/>
              </a:ln>
              <a:effectLst/>
              <a:uLnTx/>
              <a:uFillTx/>
            </a:endParaRPr>
          </a:p>
          <a:p>
            <a:endParaRPr lang="en-US" sz="3200" dirty="0"/>
          </a:p>
        </p:txBody>
      </p:sp>
      <p:sp>
        <p:nvSpPr>
          <p:cNvPr id="4" name="TextBox 3">
            <a:extLst>
              <a:ext uri="{FF2B5EF4-FFF2-40B4-BE49-F238E27FC236}">
                <a16:creationId xmlns:a16="http://schemas.microsoft.com/office/drawing/2014/main" id="{E182E184-4EAB-6095-7D0C-86EE3F1F0126}"/>
              </a:ext>
            </a:extLst>
          </p:cNvPr>
          <p:cNvSpPr txBox="1"/>
          <p:nvPr/>
        </p:nvSpPr>
        <p:spPr>
          <a:xfrm>
            <a:off x="8822676" y="4747245"/>
            <a:ext cx="272832" cy="300082"/>
          </a:xfrm>
          <a:prstGeom prst="rect">
            <a:avLst/>
          </a:prstGeom>
          <a:noFill/>
        </p:spPr>
        <p:txBody>
          <a:bodyPr wrap="none" rtlCol="0">
            <a:spAutoFit/>
          </a:bodyPr>
          <a:lstStyle/>
          <a:p>
            <a:r>
              <a:rPr lang="en-US" dirty="0"/>
              <a:t>9</a:t>
            </a:r>
          </a:p>
        </p:txBody>
      </p:sp>
    </p:spTree>
    <p:extLst>
      <p:ext uri="{BB962C8B-B14F-4D97-AF65-F5344CB8AC3E}">
        <p14:creationId xmlns:p14="http://schemas.microsoft.com/office/powerpoint/2010/main" val="35468343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4904</TotalTime>
  <Words>7056</Words>
  <Application>Microsoft Office PowerPoint</Application>
  <PresentationFormat>On-screen Show (16:9)</PresentationFormat>
  <Paragraphs>199</Paragraphs>
  <Slides>42</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Arial</vt:lpstr>
      <vt:lpstr>Calibri</vt:lpstr>
      <vt:lpstr>Century Gothic</vt:lpstr>
      <vt:lpstr>Office Theme</vt:lpstr>
      <vt:lpstr>Custom Design</vt:lpstr>
      <vt:lpstr>Applied corpus linguistics  and legal interpretation:  A rapidly developing field of interdisciplinary scholarship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 review articles using or discussing corpus-based linguistic analysis www.clarkcunningham.org/L2-Articles.html </vt:lpstr>
      <vt:lpstr>Law review articles using or discussing corpus-based linguistic analysis www.clarkcunningham.org/L2-Articles.html </vt:lpstr>
      <vt:lpstr>Law review articles using or discussing corpus-based linguistic analysis www.clarkcunningham.org/L2-Articles.html </vt:lpstr>
      <vt:lpstr>Court decisions mentioning CL www.clarkcunningham.org/L2-Cases   </vt:lpstr>
      <vt:lpstr>Court decisions mentioning CL www.clarkcunningham.org/L2-Cases </vt:lpstr>
      <vt:lpstr>Court decisions mentioning CL www.clarkcunningham.org/L2-Cases   </vt:lpstr>
      <vt:lpstr>Briefs using CL http://www.clarkcunningham.org/L2-Briefs </vt:lpstr>
      <vt:lpstr>Briefs using CL http://www.clarkcunningham.org/L2-Briefs </vt:lpstr>
      <vt:lpstr>Briefs using CL http://www.clarkcunningham.org/L2-Briefs </vt:lpstr>
      <vt:lpstr>Briefs using CL http://www.clarkcunningham.org/L2-Briefs </vt:lpstr>
      <vt:lpstr>Briefs using CL http://www.clarkcunningham.org/L2-Briefs </vt:lpstr>
      <vt:lpstr>Briefs using CL http://www.clarkcunningham.org/L2-Briefs </vt:lpstr>
      <vt:lpstr>Briefs using CL http://www.clarkcunningham.org/L2-Briefs </vt:lpstr>
      <vt:lpstr>Briefs using CL http://www.clarkcunningham.org/L2-Briefs </vt:lpstr>
      <vt:lpstr>PowerPoint Presentation</vt:lpstr>
      <vt:lpstr>PowerPoint Presentation</vt:lpstr>
      <vt:lpstr>PowerPoint Presentation</vt:lpstr>
      <vt:lpstr>Meaning of “cases”</vt:lpstr>
      <vt:lpstr>PowerPoint Presentation</vt:lpstr>
      <vt:lpstr>PowerPoint Presentation</vt:lpstr>
      <vt:lpstr>PowerPoint Presentation</vt:lpstr>
      <vt:lpstr>Meaning of “such inferior officers”</vt:lpstr>
      <vt:lpstr>PowerPoint Presentation</vt:lpstr>
      <vt:lpstr>PowerPoint Presentation</vt:lpstr>
      <vt:lpstr>Meaning of “misdemeanors”</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Anne Lang</dc:creator>
  <cp:lastModifiedBy>Clark D Cunningham</cp:lastModifiedBy>
  <cp:revision>145</cp:revision>
  <cp:lastPrinted>2023-03-14T19:38:25Z</cp:lastPrinted>
  <dcterms:created xsi:type="dcterms:W3CDTF">2018-03-15T15:10:30Z</dcterms:created>
  <dcterms:modified xsi:type="dcterms:W3CDTF">2023-03-17T19:07:17Z</dcterms:modified>
</cp:coreProperties>
</file>