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301" r:id="rId3"/>
    <p:sldId id="302" r:id="rId4"/>
    <p:sldId id="300" r:id="rId5"/>
    <p:sldId id="303" r:id="rId6"/>
    <p:sldId id="305" r:id="rId7"/>
    <p:sldId id="306" r:id="rId8"/>
    <p:sldId id="308" r:id="rId9"/>
    <p:sldId id="309" r:id="rId10"/>
    <p:sldId id="310" r:id="rId11"/>
    <p:sldId id="259" r:id="rId12"/>
    <p:sldId id="260" r:id="rId13"/>
    <p:sldId id="269" r:id="rId14"/>
    <p:sldId id="307" r:id="rId15"/>
    <p:sldId id="262" r:id="rId16"/>
    <p:sldId id="263" r:id="rId17"/>
    <p:sldId id="264" r:id="rId18"/>
    <p:sldId id="266" r:id="rId19"/>
    <p:sldId id="297" r:id="rId20"/>
    <p:sldId id="275" r:id="rId21"/>
    <p:sldId id="265" r:id="rId22"/>
    <p:sldId id="272" r:id="rId23"/>
    <p:sldId id="270" r:id="rId24"/>
    <p:sldId id="274" r:id="rId25"/>
    <p:sldId id="271" r:id="rId26"/>
    <p:sldId id="304" r:id="rId27"/>
    <p:sldId id="27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hyperlink" Target="https://oak.ucc.nau.edu/jae89/" TargetMode="External"/><Relationship Id="rId1" Type="http://schemas.openxmlformats.org/officeDocument/2006/relationships/hyperlink" Target="http://www.clarkcunningham.or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oak.ucc.nau.edu/jae89/" TargetMode="External"/><Relationship Id="rId1" Type="http://schemas.openxmlformats.org/officeDocument/2006/relationships/hyperlink" Target="http://www.clarkcunningham.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B44A1-9A37-4583-B5CB-45250E5CEEAC}" type="doc">
      <dgm:prSet loTypeId="urn:microsoft.com/office/officeart/2005/8/layout/hProcess11" loCatId="process" qsTypeId="urn:microsoft.com/office/officeart/2005/8/quickstyle/simple1" qsCatId="simple" csTypeId="urn:microsoft.com/office/officeart/2005/8/colors/accent1_2" csCatId="accent1" phldr="1"/>
      <dgm:spPr/>
    </dgm:pt>
    <dgm:pt modelId="{C730D390-18F7-4C65-B297-37D47506C9F1}">
      <dgm:prSet phldrT="[Text]"/>
      <dgm:spPr/>
      <dgm:t>
        <a:bodyPr/>
        <a:lstStyle/>
        <a:p>
          <a:r>
            <a:rPr lang="en-US" dirty="0"/>
            <a:t>Warrant to Seize iPhone from D’s home Oct. 15, 2017 </a:t>
          </a:r>
        </a:p>
      </dgm:t>
    </dgm:pt>
    <dgm:pt modelId="{267C5A0E-D32F-4E10-838C-8CB524E77C34}" type="parTrans" cxnId="{21C61F58-BFB3-4771-8134-DBAAB403F4D5}">
      <dgm:prSet/>
      <dgm:spPr/>
      <dgm:t>
        <a:bodyPr/>
        <a:lstStyle/>
        <a:p>
          <a:endParaRPr lang="en-US"/>
        </a:p>
      </dgm:t>
    </dgm:pt>
    <dgm:pt modelId="{6FB0F9F7-2E12-4A65-BF07-BC383B1A93BB}" type="sibTrans" cxnId="{21C61F58-BFB3-4771-8134-DBAAB403F4D5}">
      <dgm:prSet/>
      <dgm:spPr/>
      <dgm:t>
        <a:bodyPr/>
        <a:lstStyle/>
        <a:p>
          <a:endParaRPr lang="en-US"/>
        </a:p>
      </dgm:t>
    </dgm:pt>
    <dgm:pt modelId="{AA071823-5551-4B45-B940-66150FE08993}">
      <dgm:prSet phldrT="[Text]"/>
      <dgm:spPr/>
      <dgm:t>
        <a:bodyPr/>
        <a:lstStyle/>
        <a:p>
          <a:r>
            <a:rPr lang="en-US" dirty="0"/>
            <a:t>Warrant to Search iPhone Issued Jan. 18, 2018</a:t>
          </a:r>
        </a:p>
      </dgm:t>
    </dgm:pt>
    <dgm:pt modelId="{77D73A4F-DFAA-47F0-8D92-3835299C2BDC}" type="parTrans" cxnId="{D9D5EC21-27D5-47F7-9074-550C0E2394A8}">
      <dgm:prSet/>
      <dgm:spPr/>
      <dgm:t>
        <a:bodyPr/>
        <a:lstStyle/>
        <a:p>
          <a:endParaRPr lang="en-US"/>
        </a:p>
      </dgm:t>
    </dgm:pt>
    <dgm:pt modelId="{639ED0B9-C484-4CA6-9B7B-85057C6252FA}" type="sibTrans" cxnId="{D9D5EC21-27D5-47F7-9074-550C0E2394A8}">
      <dgm:prSet/>
      <dgm:spPr/>
      <dgm:t>
        <a:bodyPr/>
        <a:lstStyle/>
        <a:p>
          <a:endParaRPr lang="en-US"/>
        </a:p>
      </dgm:t>
    </dgm:pt>
    <dgm:pt modelId="{9A739795-1740-4216-A519-3484FB074448}">
      <dgm:prSet phldrT="[Text]"/>
      <dgm:spPr/>
      <dgm:t>
        <a:bodyPr/>
        <a:lstStyle/>
        <a:p>
          <a:r>
            <a:rPr lang="en-US" dirty="0"/>
            <a:t>Police Analyst “Images” Phone Data Feb. 9, 2019</a:t>
          </a:r>
        </a:p>
      </dgm:t>
    </dgm:pt>
    <dgm:pt modelId="{FC2F6B43-885B-4B3B-AC40-8C481F308F60}" type="parTrans" cxnId="{46B47406-A071-479C-AA96-FB1261C6DEDD}">
      <dgm:prSet/>
      <dgm:spPr/>
      <dgm:t>
        <a:bodyPr/>
        <a:lstStyle/>
        <a:p>
          <a:endParaRPr lang="en-US"/>
        </a:p>
      </dgm:t>
    </dgm:pt>
    <dgm:pt modelId="{41F0DB20-B2EF-4D77-8B8A-5D74465AF3F4}" type="sibTrans" cxnId="{46B47406-A071-479C-AA96-FB1261C6DEDD}">
      <dgm:prSet/>
      <dgm:spPr/>
      <dgm:t>
        <a:bodyPr/>
        <a:lstStyle/>
        <a:p>
          <a:endParaRPr lang="en-US"/>
        </a:p>
      </dgm:t>
    </dgm:pt>
    <dgm:pt modelId="{380D22FE-0022-4EAC-88DB-2812CC1C61C6}">
      <dgm:prSet phldrT="[Text]"/>
      <dgm:spPr/>
      <dgm:t>
        <a:bodyPr/>
        <a:lstStyle/>
        <a:p>
          <a:r>
            <a:rPr lang="en-US" dirty="0"/>
            <a:t>Superior Court Grants Motion to Suppress Feb. 4, 2020</a:t>
          </a:r>
        </a:p>
      </dgm:t>
    </dgm:pt>
    <dgm:pt modelId="{EF67EB8F-5AE7-4E01-BAE6-1C7B3C4F3949}" type="parTrans" cxnId="{D89F99C3-021D-4FA3-BE9F-74DD9862A4A4}">
      <dgm:prSet/>
      <dgm:spPr/>
      <dgm:t>
        <a:bodyPr/>
        <a:lstStyle/>
        <a:p>
          <a:endParaRPr lang="en-US"/>
        </a:p>
      </dgm:t>
    </dgm:pt>
    <dgm:pt modelId="{D4FB4144-8181-42B1-AAF7-5D0AB838986E}" type="sibTrans" cxnId="{D89F99C3-021D-4FA3-BE9F-74DD9862A4A4}">
      <dgm:prSet/>
      <dgm:spPr/>
      <dgm:t>
        <a:bodyPr/>
        <a:lstStyle/>
        <a:p>
          <a:endParaRPr lang="en-US"/>
        </a:p>
      </dgm:t>
    </dgm:pt>
    <dgm:pt modelId="{B8AB80C3-E17B-4492-85FF-2469FABE4966}">
      <dgm:prSet phldrT="[Text]"/>
      <dgm:spPr/>
      <dgm:t>
        <a:bodyPr/>
        <a:lstStyle/>
        <a:p>
          <a:r>
            <a:rPr lang="en-US" dirty="0"/>
            <a:t>Supreme Court grants appeal</a:t>
          </a:r>
        </a:p>
        <a:p>
          <a:r>
            <a:rPr lang="en-US" dirty="0"/>
            <a:t>Jan. 7, 2021</a:t>
          </a:r>
        </a:p>
      </dgm:t>
    </dgm:pt>
    <dgm:pt modelId="{5FBCC721-17BE-45AE-ADE1-1A6C4860CED8}" type="parTrans" cxnId="{97347B87-776C-4ADB-B5C7-CC43A8BC0384}">
      <dgm:prSet/>
      <dgm:spPr/>
      <dgm:t>
        <a:bodyPr/>
        <a:lstStyle/>
        <a:p>
          <a:endParaRPr lang="en-US"/>
        </a:p>
      </dgm:t>
    </dgm:pt>
    <dgm:pt modelId="{B3A0DE3D-FA88-4C82-A36A-A0AAA68B851D}" type="sibTrans" cxnId="{97347B87-776C-4ADB-B5C7-CC43A8BC0384}">
      <dgm:prSet/>
      <dgm:spPr/>
      <dgm:t>
        <a:bodyPr/>
        <a:lstStyle/>
        <a:p>
          <a:endParaRPr lang="en-US"/>
        </a:p>
      </dgm:t>
    </dgm:pt>
    <dgm:pt modelId="{B09A333A-6F5E-4A80-A176-6A7CC00CFA25}">
      <dgm:prSet phldrT="[Text]"/>
      <dgm:spPr/>
      <dgm:t>
        <a:bodyPr/>
        <a:lstStyle/>
        <a:p>
          <a:r>
            <a:rPr lang="en-US" dirty="0"/>
            <a:t>Supreme Court Decision</a:t>
          </a:r>
        </a:p>
        <a:p>
          <a:r>
            <a:rPr lang="en-US" dirty="0"/>
            <a:t>Sep 8, 2021</a:t>
          </a:r>
        </a:p>
      </dgm:t>
    </dgm:pt>
    <dgm:pt modelId="{01E0C3C2-7EBF-4D79-8D64-0A60A204DF73}" type="parTrans" cxnId="{6B9CED94-8FA1-4E74-A810-86ADFC915C29}">
      <dgm:prSet/>
      <dgm:spPr/>
      <dgm:t>
        <a:bodyPr/>
        <a:lstStyle/>
        <a:p>
          <a:endParaRPr lang="en-US"/>
        </a:p>
      </dgm:t>
    </dgm:pt>
    <dgm:pt modelId="{0BF75B98-83E0-484A-9C19-263A702D94A4}" type="sibTrans" cxnId="{6B9CED94-8FA1-4E74-A810-86ADFC915C29}">
      <dgm:prSet/>
      <dgm:spPr/>
      <dgm:t>
        <a:bodyPr/>
        <a:lstStyle/>
        <a:p>
          <a:endParaRPr lang="en-US"/>
        </a:p>
      </dgm:t>
    </dgm:pt>
    <dgm:pt modelId="{B6EA4E92-1EF5-4055-BA20-0DEA859FBDA2}" type="pres">
      <dgm:prSet presAssocID="{A27B44A1-9A37-4583-B5CB-45250E5CEEAC}" presName="Name0" presStyleCnt="0">
        <dgm:presLayoutVars>
          <dgm:dir/>
          <dgm:resizeHandles val="exact"/>
        </dgm:presLayoutVars>
      </dgm:prSet>
      <dgm:spPr/>
    </dgm:pt>
    <dgm:pt modelId="{7E8CF1CC-1D8C-4B7F-8DDE-C4F27A07FA22}" type="pres">
      <dgm:prSet presAssocID="{A27B44A1-9A37-4583-B5CB-45250E5CEEAC}" presName="arrow" presStyleLbl="bgShp" presStyleIdx="0" presStyleCnt="1" custLinFactNeighborX="-1"/>
      <dgm:spPr/>
    </dgm:pt>
    <dgm:pt modelId="{07A7D9BC-55F3-4948-8B08-D5A821856D88}" type="pres">
      <dgm:prSet presAssocID="{A27B44A1-9A37-4583-B5CB-45250E5CEEAC}" presName="points" presStyleCnt="0"/>
      <dgm:spPr/>
    </dgm:pt>
    <dgm:pt modelId="{A6B82A79-A0DD-4843-9520-2A7A64A22E49}" type="pres">
      <dgm:prSet presAssocID="{C730D390-18F7-4C65-B297-37D47506C9F1}" presName="compositeA" presStyleCnt="0"/>
      <dgm:spPr/>
    </dgm:pt>
    <dgm:pt modelId="{20CA4C7F-4590-401D-8C90-73A6C80FAC48}" type="pres">
      <dgm:prSet presAssocID="{C730D390-18F7-4C65-B297-37D47506C9F1}" presName="textA" presStyleLbl="revTx" presStyleIdx="0" presStyleCnt="6" custScaleX="97386">
        <dgm:presLayoutVars>
          <dgm:bulletEnabled val="1"/>
        </dgm:presLayoutVars>
      </dgm:prSet>
      <dgm:spPr/>
    </dgm:pt>
    <dgm:pt modelId="{FEFF3BD1-C452-4525-A1FA-97A383C1C3C2}" type="pres">
      <dgm:prSet presAssocID="{C730D390-18F7-4C65-B297-37D47506C9F1}" presName="circleA" presStyleLbl="node1" presStyleIdx="0" presStyleCnt="6"/>
      <dgm:spPr/>
    </dgm:pt>
    <dgm:pt modelId="{88CA2812-2C73-4F13-A920-CD640B889353}" type="pres">
      <dgm:prSet presAssocID="{C730D390-18F7-4C65-B297-37D47506C9F1}" presName="spaceA" presStyleCnt="0"/>
      <dgm:spPr/>
    </dgm:pt>
    <dgm:pt modelId="{2EF6E29C-1EF0-4C54-88B1-C9963EBB5F60}" type="pres">
      <dgm:prSet presAssocID="{6FB0F9F7-2E12-4A65-BF07-BC383B1A93BB}" presName="space" presStyleCnt="0"/>
      <dgm:spPr/>
    </dgm:pt>
    <dgm:pt modelId="{425D7153-FE2A-45E4-9180-A80366FDD32A}" type="pres">
      <dgm:prSet presAssocID="{AA071823-5551-4B45-B940-66150FE08993}" presName="compositeB" presStyleCnt="0"/>
      <dgm:spPr/>
    </dgm:pt>
    <dgm:pt modelId="{C99C6ABC-C962-4D5F-9B01-25E89B4837FB}" type="pres">
      <dgm:prSet presAssocID="{AA071823-5551-4B45-B940-66150FE08993}" presName="textB" presStyleLbl="revTx" presStyleIdx="1" presStyleCnt="6">
        <dgm:presLayoutVars>
          <dgm:bulletEnabled val="1"/>
        </dgm:presLayoutVars>
      </dgm:prSet>
      <dgm:spPr/>
    </dgm:pt>
    <dgm:pt modelId="{D92517E5-439E-431B-AA5B-A2D091AFC51C}" type="pres">
      <dgm:prSet presAssocID="{AA071823-5551-4B45-B940-66150FE08993}" presName="circleB" presStyleLbl="node1" presStyleIdx="1" presStyleCnt="6"/>
      <dgm:spPr/>
    </dgm:pt>
    <dgm:pt modelId="{2ADDD2D8-C660-415C-9A29-6EF947AC6006}" type="pres">
      <dgm:prSet presAssocID="{AA071823-5551-4B45-B940-66150FE08993}" presName="spaceB" presStyleCnt="0"/>
      <dgm:spPr/>
    </dgm:pt>
    <dgm:pt modelId="{710D74F3-394B-43A2-BD29-2B9CD01D913B}" type="pres">
      <dgm:prSet presAssocID="{639ED0B9-C484-4CA6-9B7B-85057C6252FA}" presName="space" presStyleCnt="0"/>
      <dgm:spPr/>
    </dgm:pt>
    <dgm:pt modelId="{721E9679-25C7-4AC8-AE08-2098CA4DA114}" type="pres">
      <dgm:prSet presAssocID="{9A739795-1740-4216-A519-3484FB074448}" presName="compositeA" presStyleCnt="0"/>
      <dgm:spPr/>
    </dgm:pt>
    <dgm:pt modelId="{B7033491-9107-4227-97E4-0C499D61E4A5}" type="pres">
      <dgm:prSet presAssocID="{9A739795-1740-4216-A519-3484FB074448}" presName="textA" presStyleLbl="revTx" presStyleIdx="2" presStyleCnt="6">
        <dgm:presLayoutVars>
          <dgm:bulletEnabled val="1"/>
        </dgm:presLayoutVars>
      </dgm:prSet>
      <dgm:spPr/>
    </dgm:pt>
    <dgm:pt modelId="{609F9BB1-31A6-44A2-9158-14D10F773F3F}" type="pres">
      <dgm:prSet presAssocID="{9A739795-1740-4216-A519-3484FB074448}" presName="circleA" presStyleLbl="node1" presStyleIdx="2" presStyleCnt="6"/>
      <dgm:spPr/>
    </dgm:pt>
    <dgm:pt modelId="{13127BEF-B9AA-481B-B074-22ACD9E8CF6B}" type="pres">
      <dgm:prSet presAssocID="{9A739795-1740-4216-A519-3484FB074448}" presName="spaceA" presStyleCnt="0"/>
      <dgm:spPr/>
    </dgm:pt>
    <dgm:pt modelId="{4AC5DAE7-9E10-445E-840D-A91A545CCF28}" type="pres">
      <dgm:prSet presAssocID="{41F0DB20-B2EF-4D77-8B8A-5D74465AF3F4}" presName="space" presStyleCnt="0"/>
      <dgm:spPr/>
    </dgm:pt>
    <dgm:pt modelId="{2DC71C05-F615-4A66-9FE6-BBFDC4E2EE09}" type="pres">
      <dgm:prSet presAssocID="{380D22FE-0022-4EAC-88DB-2812CC1C61C6}" presName="compositeB" presStyleCnt="0"/>
      <dgm:spPr/>
    </dgm:pt>
    <dgm:pt modelId="{E847A62D-B919-44F0-8CB5-237BA4C3B6C4}" type="pres">
      <dgm:prSet presAssocID="{380D22FE-0022-4EAC-88DB-2812CC1C61C6}" presName="textB" presStyleLbl="revTx" presStyleIdx="3" presStyleCnt="6">
        <dgm:presLayoutVars>
          <dgm:bulletEnabled val="1"/>
        </dgm:presLayoutVars>
      </dgm:prSet>
      <dgm:spPr/>
    </dgm:pt>
    <dgm:pt modelId="{38C3145B-C662-4FB4-B062-1394D41176DE}" type="pres">
      <dgm:prSet presAssocID="{380D22FE-0022-4EAC-88DB-2812CC1C61C6}" presName="circleB" presStyleLbl="node1" presStyleIdx="3" presStyleCnt="6"/>
      <dgm:spPr/>
    </dgm:pt>
    <dgm:pt modelId="{AF1A9884-C56E-4325-8C30-210F0830B426}" type="pres">
      <dgm:prSet presAssocID="{380D22FE-0022-4EAC-88DB-2812CC1C61C6}" presName="spaceB" presStyleCnt="0"/>
      <dgm:spPr/>
    </dgm:pt>
    <dgm:pt modelId="{AFC6A670-B3B1-43EB-9640-792AAA1ACBE2}" type="pres">
      <dgm:prSet presAssocID="{D4FB4144-8181-42B1-AAF7-5D0AB838986E}" presName="space" presStyleCnt="0"/>
      <dgm:spPr/>
    </dgm:pt>
    <dgm:pt modelId="{783A5CAA-26BA-4301-96C1-FFB9D450DB6E}" type="pres">
      <dgm:prSet presAssocID="{B8AB80C3-E17B-4492-85FF-2469FABE4966}" presName="compositeA" presStyleCnt="0"/>
      <dgm:spPr/>
    </dgm:pt>
    <dgm:pt modelId="{57461D58-1C4B-401A-8D11-01ED895BC080}" type="pres">
      <dgm:prSet presAssocID="{B8AB80C3-E17B-4492-85FF-2469FABE4966}" presName="textA" presStyleLbl="revTx" presStyleIdx="4" presStyleCnt="6">
        <dgm:presLayoutVars>
          <dgm:bulletEnabled val="1"/>
        </dgm:presLayoutVars>
      </dgm:prSet>
      <dgm:spPr/>
    </dgm:pt>
    <dgm:pt modelId="{9E38077D-EBCA-47C8-A0DB-CB1A43D9F1C7}" type="pres">
      <dgm:prSet presAssocID="{B8AB80C3-E17B-4492-85FF-2469FABE4966}" presName="circleA" presStyleLbl="node1" presStyleIdx="4" presStyleCnt="6"/>
      <dgm:spPr/>
    </dgm:pt>
    <dgm:pt modelId="{D0F0085B-C5B8-40C1-AAF8-FBC52F9AC800}" type="pres">
      <dgm:prSet presAssocID="{B8AB80C3-E17B-4492-85FF-2469FABE4966}" presName="spaceA" presStyleCnt="0"/>
      <dgm:spPr/>
    </dgm:pt>
    <dgm:pt modelId="{FF9E116C-4FD4-4FF1-81E7-656FF9752874}" type="pres">
      <dgm:prSet presAssocID="{B3A0DE3D-FA88-4C82-A36A-A0AAA68B851D}" presName="space" presStyleCnt="0"/>
      <dgm:spPr/>
    </dgm:pt>
    <dgm:pt modelId="{6F25DAAE-5A08-4731-AB65-545D2B003F4D}" type="pres">
      <dgm:prSet presAssocID="{B09A333A-6F5E-4A80-A176-6A7CC00CFA25}" presName="compositeB" presStyleCnt="0"/>
      <dgm:spPr/>
    </dgm:pt>
    <dgm:pt modelId="{DC4E5C23-CD27-4B9D-BCD3-FDAA600ED5B0}" type="pres">
      <dgm:prSet presAssocID="{B09A333A-6F5E-4A80-A176-6A7CC00CFA25}" presName="textB" presStyleLbl="revTx" presStyleIdx="5" presStyleCnt="6">
        <dgm:presLayoutVars>
          <dgm:bulletEnabled val="1"/>
        </dgm:presLayoutVars>
      </dgm:prSet>
      <dgm:spPr/>
    </dgm:pt>
    <dgm:pt modelId="{FEB16A10-BCC6-4D11-9B3C-C9118C028CEE}" type="pres">
      <dgm:prSet presAssocID="{B09A333A-6F5E-4A80-A176-6A7CC00CFA25}" presName="circleB" presStyleLbl="node1" presStyleIdx="5" presStyleCnt="6"/>
      <dgm:spPr/>
    </dgm:pt>
    <dgm:pt modelId="{54931B0B-9557-4FE7-A4D8-6A994FB73B95}" type="pres">
      <dgm:prSet presAssocID="{B09A333A-6F5E-4A80-A176-6A7CC00CFA25}" presName="spaceB" presStyleCnt="0"/>
      <dgm:spPr/>
    </dgm:pt>
  </dgm:ptLst>
  <dgm:cxnLst>
    <dgm:cxn modelId="{46B47406-A071-479C-AA96-FB1261C6DEDD}" srcId="{A27B44A1-9A37-4583-B5CB-45250E5CEEAC}" destId="{9A739795-1740-4216-A519-3484FB074448}" srcOrd="2" destOrd="0" parTransId="{FC2F6B43-885B-4B3B-AC40-8C481F308F60}" sibTransId="{41F0DB20-B2EF-4D77-8B8A-5D74465AF3F4}"/>
    <dgm:cxn modelId="{EA1CFB1A-A3B5-4086-B875-22E9184C50C0}" type="presOf" srcId="{B8AB80C3-E17B-4492-85FF-2469FABE4966}" destId="{57461D58-1C4B-401A-8D11-01ED895BC080}" srcOrd="0" destOrd="0" presId="urn:microsoft.com/office/officeart/2005/8/layout/hProcess11"/>
    <dgm:cxn modelId="{AFD1141B-838D-4CCC-9BB8-FB78DE158C4D}" type="presOf" srcId="{C730D390-18F7-4C65-B297-37D47506C9F1}" destId="{20CA4C7F-4590-401D-8C90-73A6C80FAC48}" srcOrd="0" destOrd="0" presId="urn:microsoft.com/office/officeart/2005/8/layout/hProcess11"/>
    <dgm:cxn modelId="{D9D5EC21-27D5-47F7-9074-550C0E2394A8}" srcId="{A27B44A1-9A37-4583-B5CB-45250E5CEEAC}" destId="{AA071823-5551-4B45-B940-66150FE08993}" srcOrd="1" destOrd="0" parTransId="{77D73A4F-DFAA-47F0-8D92-3835299C2BDC}" sibTransId="{639ED0B9-C484-4CA6-9B7B-85057C6252FA}"/>
    <dgm:cxn modelId="{C7F2142D-96DF-49D8-8F44-28223C16D8A2}" type="presOf" srcId="{9A739795-1740-4216-A519-3484FB074448}" destId="{B7033491-9107-4227-97E4-0C499D61E4A5}" srcOrd="0" destOrd="0" presId="urn:microsoft.com/office/officeart/2005/8/layout/hProcess11"/>
    <dgm:cxn modelId="{1B217B39-E997-4F8B-83EB-5ACCB6FE25E0}" type="presOf" srcId="{A27B44A1-9A37-4583-B5CB-45250E5CEEAC}" destId="{B6EA4E92-1EF5-4055-BA20-0DEA859FBDA2}" srcOrd="0" destOrd="0" presId="urn:microsoft.com/office/officeart/2005/8/layout/hProcess11"/>
    <dgm:cxn modelId="{21C61F58-BFB3-4771-8134-DBAAB403F4D5}" srcId="{A27B44A1-9A37-4583-B5CB-45250E5CEEAC}" destId="{C730D390-18F7-4C65-B297-37D47506C9F1}" srcOrd="0" destOrd="0" parTransId="{267C5A0E-D32F-4E10-838C-8CB524E77C34}" sibTransId="{6FB0F9F7-2E12-4A65-BF07-BC383B1A93BB}"/>
    <dgm:cxn modelId="{97347B87-776C-4ADB-B5C7-CC43A8BC0384}" srcId="{A27B44A1-9A37-4583-B5CB-45250E5CEEAC}" destId="{B8AB80C3-E17B-4492-85FF-2469FABE4966}" srcOrd="4" destOrd="0" parTransId="{5FBCC721-17BE-45AE-ADE1-1A6C4860CED8}" sibTransId="{B3A0DE3D-FA88-4C82-A36A-A0AAA68B851D}"/>
    <dgm:cxn modelId="{6B9CED94-8FA1-4E74-A810-86ADFC915C29}" srcId="{A27B44A1-9A37-4583-B5CB-45250E5CEEAC}" destId="{B09A333A-6F5E-4A80-A176-6A7CC00CFA25}" srcOrd="5" destOrd="0" parTransId="{01E0C3C2-7EBF-4D79-8D64-0A60A204DF73}" sibTransId="{0BF75B98-83E0-484A-9C19-263A702D94A4}"/>
    <dgm:cxn modelId="{477AEAA5-E679-40F2-A92C-BEBC2537231E}" type="presOf" srcId="{380D22FE-0022-4EAC-88DB-2812CC1C61C6}" destId="{E847A62D-B919-44F0-8CB5-237BA4C3B6C4}" srcOrd="0" destOrd="0" presId="urn:microsoft.com/office/officeart/2005/8/layout/hProcess11"/>
    <dgm:cxn modelId="{BC1F61A9-27CF-4E8B-8278-EE18F3DFD194}" type="presOf" srcId="{AA071823-5551-4B45-B940-66150FE08993}" destId="{C99C6ABC-C962-4D5F-9B01-25E89B4837FB}" srcOrd="0" destOrd="0" presId="urn:microsoft.com/office/officeart/2005/8/layout/hProcess11"/>
    <dgm:cxn modelId="{D89F99C3-021D-4FA3-BE9F-74DD9862A4A4}" srcId="{A27B44A1-9A37-4583-B5CB-45250E5CEEAC}" destId="{380D22FE-0022-4EAC-88DB-2812CC1C61C6}" srcOrd="3" destOrd="0" parTransId="{EF67EB8F-5AE7-4E01-BAE6-1C7B3C4F3949}" sibTransId="{D4FB4144-8181-42B1-AAF7-5D0AB838986E}"/>
    <dgm:cxn modelId="{07B941E1-5031-40FE-9804-0A52F80DF2A6}" type="presOf" srcId="{B09A333A-6F5E-4A80-A176-6A7CC00CFA25}" destId="{DC4E5C23-CD27-4B9D-BCD3-FDAA600ED5B0}" srcOrd="0" destOrd="0" presId="urn:microsoft.com/office/officeart/2005/8/layout/hProcess11"/>
    <dgm:cxn modelId="{865B47FA-1994-4529-AF27-92DC69047C06}" type="presParOf" srcId="{B6EA4E92-1EF5-4055-BA20-0DEA859FBDA2}" destId="{7E8CF1CC-1D8C-4B7F-8DDE-C4F27A07FA22}" srcOrd="0" destOrd="0" presId="urn:microsoft.com/office/officeart/2005/8/layout/hProcess11"/>
    <dgm:cxn modelId="{FC1C87A6-6901-4FC9-A898-817C170F7EBB}" type="presParOf" srcId="{B6EA4E92-1EF5-4055-BA20-0DEA859FBDA2}" destId="{07A7D9BC-55F3-4948-8B08-D5A821856D88}" srcOrd="1" destOrd="0" presId="urn:microsoft.com/office/officeart/2005/8/layout/hProcess11"/>
    <dgm:cxn modelId="{4C4EF95E-0BF5-4EE0-AFC3-DB212CB5ED30}" type="presParOf" srcId="{07A7D9BC-55F3-4948-8B08-D5A821856D88}" destId="{A6B82A79-A0DD-4843-9520-2A7A64A22E49}" srcOrd="0" destOrd="0" presId="urn:microsoft.com/office/officeart/2005/8/layout/hProcess11"/>
    <dgm:cxn modelId="{D1C7160E-76E6-4CFC-9009-1D8DAEB2DFF1}" type="presParOf" srcId="{A6B82A79-A0DD-4843-9520-2A7A64A22E49}" destId="{20CA4C7F-4590-401D-8C90-73A6C80FAC48}" srcOrd="0" destOrd="0" presId="urn:microsoft.com/office/officeart/2005/8/layout/hProcess11"/>
    <dgm:cxn modelId="{9F2C2BFA-63EB-47B4-9D55-83E598B41B3E}" type="presParOf" srcId="{A6B82A79-A0DD-4843-9520-2A7A64A22E49}" destId="{FEFF3BD1-C452-4525-A1FA-97A383C1C3C2}" srcOrd="1" destOrd="0" presId="urn:microsoft.com/office/officeart/2005/8/layout/hProcess11"/>
    <dgm:cxn modelId="{084C3A97-158D-48C7-B42F-8699F57E8498}" type="presParOf" srcId="{A6B82A79-A0DD-4843-9520-2A7A64A22E49}" destId="{88CA2812-2C73-4F13-A920-CD640B889353}" srcOrd="2" destOrd="0" presId="urn:microsoft.com/office/officeart/2005/8/layout/hProcess11"/>
    <dgm:cxn modelId="{316041C7-F010-4BC6-A3A7-19BE43EC0A12}" type="presParOf" srcId="{07A7D9BC-55F3-4948-8B08-D5A821856D88}" destId="{2EF6E29C-1EF0-4C54-88B1-C9963EBB5F60}" srcOrd="1" destOrd="0" presId="urn:microsoft.com/office/officeart/2005/8/layout/hProcess11"/>
    <dgm:cxn modelId="{5F8CD527-7290-46FB-8F7E-6C8E15049798}" type="presParOf" srcId="{07A7D9BC-55F3-4948-8B08-D5A821856D88}" destId="{425D7153-FE2A-45E4-9180-A80366FDD32A}" srcOrd="2" destOrd="0" presId="urn:microsoft.com/office/officeart/2005/8/layout/hProcess11"/>
    <dgm:cxn modelId="{6ABC2A77-0692-4E13-A9D3-6D8BAC5621F3}" type="presParOf" srcId="{425D7153-FE2A-45E4-9180-A80366FDD32A}" destId="{C99C6ABC-C962-4D5F-9B01-25E89B4837FB}" srcOrd="0" destOrd="0" presId="urn:microsoft.com/office/officeart/2005/8/layout/hProcess11"/>
    <dgm:cxn modelId="{CD68BDA3-D60E-4DD3-A784-B867DA0AC732}" type="presParOf" srcId="{425D7153-FE2A-45E4-9180-A80366FDD32A}" destId="{D92517E5-439E-431B-AA5B-A2D091AFC51C}" srcOrd="1" destOrd="0" presId="urn:microsoft.com/office/officeart/2005/8/layout/hProcess11"/>
    <dgm:cxn modelId="{1607E52A-C269-4D50-BECF-945988C5A8C5}" type="presParOf" srcId="{425D7153-FE2A-45E4-9180-A80366FDD32A}" destId="{2ADDD2D8-C660-415C-9A29-6EF947AC6006}" srcOrd="2" destOrd="0" presId="urn:microsoft.com/office/officeart/2005/8/layout/hProcess11"/>
    <dgm:cxn modelId="{1E725C10-7D8C-496A-9760-F634D6AA201F}" type="presParOf" srcId="{07A7D9BC-55F3-4948-8B08-D5A821856D88}" destId="{710D74F3-394B-43A2-BD29-2B9CD01D913B}" srcOrd="3" destOrd="0" presId="urn:microsoft.com/office/officeart/2005/8/layout/hProcess11"/>
    <dgm:cxn modelId="{D947AC87-5BEC-4761-84F2-C0907042B47A}" type="presParOf" srcId="{07A7D9BC-55F3-4948-8B08-D5A821856D88}" destId="{721E9679-25C7-4AC8-AE08-2098CA4DA114}" srcOrd="4" destOrd="0" presId="urn:microsoft.com/office/officeart/2005/8/layout/hProcess11"/>
    <dgm:cxn modelId="{B7DA183C-8AEE-435D-9EC1-06CAB55DCB3B}" type="presParOf" srcId="{721E9679-25C7-4AC8-AE08-2098CA4DA114}" destId="{B7033491-9107-4227-97E4-0C499D61E4A5}" srcOrd="0" destOrd="0" presId="urn:microsoft.com/office/officeart/2005/8/layout/hProcess11"/>
    <dgm:cxn modelId="{767D2EF6-2BD3-4D69-A386-AA2B6F42F67D}" type="presParOf" srcId="{721E9679-25C7-4AC8-AE08-2098CA4DA114}" destId="{609F9BB1-31A6-44A2-9158-14D10F773F3F}" srcOrd="1" destOrd="0" presId="urn:microsoft.com/office/officeart/2005/8/layout/hProcess11"/>
    <dgm:cxn modelId="{9EDE9660-35C4-4B50-8A5D-7029D6736970}" type="presParOf" srcId="{721E9679-25C7-4AC8-AE08-2098CA4DA114}" destId="{13127BEF-B9AA-481B-B074-22ACD9E8CF6B}" srcOrd="2" destOrd="0" presId="urn:microsoft.com/office/officeart/2005/8/layout/hProcess11"/>
    <dgm:cxn modelId="{88032B62-E86C-4C4A-829B-6B148C6E019A}" type="presParOf" srcId="{07A7D9BC-55F3-4948-8B08-D5A821856D88}" destId="{4AC5DAE7-9E10-445E-840D-A91A545CCF28}" srcOrd="5" destOrd="0" presId="urn:microsoft.com/office/officeart/2005/8/layout/hProcess11"/>
    <dgm:cxn modelId="{0AE6328C-FD22-4914-B2EA-6BB117A2AE50}" type="presParOf" srcId="{07A7D9BC-55F3-4948-8B08-D5A821856D88}" destId="{2DC71C05-F615-4A66-9FE6-BBFDC4E2EE09}" srcOrd="6" destOrd="0" presId="urn:microsoft.com/office/officeart/2005/8/layout/hProcess11"/>
    <dgm:cxn modelId="{18A021F9-D8AC-4E77-8DB1-D9CF579BECA6}" type="presParOf" srcId="{2DC71C05-F615-4A66-9FE6-BBFDC4E2EE09}" destId="{E847A62D-B919-44F0-8CB5-237BA4C3B6C4}" srcOrd="0" destOrd="0" presId="urn:microsoft.com/office/officeart/2005/8/layout/hProcess11"/>
    <dgm:cxn modelId="{20DBDA8E-B5AF-4D46-BF37-84FD2E192775}" type="presParOf" srcId="{2DC71C05-F615-4A66-9FE6-BBFDC4E2EE09}" destId="{38C3145B-C662-4FB4-B062-1394D41176DE}" srcOrd="1" destOrd="0" presId="urn:microsoft.com/office/officeart/2005/8/layout/hProcess11"/>
    <dgm:cxn modelId="{43D4B4E7-6B17-421A-88E1-D53584CA920A}" type="presParOf" srcId="{2DC71C05-F615-4A66-9FE6-BBFDC4E2EE09}" destId="{AF1A9884-C56E-4325-8C30-210F0830B426}" srcOrd="2" destOrd="0" presId="urn:microsoft.com/office/officeart/2005/8/layout/hProcess11"/>
    <dgm:cxn modelId="{387267F9-094C-48DF-AD8E-31C2470DF1C1}" type="presParOf" srcId="{07A7D9BC-55F3-4948-8B08-D5A821856D88}" destId="{AFC6A670-B3B1-43EB-9640-792AAA1ACBE2}" srcOrd="7" destOrd="0" presId="urn:microsoft.com/office/officeart/2005/8/layout/hProcess11"/>
    <dgm:cxn modelId="{3794E456-9EDC-48CD-A826-FD015067AF30}" type="presParOf" srcId="{07A7D9BC-55F3-4948-8B08-D5A821856D88}" destId="{783A5CAA-26BA-4301-96C1-FFB9D450DB6E}" srcOrd="8" destOrd="0" presId="urn:microsoft.com/office/officeart/2005/8/layout/hProcess11"/>
    <dgm:cxn modelId="{F2F5AA0C-41A3-4232-966B-E33952C76396}" type="presParOf" srcId="{783A5CAA-26BA-4301-96C1-FFB9D450DB6E}" destId="{57461D58-1C4B-401A-8D11-01ED895BC080}" srcOrd="0" destOrd="0" presId="urn:microsoft.com/office/officeart/2005/8/layout/hProcess11"/>
    <dgm:cxn modelId="{8C076465-075E-4B5B-B231-68BDB48CA8F4}" type="presParOf" srcId="{783A5CAA-26BA-4301-96C1-FFB9D450DB6E}" destId="{9E38077D-EBCA-47C8-A0DB-CB1A43D9F1C7}" srcOrd="1" destOrd="0" presId="urn:microsoft.com/office/officeart/2005/8/layout/hProcess11"/>
    <dgm:cxn modelId="{AED804E7-F5A4-4393-85A7-9554B1361CA9}" type="presParOf" srcId="{783A5CAA-26BA-4301-96C1-FFB9D450DB6E}" destId="{D0F0085B-C5B8-40C1-AAF8-FBC52F9AC800}" srcOrd="2" destOrd="0" presId="urn:microsoft.com/office/officeart/2005/8/layout/hProcess11"/>
    <dgm:cxn modelId="{DFFFA1A2-1A84-49B9-97F9-40C7517633DC}" type="presParOf" srcId="{07A7D9BC-55F3-4948-8B08-D5A821856D88}" destId="{FF9E116C-4FD4-4FF1-81E7-656FF9752874}" srcOrd="9" destOrd="0" presId="urn:microsoft.com/office/officeart/2005/8/layout/hProcess11"/>
    <dgm:cxn modelId="{B97531BB-E454-4D1A-ADC3-7F2678A4FB02}" type="presParOf" srcId="{07A7D9BC-55F3-4948-8B08-D5A821856D88}" destId="{6F25DAAE-5A08-4731-AB65-545D2B003F4D}" srcOrd="10" destOrd="0" presId="urn:microsoft.com/office/officeart/2005/8/layout/hProcess11"/>
    <dgm:cxn modelId="{32439C9E-0C92-44AB-9344-E100F5404D2C}" type="presParOf" srcId="{6F25DAAE-5A08-4731-AB65-545D2B003F4D}" destId="{DC4E5C23-CD27-4B9D-BCD3-FDAA600ED5B0}" srcOrd="0" destOrd="0" presId="urn:microsoft.com/office/officeart/2005/8/layout/hProcess11"/>
    <dgm:cxn modelId="{C2080B1C-29C9-4716-B31E-BBE60B620B9B}" type="presParOf" srcId="{6F25DAAE-5A08-4731-AB65-545D2B003F4D}" destId="{FEB16A10-BCC6-4D11-9B3C-C9118C028CEE}" srcOrd="1" destOrd="0" presId="urn:microsoft.com/office/officeart/2005/8/layout/hProcess11"/>
    <dgm:cxn modelId="{369FF285-83A8-44D0-AC7C-36C4E9C62F0F}" type="presParOf" srcId="{6F25DAAE-5A08-4731-AB65-545D2B003F4D}" destId="{54931B0B-9557-4FE7-A4D8-6A994FB73B9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7D4A6-B5A1-4A64-AE7B-B806DFC201FE}"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E0E298E7-5E35-4D89-BC08-EA010335750B}">
      <dgm:prSet/>
      <dgm:spPr/>
      <dgm:t>
        <a:bodyPr/>
        <a:lstStyle/>
        <a:p>
          <a:r>
            <a:rPr lang="en-US"/>
            <a:t>(1) Put to death </a:t>
          </a:r>
        </a:p>
      </dgm:t>
    </dgm:pt>
    <dgm:pt modelId="{951A1228-C210-4DB5-84C7-E6268A8764EC}" type="parTrans" cxnId="{FAB39088-1929-4718-A742-2B9D41A475FE}">
      <dgm:prSet/>
      <dgm:spPr/>
      <dgm:t>
        <a:bodyPr/>
        <a:lstStyle/>
        <a:p>
          <a:endParaRPr lang="en-US"/>
        </a:p>
      </dgm:t>
    </dgm:pt>
    <dgm:pt modelId="{856B365E-32F0-470F-8A76-DFFAC8868DC9}" type="sibTrans" cxnId="{FAB39088-1929-4718-A742-2B9D41A475FE}">
      <dgm:prSet/>
      <dgm:spPr/>
      <dgm:t>
        <a:bodyPr/>
        <a:lstStyle/>
        <a:p>
          <a:endParaRPr lang="en-US"/>
        </a:p>
      </dgm:t>
    </dgm:pt>
    <dgm:pt modelId="{ABDC295E-7D30-4A9F-9858-19DDE61D2692}">
      <dgm:prSet/>
      <dgm:spPr/>
      <dgm:t>
        <a:bodyPr/>
        <a:lstStyle/>
        <a:p>
          <a:r>
            <a:rPr lang="en-US"/>
            <a:t>E.g. "the men were tried, convicted and executed”</a:t>
          </a:r>
        </a:p>
      </dgm:t>
    </dgm:pt>
    <dgm:pt modelId="{BBDD1E99-A799-4205-AD2C-BFA845353EC5}" type="parTrans" cxnId="{377C41B4-8882-403E-8ECA-0E0AC7381CED}">
      <dgm:prSet/>
      <dgm:spPr/>
      <dgm:t>
        <a:bodyPr/>
        <a:lstStyle/>
        <a:p>
          <a:endParaRPr lang="en-US"/>
        </a:p>
      </dgm:t>
    </dgm:pt>
    <dgm:pt modelId="{16600B34-250F-4FFC-BB45-E4E372F0BB22}" type="sibTrans" cxnId="{377C41B4-8882-403E-8ECA-0E0AC7381CED}">
      <dgm:prSet/>
      <dgm:spPr/>
      <dgm:t>
        <a:bodyPr/>
        <a:lstStyle/>
        <a:p>
          <a:endParaRPr lang="en-US"/>
        </a:p>
      </dgm:t>
    </dgm:pt>
    <dgm:pt modelId="{C2F7B244-36F5-4F21-B53D-EC870A1B1FF1}">
      <dgm:prSet/>
      <dgm:spPr/>
      <dgm:t>
        <a:bodyPr/>
        <a:lstStyle/>
        <a:p>
          <a:r>
            <a:rPr lang="en-US"/>
            <a:t>(2) Sign - make a document legally enforceable by signing or affixing a seal</a:t>
          </a:r>
        </a:p>
      </dgm:t>
    </dgm:pt>
    <dgm:pt modelId="{0C3D3C0F-2411-4640-A243-5CC3FB708110}" type="parTrans" cxnId="{71BEAF52-E094-40A3-9381-3E3A154374D7}">
      <dgm:prSet/>
      <dgm:spPr/>
      <dgm:t>
        <a:bodyPr/>
        <a:lstStyle/>
        <a:p>
          <a:endParaRPr lang="en-US"/>
        </a:p>
      </dgm:t>
    </dgm:pt>
    <dgm:pt modelId="{C234832A-9E5F-41BE-892A-532E8A08D7BA}" type="sibTrans" cxnId="{71BEAF52-E094-40A3-9381-3E3A154374D7}">
      <dgm:prSet/>
      <dgm:spPr/>
      <dgm:t>
        <a:bodyPr/>
        <a:lstStyle/>
        <a:p>
          <a:endParaRPr lang="en-US"/>
        </a:p>
      </dgm:t>
    </dgm:pt>
    <dgm:pt modelId="{AD47DC15-DB1E-47F0-9CCA-E481E3B389BE}">
      <dgm:prSet/>
      <dgm:spPr/>
      <dgm:t>
        <a:bodyPr/>
        <a:lstStyle/>
        <a:p>
          <a:r>
            <a:rPr lang="en-US"/>
            <a:t>GA statute uses  “issue” to describe signing a warrant</a:t>
          </a:r>
        </a:p>
      </dgm:t>
    </dgm:pt>
    <dgm:pt modelId="{CD1DFDB5-EE09-4953-87E8-002673DAA1B1}" type="parTrans" cxnId="{4D5AC475-5D1C-4D0B-AA25-AEDBB14079DB}">
      <dgm:prSet/>
      <dgm:spPr/>
      <dgm:t>
        <a:bodyPr/>
        <a:lstStyle/>
        <a:p>
          <a:endParaRPr lang="en-US"/>
        </a:p>
      </dgm:t>
    </dgm:pt>
    <dgm:pt modelId="{194DABE8-EBA9-4074-A380-18368E7BC226}" type="sibTrans" cxnId="{4D5AC475-5D1C-4D0B-AA25-AEDBB14079DB}">
      <dgm:prSet/>
      <dgm:spPr/>
      <dgm:t>
        <a:bodyPr/>
        <a:lstStyle/>
        <a:p>
          <a:endParaRPr lang="en-US"/>
        </a:p>
      </dgm:t>
    </dgm:pt>
    <dgm:pt modelId="{47B3ED82-751C-4117-9D36-6402F9C74EFB}">
      <dgm:prSet/>
      <dgm:spPr/>
      <dgm:t>
        <a:bodyPr/>
        <a:lstStyle/>
        <a:p>
          <a:r>
            <a:rPr lang="en-US"/>
            <a:t>(3) Carrying out a previously specified course of action </a:t>
          </a:r>
        </a:p>
      </dgm:t>
    </dgm:pt>
    <dgm:pt modelId="{02D807BC-D3E6-4AB2-BBA1-F5770A9570E1}" type="parTrans" cxnId="{11356CC8-2DB1-492E-A649-BB0FC6E4B8C8}">
      <dgm:prSet/>
      <dgm:spPr/>
      <dgm:t>
        <a:bodyPr/>
        <a:lstStyle/>
        <a:p>
          <a:endParaRPr lang="en-US"/>
        </a:p>
      </dgm:t>
    </dgm:pt>
    <dgm:pt modelId="{CAB95FCB-422D-4D14-AE4F-65D977D1C1F2}" type="sibTrans" cxnId="{11356CC8-2DB1-492E-A649-BB0FC6E4B8C8}">
      <dgm:prSet/>
      <dgm:spPr/>
      <dgm:t>
        <a:bodyPr/>
        <a:lstStyle/>
        <a:p>
          <a:endParaRPr lang="en-US"/>
        </a:p>
      </dgm:t>
    </dgm:pt>
    <dgm:pt modelId="{D16DBC04-0F85-4AE4-AB76-36C9047F97A5}">
      <dgm:prSet/>
      <dgm:spPr/>
      <dgm:t>
        <a:bodyPr/>
        <a:lstStyle/>
        <a:p>
          <a:r>
            <a:rPr lang="en-US"/>
            <a:t>E.g., “See that my orders are </a:t>
          </a:r>
          <a:r>
            <a:rPr lang="en-US" b="1" u="sng"/>
            <a:t>executed! </a:t>
          </a:r>
          <a:r>
            <a:rPr lang="en-US"/>
            <a:t>The fierceness of the Colonel’s command rocked the sergeant.”</a:t>
          </a:r>
          <a:br>
            <a:rPr lang="en-US"/>
          </a:br>
          <a:endParaRPr lang="en-US"/>
        </a:p>
      </dgm:t>
    </dgm:pt>
    <dgm:pt modelId="{710BA2FE-6246-4848-B75F-4C44473683D2}" type="parTrans" cxnId="{EAF3C3C4-99D2-49A4-B6CC-7EDA7414B190}">
      <dgm:prSet/>
      <dgm:spPr/>
      <dgm:t>
        <a:bodyPr/>
        <a:lstStyle/>
        <a:p>
          <a:endParaRPr lang="en-US"/>
        </a:p>
      </dgm:t>
    </dgm:pt>
    <dgm:pt modelId="{6AE8437F-C37E-4F50-9B72-568817418C58}" type="sibTrans" cxnId="{EAF3C3C4-99D2-49A4-B6CC-7EDA7414B190}">
      <dgm:prSet/>
      <dgm:spPr/>
      <dgm:t>
        <a:bodyPr/>
        <a:lstStyle/>
        <a:p>
          <a:endParaRPr lang="en-US"/>
        </a:p>
      </dgm:t>
    </dgm:pt>
    <dgm:pt modelId="{BB118C68-12A3-4372-AE4B-0913A3684F11}">
      <dgm:prSet/>
      <dgm:spPr/>
      <dgm:t>
        <a:bodyPr/>
        <a:lstStyle/>
        <a:p>
          <a:r>
            <a:rPr lang="en-US"/>
            <a:t>E.g., “the people made the decisions, and the Government </a:t>
          </a:r>
          <a:r>
            <a:rPr lang="en-US" b="1" u="sng"/>
            <a:t>executed</a:t>
          </a:r>
          <a:r>
            <a:rPr lang="en-US"/>
            <a:t> the decisions”</a:t>
          </a:r>
        </a:p>
      </dgm:t>
    </dgm:pt>
    <dgm:pt modelId="{72B11E44-8254-49BD-8223-02007003EDC3}" type="parTrans" cxnId="{7D23F170-57B9-4C03-AF15-C459C14F7CC2}">
      <dgm:prSet/>
      <dgm:spPr/>
      <dgm:t>
        <a:bodyPr/>
        <a:lstStyle/>
        <a:p>
          <a:endParaRPr lang="en-US"/>
        </a:p>
      </dgm:t>
    </dgm:pt>
    <dgm:pt modelId="{A61E1DB2-EFFB-43D9-A1DD-C06FA1E09910}" type="sibTrans" cxnId="{7D23F170-57B9-4C03-AF15-C459C14F7CC2}">
      <dgm:prSet/>
      <dgm:spPr/>
      <dgm:t>
        <a:bodyPr/>
        <a:lstStyle/>
        <a:p>
          <a:endParaRPr lang="en-US"/>
        </a:p>
      </dgm:t>
    </dgm:pt>
    <dgm:pt modelId="{2539A5D7-D913-4568-AAE0-7224A8F9B45B}" type="pres">
      <dgm:prSet presAssocID="{C3F7D4A6-B5A1-4A64-AE7B-B806DFC201FE}" presName="Name0" presStyleCnt="0">
        <dgm:presLayoutVars>
          <dgm:dir/>
          <dgm:animLvl val="lvl"/>
          <dgm:resizeHandles val="exact"/>
        </dgm:presLayoutVars>
      </dgm:prSet>
      <dgm:spPr/>
    </dgm:pt>
    <dgm:pt modelId="{23F96343-3987-4FB2-9F7A-C59971FFB1F2}" type="pres">
      <dgm:prSet presAssocID="{E0E298E7-5E35-4D89-BC08-EA010335750B}" presName="composite" presStyleCnt="0"/>
      <dgm:spPr/>
    </dgm:pt>
    <dgm:pt modelId="{5FCA2A08-D81B-42E2-A83C-CAA507DF06F4}" type="pres">
      <dgm:prSet presAssocID="{E0E298E7-5E35-4D89-BC08-EA010335750B}" presName="parTx" presStyleLbl="alignNode1" presStyleIdx="0" presStyleCnt="3">
        <dgm:presLayoutVars>
          <dgm:chMax val="0"/>
          <dgm:chPref val="0"/>
          <dgm:bulletEnabled val="1"/>
        </dgm:presLayoutVars>
      </dgm:prSet>
      <dgm:spPr/>
    </dgm:pt>
    <dgm:pt modelId="{400163CC-4ECC-4C49-84A8-72CC5DD1F8DB}" type="pres">
      <dgm:prSet presAssocID="{E0E298E7-5E35-4D89-BC08-EA010335750B}" presName="desTx" presStyleLbl="alignAccFollowNode1" presStyleIdx="0" presStyleCnt="3">
        <dgm:presLayoutVars>
          <dgm:bulletEnabled val="1"/>
        </dgm:presLayoutVars>
      </dgm:prSet>
      <dgm:spPr/>
    </dgm:pt>
    <dgm:pt modelId="{39FE7D32-780F-4503-B1B5-2CA6FB6F887B}" type="pres">
      <dgm:prSet presAssocID="{856B365E-32F0-470F-8A76-DFFAC8868DC9}" presName="space" presStyleCnt="0"/>
      <dgm:spPr/>
    </dgm:pt>
    <dgm:pt modelId="{03AD3005-6C99-4271-9119-11DE556F1747}" type="pres">
      <dgm:prSet presAssocID="{C2F7B244-36F5-4F21-B53D-EC870A1B1FF1}" presName="composite" presStyleCnt="0"/>
      <dgm:spPr/>
    </dgm:pt>
    <dgm:pt modelId="{3F471BB5-279B-4E52-A8C0-3A39A2AC1B05}" type="pres">
      <dgm:prSet presAssocID="{C2F7B244-36F5-4F21-B53D-EC870A1B1FF1}" presName="parTx" presStyleLbl="alignNode1" presStyleIdx="1" presStyleCnt="3">
        <dgm:presLayoutVars>
          <dgm:chMax val="0"/>
          <dgm:chPref val="0"/>
          <dgm:bulletEnabled val="1"/>
        </dgm:presLayoutVars>
      </dgm:prSet>
      <dgm:spPr/>
    </dgm:pt>
    <dgm:pt modelId="{00CE8F05-83C0-4827-B58E-5D0CF36A7CD5}" type="pres">
      <dgm:prSet presAssocID="{C2F7B244-36F5-4F21-B53D-EC870A1B1FF1}" presName="desTx" presStyleLbl="alignAccFollowNode1" presStyleIdx="1" presStyleCnt="3">
        <dgm:presLayoutVars>
          <dgm:bulletEnabled val="1"/>
        </dgm:presLayoutVars>
      </dgm:prSet>
      <dgm:spPr/>
    </dgm:pt>
    <dgm:pt modelId="{F6A5E07E-C020-4C87-9655-C2812F73B7F7}" type="pres">
      <dgm:prSet presAssocID="{C234832A-9E5F-41BE-892A-532E8A08D7BA}" presName="space" presStyleCnt="0"/>
      <dgm:spPr/>
    </dgm:pt>
    <dgm:pt modelId="{1122B4E0-D655-43C8-97CD-0EAEC241A167}" type="pres">
      <dgm:prSet presAssocID="{47B3ED82-751C-4117-9D36-6402F9C74EFB}" presName="composite" presStyleCnt="0"/>
      <dgm:spPr/>
    </dgm:pt>
    <dgm:pt modelId="{2B5B495E-0A71-496D-B50D-6543855B0B7D}" type="pres">
      <dgm:prSet presAssocID="{47B3ED82-751C-4117-9D36-6402F9C74EFB}" presName="parTx" presStyleLbl="alignNode1" presStyleIdx="2" presStyleCnt="3">
        <dgm:presLayoutVars>
          <dgm:chMax val="0"/>
          <dgm:chPref val="0"/>
          <dgm:bulletEnabled val="1"/>
        </dgm:presLayoutVars>
      </dgm:prSet>
      <dgm:spPr/>
    </dgm:pt>
    <dgm:pt modelId="{EAB83152-51C2-4289-88D0-3B6BA8FB2953}" type="pres">
      <dgm:prSet presAssocID="{47B3ED82-751C-4117-9D36-6402F9C74EFB}" presName="desTx" presStyleLbl="alignAccFollowNode1" presStyleIdx="2" presStyleCnt="3">
        <dgm:presLayoutVars>
          <dgm:bulletEnabled val="1"/>
        </dgm:presLayoutVars>
      </dgm:prSet>
      <dgm:spPr/>
    </dgm:pt>
  </dgm:ptLst>
  <dgm:cxnLst>
    <dgm:cxn modelId="{5AA0992F-03DE-4B9C-BCF1-F2AD4686E835}" type="presOf" srcId="{C3F7D4A6-B5A1-4A64-AE7B-B806DFC201FE}" destId="{2539A5D7-D913-4568-AAE0-7224A8F9B45B}" srcOrd="0" destOrd="0" presId="urn:microsoft.com/office/officeart/2005/8/layout/hList1"/>
    <dgm:cxn modelId="{11168B37-9BD9-4BAB-B64F-15FCC517009C}" type="presOf" srcId="{BB118C68-12A3-4372-AE4B-0913A3684F11}" destId="{EAB83152-51C2-4289-88D0-3B6BA8FB2953}" srcOrd="0" destOrd="1" presId="urn:microsoft.com/office/officeart/2005/8/layout/hList1"/>
    <dgm:cxn modelId="{6F09DC5E-58CE-464F-9255-F7FCE6952605}" type="presOf" srcId="{E0E298E7-5E35-4D89-BC08-EA010335750B}" destId="{5FCA2A08-D81B-42E2-A83C-CAA507DF06F4}" srcOrd="0" destOrd="0" presId="urn:microsoft.com/office/officeart/2005/8/layout/hList1"/>
    <dgm:cxn modelId="{7D23F170-57B9-4C03-AF15-C459C14F7CC2}" srcId="{47B3ED82-751C-4117-9D36-6402F9C74EFB}" destId="{BB118C68-12A3-4372-AE4B-0913A3684F11}" srcOrd="1" destOrd="0" parTransId="{72B11E44-8254-49BD-8223-02007003EDC3}" sibTransId="{A61E1DB2-EFFB-43D9-A1DD-C06FA1E09910}"/>
    <dgm:cxn modelId="{71BEAF52-E094-40A3-9381-3E3A154374D7}" srcId="{C3F7D4A6-B5A1-4A64-AE7B-B806DFC201FE}" destId="{C2F7B244-36F5-4F21-B53D-EC870A1B1FF1}" srcOrd="1" destOrd="0" parTransId="{0C3D3C0F-2411-4640-A243-5CC3FB708110}" sibTransId="{C234832A-9E5F-41BE-892A-532E8A08D7BA}"/>
    <dgm:cxn modelId="{4D5AC475-5D1C-4D0B-AA25-AEDBB14079DB}" srcId="{C2F7B244-36F5-4F21-B53D-EC870A1B1FF1}" destId="{AD47DC15-DB1E-47F0-9CCA-E481E3B389BE}" srcOrd="0" destOrd="0" parTransId="{CD1DFDB5-EE09-4953-87E8-002673DAA1B1}" sibTransId="{194DABE8-EBA9-4074-A380-18368E7BC226}"/>
    <dgm:cxn modelId="{0C32C379-DB99-4BD4-95FE-58ED9326EC40}" type="presOf" srcId="{ABDC295E-7D30-4A9F-9858-19DDE61D2692}" destId="{400163CC-4ECC-4C49-84A8-72CC5DD1F8DB}" srcOrd="0" destOrd="0" presId="urn:microsoft.com/office/officeart/2005/8/layout/hList1"/>
    <dgm:cxn modelId="{5B3DAD86-DD2C-47B2-9506-E27CAED95743}" type="presOf" srcId="{D16DBC04-0F85-4AE4-AB76-36C9047F97A5}" destId="{EAB83152-51C2-4289-88D0-3B6BA8FB2953}" srcOrd="0" destOrd="0" presId="urn:microsoft.com/office/officeart/2005/8/layout/hList1"/>
    <dgm:cxn modelId="{FAB39088-1929-4718-A742-2B9D41A475FE}" srcId="{C3F7D4A6-B5A1-4A64-AE7B-B806DFC201FE}" destId="{E0E298E7-5E35-4D89-BC08-EA010335750B}" srcOrd="0" destOrd="0" parTransId="{951A1228-C210-4DB5-84C7-E6268A8764EC}" sibTransId="{856B365E-32F0-470F-8A76-DFFAC8868DC9}"/>
    <dgm:cxn modelId="{CA37CAB3-C649-46A2-8CA8-B07C365867CB}" type="presOf" srcId="{AD47DC15-DB1E-47F0-9CCA-E481E3B389BE}" destId="{00CE8F05-83C0-4827-B58E-5D0CF36A7CD5}" srcOrd="0" destOrd="0" presId="urn:microsoft.com/office/officeart/2005/8/layout/hList1"/>
    <dgm:cxn modelId="{377C41B4-8882-403E-8ECA-0E0AC7381CED}" srcId="{E0E298E7-5E35-4D89-BC08-EA010335750B}" destId="{ABDC295E-7D30-4A9F-9858-19DDE61D2692}" srcOrd="0" destOrd="0" parTransId="{BBDD1E99-A799-4205-AD2C-BFA845353EC5}" sibTransId="{16600B34-250F-4FFC-BB45-E4E372F0BB22}"/>
    <dgm:cxn modelId="{EAF3C3C4-99D2-49A4-B6CC-7EDA7414B190}" srcId="{47B3ED82-751C-4117-9D36-6402F9C74EFB}" destId="{D16DBC04-0F85-4AE4-AB76-36C9047F97A5}" srcOrd="0" destOrd="0" parTransId="{710BA2FE-6246-4848-B75F-4C44473683D2}" sibTransId="{6AE8437F-C37E-4F50-9B72-568817418C58}"/>
    <dgm:cxn modelId="{11356CC8-2DB1-492E-A649-BB0FC6E4B8C8}" srcId="{C3F7D4A6-B5A1-4A64-AE7B-B806DFC201FE}" destId="{47B3ED82-751C-4117-9D36-6402F9C74EFB}" srcOrd="2" destOrd="0" parTransId="{02D807BC-D3E6-4AB2-BBA1-F5770A9570E1}" sibTransId="{CAB95FCB-422D-4D14-AE4F-65D977D1C1F2}"/>
    <dgm:cxn modelId="{74038DCF-5175-4C11-A1A2-1BA38C3D3A69}" type="presOf" srcId="{C2F7B244-36F5-4F21-B53D-EC870A1B1FF1}" destId="{3F471BB5-279B-4E52-A8C0-3A39A2AC1B05}" srcOrd="0" destOrd="0" presId="urn:microsoft.com/office/officeart/2005/8/layout/hList1"/>
    <dgm:cxn modelId="{09F730E9-CD86-4474-A196-F1167A44CB43}" type="presOf" srcId="{47B3ED82-751C-4117-9D36-6402F9C74EFB}" destId="{2B5B495E-0A71-496D-B50D-6543855B0B7D}" srcOrd="0" destOrd="0" presId="urn:microsoft.com/office/officeart/2005/8/layout/hList1"/>
    <dgm:cxn modelId="{DFC457B4-067B-4F3A-9648-C9FB5FA28BAF}" type="presParOf" srcId="{2539A5D7-D913-4568-AAE0-7224A8F9B45B}" destId="{23F96343-3987-4FB2-9F7A-C59971FFB1F2}" srcOrd="0" destOrd="0" presId="urn:microsoft.com/office/officeart/2005/8/layout/hList1"/>
    <dgm:cxn modelId="{06DD9BDC-D50B-488A-B84A-61EC1D764363}" type="presParOf" srcId="{23F96343-3987-4FB2-9F7A-C59971FFB1F2}" destId="{5FCA2A08-D81B-42E2-A83C-CAA507DF06F4}" srcOrd="0" destOrd="0" presId="urn:microsoft.com/office/officeart/2005/8/layout/hList1"/>
    <dgm:cxn modelId="{5960B884-6150-41BB-84C7-056BC3E6452E}" type="presParOf" srcId="{23F96343-3987-4FB2-9F7A-C59971FFB1F2}" destId="{400163CC-4ECC-4C49-84A8-72CC5DD1F8DB}" srcOrd="1" destOrd="0" presId="urn:microsoft.com/office/officeart/2005/8/layout/hList1"/>
    <dgm:cxn modelId="{CC6E7FB4-8639-4C72-99BE-822FAC671C11}" type="presParOf" srcId="{2539A5D7-D913-4568-AAE0-7224A8F9B45B}" destId="{39FE7D32-780F-4503-B1B5-2CA6FB6F887B}" srcOrd="1" destOrd="0" presId="urn:microsoft.com/office/officeart/2005/8/layout/hList1"/>
    <dgm:cxn modelId="{B5D2C77E-46DC-4804-9F8C-7717B713A750}" type="presParOf" srcId="{2539A5D7-D913-4568-AAE0-7224A8F9B45B}" destId="{03AD3005-6C99-4271-9119-11DE556F1747}" srcOrd="2" destOrd="0" presId="urn:microsoft.com/office/officeart/2005/8/layout/hList1"/>
    <dgm:cxn modelId="{F33B7065-C7A5-40BF-AAA5-3269FE9CACB9}" type="presParOf" srcId="{03AD3005-6C99-4271-9119-11DE556F1747}" destId="{3F471BB5-279B-4E52-A8C0-3A39A2AC1B05}" srcOrd="0" destOrd="0" presId="urn:microsoft.com/office/officeart/2005/8/layout/hList1"/>
    <dgm:cxn modelId="{2F830D18-DE78-4965-9450-7C15D1C4582B}" type="presParOf" srcId="{03AD3005-6C99-4271-9119-11DE556F1747}" destId="{00CE8F05-83C0-4827-B58E-5D0CF36A7CD5}" srcOrd="1" destOrd="0" presId="urn:microsoft.com/office/officeart/2005/8/layout/hList1"/>
    <dgm:cxn modelId="{AFD1B76E-A573-4497-BBF9-ED5FA606C677}" type="presParOf" srcId="{2539A5D7-D913-4568-AAE0-7224A8F9B45B}" destId="{F6A5E07E-C020-4C87-9655-C2812F73B7F7}" srcOrd="3" destOrd="0" presId="urn:microsoft.com/office/officeart/2005/8/layout/hList1"/>
    <dgm:cxn modelId="{97247871-05E6-40BD-A66E-A2AF579F20D7}" type="presParOf" srcId="{2539A5D7-D913-4568-AAE0-7224A8F9B45B}" destId="{1122B4E0-D655-43C8-97CD-0EAEC241A167}" srcOrd="4" destOrd="0" presId="urn:microsoft.com/office/officeart/2005/8/layout/hList1"/>
    <dgm:cxn modelId="{1ACBC485-E7A3-4109-A9DC-023EC3859CCD}" type="presParOf" srcId="{1122B4E0-D655-43C8-97CD-0EAEC241A167}" destId="{2B5B495E-0A71-496D-B50D-6543855B0B7D}" srcOrd="0" destOrd="0" presId="urn:microsoft.com/office/officeart/2005/8/layout/hList1"/>
    <dgm:cxn modelId="{E8CB7A27-7D90-462C-BD66-88A5C3410873}" type="presParOf" srcId="{1122B4E0-D655-43C8-97CD-0EAEC241A167}" destId="{EAB83152-51C2-4289-88D0-3B6BA8FB29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32ECB-E8D6-4977-94BB-1BB0255301D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B927165-244B-4A01-BE84-704B1AA3DF9B}">
      <dgm:prSet/>
      <dgm:spPr/>
      <dgm:t>
        <a:bodyPr/>
        <a:lstStyle/>
        <a:p>
          <a:r>
            <a:rPr lang="en-US"/>
            <a:t>Professor Clark D. Cunningham, Georgia State University College of Law (</a:t>
          </a:r>
          <a:r>
            <a:rPr lang="en-US">
              <a:hlinkClick xmlns:r="http://schemas.openxmlformats.org/officeDocument/2006/relationships" r:id="rId1"/>
            </a:rPr>
            <a:t>www.clarkcunningham.org</a:t>
          </a:r>
          <a:r>
            <a:rPr lang="en-US"/>
            <a:t>)</a:t>
          </a:r>
        </a:p>
      </dgm:t>
    </dgm:pt>
    <dgm:pt modelId="{B3F11FA3-EFFC-403B-BD42-2916287D89CC}" type="parTrans" cxnId="{75590981-ED12-4AF0-8D6E-8F4437F225FD}">
      <dgm:prSet/>
      <dgm:spPr/>
      <dgm:t>
        <a:bodyPr/>
        <a:lstStyle/>
        <a:p>
          <a:endParaRPr lang="en-US"/>
        </a:p>
      </dgm:t>
    </dgm:pt>
    <dgm:pt modelId="{BF1B68B8-AA0A-4EB8-A57E-3235FD6C1B84}" type="sibTrans" cxnId="{75590981-ED12-4AF0-8D6E-8F4437F225FD}">
      <dgm:prSet/>
      <dgm:spPr/>
      <dgm:t>
        <a:bodyPr/>
        <a:lstStyle/>
        <a:p>
          <a:endParaRPr lang="en-US"/>
        </a:p>
      </dgm:t>
    </dgm:pt>
    <dgm:pt modelId="{861F5212-79E3-49A7-A047-1FD0AAD550D7}">
      <dgm:prSet/>
      <dgm:spPr/>
      <dgm:t>
        <a:bodyPr/>
        <a:lstStyle/>
        <a:p>
          <a:r>
            <a:rPr lang="en-US"/>
            <a:t>Professor Jesse Egbert, Northern Arizona University (</a:t>
          </a:r>
          <a:r>
            <a:rPr lang="en-US">
              <a:hlinkClick xmlns:r="http://schemas.openxmlformats.org/officeDocument/2006/relationships" r:id="rId2"/>
            </a:rPr>
            <a:t>https://oak.ucc.nau.edu/jae89/</a:t>
          </a:r>
          <a:r>
            <a:rPr lang="en-US"/>
            <a:t>)</a:t>
          </a:r>
        </a:p>
      </dgm:t>
    </dgm:pt>
    <dgm:pt modelId="{09089591-4D19-4030-BAD6-EF0B69832851}" type="parTrans" cxnId="{B30D4408-AC9C-4AD6-A515-048FF30BAD83}">
      <dgm:prSet/>
      <dgm:spPr/>
      <dgm:t>
        <a:bodyPr/>
        <a:lstStyle/>
        <a:p>
          <a:endParaRPr lang="en-US"/>
        </a:p>
      </dgm:t>
    </dgm:pt>
    <dgm:pt modelId="{68E10D2E-591E-422D-AC73-5FF612B92139}" type="sibTrans" cxnId="{B30D4408-AC9C-4AD6-A515-048FF30BAD83}">
      <dgm:prSet/>
      <dgm:spPr/>
      <dgm:t>
        <a:bodyPr/>
        <a:lstStyle/>
        <a:p>
          <a:endParaRPr lang="en-US"/>
        </a:p>
      </dgm:t>
    </dgm:pt>
    <dgm:pt modelId="{14E6A955-F11D-4914-A03B-6ABA72AFD069}">
      <dgm:prSet/>
      <dgm:spPr/>
      <dgm:t>
        <a:bodyPr/>
        <a:lstStyle/>
        <a:p>
          <a:r>
            <a:rPr lang="en-US"/>
            <a:t>Amanda Black, PhD Candidate in Applied Linguistics, Northern Arizona University (arb769@nau.edu)</a:t>
          </a:r>
        </a:p>
      </dgm:t>
    </dgm:pt>
    <dgm:pt modelId="{EB0CAE0A-9CA1-4538-8AFE-2CA2E4984551}" type="parTrans" cxnId="{716CEAD1-DF4A-4340-A6D9-AFAB3F319E11}">
      <dgm:prSet/>
      <dgm:spPr/>
      <dgm:t>
        <a:bodyPr/>
        <a:lstStyle/>
        <a:p>
          <a:endParaRPr lang="en-US"/>
        </a:p>
      </dgm:t>
    </dgm:pt>
    <dgm:pt modelId="{42FDDB92-5028-4F04-8D43-EE4AAF981F77}" type="sibTrans" cxnId="{716CEAD1-DF4A-4340-A6D9-AFAB3F319E11}">
      <dgm:prSet/>
      <dgm:spPr/>
      <dgm:t>
        <a:bodyPr/>
        <a:lstStyle/>
        <a:p>
          <a:endParaRPr lang="en-US"/>
        </a:p>
      </dgm:t>
    </dgm:pt>
    <dgm:pt modelId="{16F90935-E680-493D-8826-7FE784E42C9A}">
      <dgm:prSet/>
      <dgm:spPr/>
      <dgm:t>
        <a:bodyPr/>
        <a:lstStyle/>
        <a:p>
          <a:r>
            <a:rPr lang="en-US"/>
            <a:t>Maria (Masha) Kostromitina, PhD Candidate in Applied Linguistics, Northern Arizona University (masha@nau.edu)</a:t>
          </a:r>
        </a:p>
      </dgm:t>
    </dgm:pt>
    <dgm:pt modelId="{4C4090B5-3C19-42F8-A739-D2E9AED349A1}" type="parTrans" cxnId="{F3DF28D1-70B0-42B1-B95B-EBFB421E22F0}">
      <dgm:prSet/>
      <dgm:spPr/>
      <dgm:t>
        <a:bodyPr/>
        <a:lstStyle/>
        <a:p>
          <a:endParaRPr lang="en-US"/>
        </a:p>
      </dgm:t>
    </dgm:pt>
    <dgm:pt modelId="{DCC57F90-B190-4C12-A6B1-478C7ACBABAB}" type="sibTrans" cxnId="{F3DF28D1-70B0-42B1-B95B-EBFB421E22F0}">
      <dgm:prSet/>
      <dgm:spPr/>
      <dgm:t>
        <a:bodyPr/>
        <a:lstStyle/>
        <a:p>
          <a:endParaRPr lang="en-US"/>
        </a:p>
      </dgm:t>
    </dgm:pt>
    <dgm:pt modelId="{2C01519F-80B8-4E9F-9BCF-FCF4E9D5F788}">
      <dgm:prSet/>
      <dgm:spPr/>
      <dgm:t>
        <a:bodyPr/>
        <a:lstStyle/>
        <a:p>
          <a:r>
            <a:rPr lang="en-US" dirty="0"/>
            <a:t>Megan Wells, J.D. Candidate, Georgia State University (mwells26@student.gsu.edu)</a:t>
          </a:r>
        </a:p>
      </dgm:t>
    </dgm:pt>
    <dgm:pt modelId="{86D6C056-3789-4E8E-9E14-ABD9AFBD7E4B}" type="parTrans" cxnId="{38FBFF2F-D9A0-4EA9-9690-845F9C52823C}">
      <dgm:prSet/>
      <dgm:spPr/>
      <dgm:t>
        <a:bodyPr/>
        <a:lstStyle/>
        <a:p>
          <a:endParaRPr lang="en-US"/>
        </a:p>
      </dgm:t>
    </dgm:pt>
    <dgm:pt modelId="{A09EB947-1EDA-4C13-A59F-11D7D3C0641B}" type="sibTrans" cxnId="{38FBFF2F-D9A0-4EA9-9690-845F9C52823C}">
      <dgm:prSet/>
      <dgm:spPr/>
      <dgm:t>
        <a:bodyPr/>
        <a:lstStyle/>
        <a:p>
          <a:endParaRPr lang="en-US"/>
        </a:p>
      </dgm:t>
    </dgm:pt>
    <dgm:pt modelId="{24D94903-1099-48C8-81DB-6990F0A23338}" type="pres">
      <dgm:prSet presAssocID="{3D632ECB-E8D6-4977-94BB-1BB0255301D1}" presName="vert0" presStyleCnt="0">
        <dgm:presLayoutVars>
          <dgm:dir/>
          <dgm:animOne val="branch"/>
          <dgm:animLvl val="lvl"/>
        </dgm:presLayoutVars>
      </dgm:prSet>
      <dgm:spPr/>
    </dgm:pt>
    <dgm:pt modelId="{EFD95867-498E-41EC-92A3-A253F5E9011B}" type="pres">
      <dgm:prSet presAssocID="{CB927165-244B-4A01-BE84-704B1AA3DF9B}" presName="thickLine" presStyleLbl="alignNode1" presStyleIdx="0" presStyleCnt="5"/>
      <dgm:spPr/>
    </dgm:pt>
    <dgm:pt modelId="{43FD5F5C-1C78-4D87-BBAF-08EB4B2FC85A}" type="pres">
      <dgm:prSet presAssocID="{CB927165-244B-4A01-BE84-704B1AA3DF9B}" presName="horz1" presStyleCnt="0"/>
      <dgm:spPr/>
    </dgm:pt>
    <dgm:pt modelId="{9FC5C8FB-CECA-4264-8F0C-1E9EDBE30B50}" type="pres">
      <dgm:prSet presAssocID="{CB927165-244B-4A01-BE84-704B1AA3DF9B}" presName="tx1" presStyleLbl="revTx" presStyleIdx="0" presStyleCnt="5"/>
      <dgm:spPr/>
    </dgm:pt>
    <dgm:pt modelId="{05E80161-F4FE-4BED-9AFF-1AFB4470C31E}" type="pres">
      <dgm:prSet presAssocID="{CB927165-244B-4A01-BE84-704B1AA3DF9B}" presName="vert1" presStyleCnt="0"/>
      <dgm:spPr/>
    </dgm:pt>
    <dgm:pt modelId="{2ACE8087-C8F6-459B-8290-D5FCF3556A72}" type="pres">
      <dgm:prSet presAssocID="{861F5212-79E3-49A7-A047-1FD0AAD550D7}" presName="thickLine" presStyleLbl="alignNode1" presStyleIdx="1" presStyleCnt="5"/>
      <dgm:spPr/>
    </dgm:pt>
    <dgm:pt modelId="{9A47BE9F-A869-42FC-A9DE-5FE1CECB72A5}" type="pres">
      <dgm:prSet presAssocID="{861F5212-79E3-49A7-A047-1FD0AAD550D7}" presName="horz1" presStyleCnt="0"/>
      <dgm:spPr/>
    </dgm:pt>
    <dgm:pt modelId="{D59B1109-0D19-41FF-B70D-9B08E1D26C87}" type="pres">
      <dgm:prSet presAssocID="{861F5212-79E3-49A7-A047-1FD0AAD550D7}" presName="tx1" presStyleLbl="revTx" presStyleIdx="1" presStyleCnt="5"/>
      <dgm:spPr/>
    </dgm:pt>
    <dgm:pt modelId="{D5D4268A-C13D-448D-8190-7948C95CB779}" type="pres">
      <dgm:prSet presAssocID="{861F5212-79E3-49A7-A047-1FD0AAD550D7}" presName="vert1" presStyleCnt="0"/>
      <dgm:spPr/>
    </dgm:pt>
    <dgm:pt modelId="{D18D5E85-8D83-4A92-8D1A-B7AFA9276846}" type="pres">
      <dgm:prSet presAssocID="{14E6A955-F11D-4914-A03B-6ABA72AFD069}" presName="thickLine" presStyleLbl="alignNode1" presStyleIdx="2" presStyleCnt="5"/>
      <dgm:spPr/>
    </dgm:pt>
    <dgm:pt modelId="{B83E0499-6A90-4DB5-8835-2EBFA54BB712}" type="pres">
      <dgm:prSet presAssocID="{14E6A955-F11D-4914-A03B-6ABA72AFD069}" presName="horz1" presStyleCnt="0"/>
      <dgm:spPr/>
    </dgm:pt>
    <dgm:pt modelId="{13D65096-B41B-4565-947E-3A70256E93F3}" type="pres">
      <dgm:prSet presAssocID="{14E6A955-F11D-4914-A03B-6ABA72AFD069}" presName="tx1" presStyleLbl="revTx" presStyleIdx="2" presStyleCnt="5"/>
      <dgm:spPr/>
    </dgm:pt>
    <dgm:pt modelId="{332A572C-AE31-4991-8E06-360484F10C5E}" type="pres">
      <dgm:prSet presAssocID="{14E6A955-F11D-4914-A03B-6ABA72AFD069}" presName="vert1" presStyleCnt="0"/>
      <dgm:spPr/>
    </dgm:pt>
    <dgm:pt modelId="{C1938E8C-0617-4E98-86E6-342242E08AC4}" type="pres">
      <dgm:prSet presAssocID="{16F90935-E680-493D-8826-7FE784E42C9A}" presName="thickLine" presStyleLbl="alignNode1" presStyleIdx="3" presStyleCnt="5"/>
      <dgm:spPr/>
    </dgm:pt>
    <dgm:pt modelId="{DEBBC393-87C8-4767-BC5D-AC3D88762BE2}" type="pres">
      <dgm:prSet presAssocID="{16F90935-E680-493D-8826-7FE784E42C9A}" presName="horz1" presStyleCnt="0"/>
      <dgm:spPr/>
    </dgm:pt>
    <dgm:pt modelId="{39813E7C-6B81-4653-91DF-1FA6B210569E}" type="pres">
      <dgm:prSet presAssocID="{16F90935-E680-493D-8826-7FE784E42C9A}" presName="tx1" presStyleLbl="revTx" presStyleIdx="3" presStyleCnt="5"/>
      <dgm:spPr/>
    </dgm:pt>
    <dgm:pt modelId="{D19FC139-DB8D-4B8D-AF1E-5E512F7536F2}" type="pres">
      <dgm:prSet presAssocID="{16F90935-E680-493D-8826-7FE784E42C9A}" presName="vert1" presStyleCnt="0"/>
      <dgm:spPr/>
    </dgm:pt>
    <dgm:pt modelId="{8C9D10B5-96AF-407C-B57F-F436200EF8A7}" type="pres">
      <dgm:prSet presAssocID="{2C01519F-80B8-4E9F-9BCF-FCF4E9D5F788}" presName="thickLine" presStyleLbl="alignNode1" presStyleIdx="4" presStyleCnt="5"/>
      <dgm:spPr/>
    </dgm:pt>
    <dgm:pt modelId="{94ECDFB5-450D-4A79-A5EF-DEC24CA0733A}" type="pres">
      <dgm:prSet presAssocID="{2C01519F-80B8-4E9F-9BCF-FCF4E9D5F788}" presName="horz1" presStyleCnt="0"/>
      <dgm:spPr/>
    </dgm:pt>
    <dgm:pt modelId="{4B59A7D4-3365-4057-8F33-B14AA0456BB8}" type="pres">
      <dgm:prSet presAssocID="{2C01519F-80B8-4E9F-9BCF-FCF4E9D5F788}" presName="tx1" presStyleLbl="revTx" presStyleIdx="4" presStyleCnt="5"/>
      <dgm:spPr/>
    </dgm:pt>
    <dgm:pt modelId="{A3CF0B81-61ED-481F-91DF-FDDAAD5E9F02}" type="pres">
      <dgm:prSet presAssocID="{2C01519F-80B8-4E9F-9BCF-FCF4E9D5F788}" presName="vert1" presStyleCnt="0"/>
      <dgm:spPr/>
    </dgm:pt>
  </dgm:ptLst>
  <dgm:cxnLst>
    <dgm:cxn modelId="{B30D4408-AC9C-4AD6-A515-048FF30BAD83}" srcId="{3D632ECB-E8D6-4977-94BB-1BB0255301D1}" destId="{861F5212-79E3-49A7-A047-1FD0AAD550D7}" srcOrd="1" destOrd="0" parTransId="{09089591-4D19-4030-BAD6-EF0B69832851}" sibTransId="{68E10D2E-591E-422D-AC73-5FF612B92139}"/>
    <dgm:cxn modelId="{2EE4BE14-D6DE-4E18-BAAB-05C5C6A251BE}" type="presOf" srcId="{14E6A955-F11D-4914-A03B-6ABA72AFD069}" destId="{13D65096-B41B-4565-947E-3A70256E93F3}" srcOrd="0" destOrd="0" presId="urn:microsoft.com/office/officeart/2008/layout/LinedList"/>
    <dgm:cxn modelId="{C2908F22-7FEF-4D7F-8AD0-9645C29A33CD}" type="presOf" srcId="{2C01519F-80B8-4E9F-9BCF-FCF4E9D5F788}" destId="{4B59A7D4-3365-4057-8F33-B14AA0456BB8}" srcOrd="0" destOrd="0" presId="urn:microsoft.com/office/officeart/2008/layout/LinedList"/>
    <dgm:cxn modelId="{38FBFF2F-D9A0-4EA9-9690-845F9C52823C}" srcId="{3D632ECB-E8D6-4977-94BB-1BB0255301D1}" destId="{2C01519F-80B8-4E9F-9BCF-FCF4E9D5F788}" srcOrd="4" destOrd="0" parTransId="{86D6C056-3789-4E8E-9E14-ABD9AFBD7E4B}" sibTransId="{A09EB947-1EDA-4C13-A59F-11D7D3C0641B}"/>
    <dgm:cxn modelId="{70A5B258-B5B1-41D5-BC9F-610CE8EA21F7}" type="presOf" srcId="{CB927165-244B-4A01-BE84-704B1AA3DF9B}" destId="{9FC5C8FB-CECA-4264-8F0C-1E9EDBE30B50}" srcOrd="0" destOrd="0" presId="urn:microsoft.com/office/officeart/2008/layout/LinedList"/>
    <dgm:cxn modelId="{75590981-ED12-4AF0-8D6E-8F4437F225FD}" srcId="{3D632ECB-E8D6-4977-94BB-1BB0255301D1}" destId="{CB927165-244B-4A01-BE84-704B1AA3DF9B}" srcOrd="0" destOrd="0" parTransId="{B3F11FA3-EFFC-403B-BD42-2916287D89CC}" sibTransId="{BF1B68B8-AA0A-4EB8-A57E-3235FD6C1B84}"/>
    <dgm:cxn modelId="{A2A1C3C3-57BB-4F06-9A11-82FDDA07E3E6}" type="presOf" srcId="{16F90935-E680-493D-8826-7FE784E42C9A}" destId="{39813E7C-6B81-4653-91DF-1FA6B210569E}" srcOrd="0" destOrd="0" presId="urn:microsoft.com/office/officeart/2008/layout/LinedList"/>
    <dgm:cxn modelId="{F3DF28D1-70B0-42B1-B95B-EBFB421E22F0}" srcId="{3D632ECB-E8D6-4977-94BB-1BB0255301D1}" destId="{16F90935-E680-493D-8826-7FE784E42C9A}" srcOrd="3" destOrd="0" parTransId="{4C4090B5-3C19-42F8-A739-D2E9AED349A1}" sibTransId="{DCC57F90-B190-4C12-A6B1-478C7ACBABAB}"/>
    <dgm:cxn modelId="{716CEAD1-DF4A-4340-A6D9-AFAB3F319E11}" srcId="{3D632ECB-E8D6-4977-94BB-1BB0255301D1}" destId="{14E6A955-F11D-4914-A03B-6ABA72AFD069}" srcOrd="2" destOrd="0" parTransId="{EB0CAE0A-9CA1-4538-8AFE-2CA2E4984551}" sibTransId="{42FDDB92-5028-4F04-8D43-EE4AAF981F77}"/>
    <dgm:cxn modelId="{EF4549D5-99F5-47C3-80AB-56C9DBE82DDB}" type="presOf" srcId="{3D632ECB-E8D6-4977-94BB-1BB0255301D1}" destId="{24D94903-1099-48C8-81DB-6990F0A23338}" srcOrd="0" destOrd="0" presId="urn:microsoft.com/office/officeart/2008/layout/LinedList"/>
    <dgm:cxn modelId="{5B5243EB-4398-4E15-9934-3BD29360F64A}" type="presOf" srcId="{861F5212-79E3-49A7-A047-1FD0AAD550D7}" destId="{D59B1109-0D19-41FF-B70D-9B08E1D26C87}" srcOrd="0" destOrd="0" presId="urn:microsoft.com/office/officeart/2008/layout/LinedList"/>
    <dgm:cxn modelId="{B8EE94BF-17E9-4C94-AAF2-BA19BDF9B8F2}" type="presParOf" srcId="{24D94903-1099-48C8-81DB-6990F0A23338}" destId="{EFD95867-498E-41EC-92A3-A253F5E9011B}" srcOrd="0" destOrd="0" presId="urn:microsoft.com/office/officeart/2008/layout/LinedList"/>
    <dgm:cxn modelId="{1ECCC048-8F01-4EF7-82E0-D15CBAD01BD7}" type="presParOf" srcId="{24D94903-1099-48C8-81DB-6990F0A23338}" destId="{43FD5F5C-1C78-4D87-BBAF-08EB4B2FC85A}" srcOrd="1" destOrd="0" presId="urn:microsoft.com/office/officeart/2008/layout/LinedList"/>
    <dgm:cxn modelId="{E342C935-7831-4D98-9D05-A2C7B902277E}" type="presParOf" srcId="{43FD5F5C-1C78-4D87-BBAF-08EB4B2FC85A}" destId="{9FC5C8FB-CECA-4264-8F0C-1E9EDBE30B50}" srcOrd="0" destOrd="0" presId="urn:microsoft.com/office/officeart/2008/layout/LinedList"/>
    <dgm:cxn modelId="{F890977D-02AC-4E4B-B901-ABB5DDA7D406}" type="presParOf" srcId="{43FD5F5C-1C78-4D87-BBAF-08EB4B2FC85A}" destId="{05E80161-F4FE-4BED-9AFF-1AFB4470C31E}" srcOrd="1" destOrd="0" presId="urn:microsoft.com/office/officeart/2008/layout/LinedList"/>
    <dgm:cxn modelId="{1D12E151-1B4D-4C4A-8D34-F1EC395088F4}" type="presParOf" srcId="{24D94903-1099-48C8-81DB-6990F0A23338}" destId="{2ACE8087-C8F6-459B-8290-D5FCF3556A72}" srcOrd="2" destOrd="0" presId="urn:microsoft.com/office/officeart/2008/layout/LinedList"/>
    <dgm:cxn modelId="{1191A9A9-34FC-470B-8DF8-96F5FD8F8D7F}" type="presParOf" srcId="{24D94903-1099-48C8-81DB-6990F0A23338}" destId="{9A47BE9F-A869-42FC-A9DE-5FE1CECB72A5}" srcOrd="3" destOrd="0" presId="urn:microsoft.com/office/officeart/2008/layout/LinedList"/>
    <dgm:cxn modelId="{EFEBDA99-257D-4950-93E7-62195A1E60A4}" type="presParOf" srcId="{9A47BE9F-A869-42FC-A9DE-5FE1CECB72A5}" destId="{D59B1109-0D19-41FF-B70D-9B08E1D26C87}" srcOrd="0" destOrd="0" presId="urn:microsoft.com/office/officeart/2008/layout/LinedList"/>
    <dgm:cxn modelId="{C742FDDA-A44D-4397-A932-E17C911AF3AE}" type="presParOf" srcId="{9A47BE9F-A869-42FC-A9DE-5FE1CECB72A5}" destId="{D5D4268A-C13D-448D-8190-7948C95CB779}" srcOrd="1" destOrd="0" presId="urn:microsoft.com/office/officeart/2008/layout/LinedList"/>
    <dgm:cxn modelId="{38B99A26-C02A-41AA-A85D-27AE1309D4F6}" type="presParOf" srcId="{24D94903-1099-48C8-81DB-6990F0A23338}" destId="{D18D5E85-8D83-4A92-8D1A-B7AFA9276846}" srcOrd="4" destOrd="0" presId="urn:microsoft.com/office/officeart/2008/layout/LinedList"/>
    <dgm:cxn modelId="{0E106C6D-B1B1-4700-9D38-6AAEFD17DA52}" type="presParOf" srcId="{24D94903-1099-48C8-81DB-6990F0A23338}" destId="{B83E0499-6A90-4DB5-8835-2EBFA54BB712}" srcOrd="5" destOrd="0" presId="urn:microsoft.com/office/officeart/2008/layout/LinedList"/>
    <dgm:cxn modelId="{15B4E4C9-C7AA-49D3-9707-A8CD01B94732}" type="presParOf" srcId="{B83E0499-6A90-4DB5-8835-2EBFA54BB712}" destId="{13D65096-B41B-4565-947E-3A70256E93F3}" srcOrd="0" destOrd="0" presId="urn:microsoft.com/office/officeart/2008/layout/LinedList"/>
    <dgm:cxn modelId="{4EB0891E-4018-41A3-98F3-2D59FC287494}" type="presParOf" srcId="{B83E0499-6A90-4DB5-8835-2EBFA54BB712}" destId="{332A572C-AE31-4991-8E06-360484F10C5E}" srcOrd="1" destOrd="0" presId="urn:microsoft.com/office/officeart/2008/layout/LinedList"/>
    <dgm:cxn modelId="{3C2AFCEF-26F6-46BB-8DC4-EA9C00D46030}" type="presParOf" srcId="{24D94903-1099-48C8-81DB-6990F0A23338}" destId="{C1938E8C-0617-4E98-86E6-342242E08AC4}" srcOrd="6" destOrd="0" presId="urn:microsoft.com/office/officeart/2008/layout/LinedList"/>
    <dgm:cxn modelId="{2EEACFC2-4854-437D-8A68-509710704CA3}" type="presParOf" srcId="{24D94903-1099-48C8-81DB-6990F0A23338}" destId="{DEBBC393-87C8-4767-BC5D-AC3D88762BE2}" srcOrd="7" destOrd="0" presId="urn:microsoft.com/office/officeart/2008/layout/LinedList"/>
    <dgm:cxn modelId="{E6660F22-7408-4C8D-93EA-CF057A8B2AE0}" type="presParOf" srcId="{DEBBC393-87C8-4767-BC5D-AC3D88762BE2}" destId="{39813E7C-6B81-4653-91DF-1FA6B210569E}" srcOrd="0" destOrd="0" presId="urn:microsoft.com/office/officeart/2008/layout/LinedList"/>
    <dgm:cxn modelId="{626BC526-00D5-4E8C-ABCB-727FF8757E8B}" type="presParOf" srcId="{DEBBC393-87C8-4767-BC5D-AC3D88762BE2}" destId="{D19FC139-DB8D-4B8D-AF1E-5E512F7536F2}" srcOrd="1" destOrd="0" presId="urn:microsoft.com/office/officeart/2008/layout/LinedList"/>
    <dgm:cxn modelId="{3DEE5EEF-68EE-4BD9-A870-5497D76271A9}" type="presParOf" srcId="{24D94903-1099-48C8-81DB-6990F0A23338}" destId="{8C9D10B5-96AF-407C-B57F-F436200EF8A7}" srcOrd="8" destOrd="0" presId="urn:microsoft.com/office/officeart/2008/layout/LinedList"/>
    <dgm:cxn modelId="{DB8AA83E-C2A0-4F6C-9664-B427F616441C}" type="presParOf" srcId="{24D94903-1099-48C8-81DB-6990F0A23338}" destId="{94ECDFB5-450D-4A79-A5EF-DEC24CA0733A}" srcOrd="9" destOrd="0" presId="urn:microsoft.com/office/officeart/2008/layout/LinedList"/>
    <dgm:cxn modelId="{07B1FEA1-44B5-4644-9011-E2E4A3BDB772}" type="presParOf" srcId="{94ECDFB5-450D-4A79-A5EF-DEC24CA0733A}" destId="{4B59A7D4-3365-4057-8F33-B14AA0456BB8}" srcOrd="0" destOrd="0" presId="urn:microsoft.com/office/officeart/2008/layout/LinedList"/>
    <dgm:cxn modelId="{3E64FF32-8100-4243-8BC3-D990ACBBD59D}" type="presParOf" srcId="{94ECDFB5-450D-4A79-A5EF-DEC24CA0733A}" destId="{A3CF0B81-61ED-481F-91DF-FDDAAD5E9F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CF1CC-1D8C-4B7F-8DDE-C4F27A07FA22}">
      <dsp:nvSpPr>
        <dsp:cNvPr id="0" name=""/>
        <dsp:cNvSpPr/>
      </dsp:nvSpPr>
      <dsp:spPr>
        <a:xfrm>
          <a:off x="0" y="1215389"/>
          <a:ext cx="10058399"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A4C7F-4590-401D-8C90-73A6C80FAC48}">
      <dsp:nvSpPr>
        <dsp:cNvPr id="0" name=""/>
        <dsp:cNvSpPr/>
      </dsp:nvSpPr>
      <dsp:spPr>
        <a:xfrm>
          <a:off x="21406" y="0"/>
          <a:ext cx="140977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Warrant to Seize iPhone from D’s home Oct. 15, 2017 </a:t>
          </a:r>
        </a:p>
      </dsp:txBody>
      <dsp:txXfrm>
        <a:off x="21406" y="0"/>
        <a:ext cx="1409773" cy="1620520"/>
      </dsp:txXfrm>
    </dsp:sp>
    <dsp:sp modelId="{FEFF3BD1-C452-4525-A1FA-97A383C1C3C2}">
      <dsp:nvSpPr>
        <dsp:cNvPr id="0" name=""/>
        <dsp:cNvSpPr/>
      </dsp:nvSpPr>
      <dsp:spPr>
        <a:xfrm>
          <a:off x="523728"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C6ABC-C962-4D5F-9B01-25E89B4837FB}">
      <dsp:nvSpPr>
        <dsp:cNvPr id="0" name=""/>
        <dsp:cNvSpPr/>
      </dsp:nvSpPr>
      <dsp:spPr>
        <a:xfrm>
          <a:off x="1522481" y="2430779"/>
          <a:ext cx="144761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Warrant to Search iPhone Issued Jan. 18, 2018</a:t>
          </a:r>
        </a:p>
      </dsp:txBody>
      <dsp:txXfrm>
        <a:off x="1522481" y="2430779"/>
        <a:ext cx="1447613" cy="1620520"/>
      </dsp:txXfrm>
    </dsp:sp>
    <dsp:sp modelId="{D92517E5-439E-431B-AA5B-A2D091AFC51C}">
      <dsp:nvSpPr>
        <dsp:cNvPr id="0" name=""/>
        <dsp:cNvSpPr/>
      </dsp:nvSpPr>
      <dsp:spPr>
        <a:xfrm>
          <a:off x="2043723"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33491-9107-4227-97E4-0C499D61E4A5}">
      <dsp:nvSpPr>
        <dsp:cNvPr id="0" name=""/>
        <dsp:cNvSpPr/>
      </dsp:nvSpPr>
      <dsp:spPr>
        <a:xfrm>
          <a:off x="3042475" y="0"/>
          <a:ext cx="144761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Police Analyst “Images” Phone Data Feb. 9, 2019</a:t>
          </a:r>
        </a:p>
      </dsp:txBody>
      <dsp:txXfrm>
        <a:off x="3042475" y="0"/>
        <a:ext cx="1447613" cy="1620520"/>
      </dsp:txXfrm>
    </dsp:sp>
    <dsp:sp modelId="{609F9BB1-31A6-44A2-9158-14D10F773F3F}">
      <dsp:nvSpPr>
        <dsp:cNvPr id="0" name=""/>
        <dsp:cNvSpPr/>
      </dsp:nvSpPr>
      <dsp:spPr>
        <a:xfrm>
          <a:off x="3563717"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7A62D-B919-44F0-8CB5-237BA4C3B6C4}">
      <dsp:nvSpPr>
        <dsp:cNvPr id="0" name=""/>
        <dsp:cNvSpPr/>
      </dsp:nvSpPr>
      <dsp:spPr>
        <a:xfrm>
          <a:off x="4562470" y="2430779"/>
          <a:ext cx="144761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Superior Court Grants Motion to Suppress Feb. 4, 2020</a:t>
          </a:r>
        </a:p>
      </dsp:txBody>
      <dsp:txXfrm>
        <a:off x="4562470" y="2430779"/>
        <a:ext cx="1447613" cy="1620520"/>
      </dsp:txXfrm>
    </dsp:sp>
    <dsp:sp modelId="{38C3145B-C662-4FB4-B062-1394D41176DE}">
      <dsp:nvSpPr>
        <dsp:cNvPr id="0" name=""/>
        <dsp:cNvSpPr/>
      </dsp:nvSpPr>
      <dsp:spPr>
        <a:xfrm>
          <a:off x="5083712"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461D58-1C4B-401A-8D11-01ED895BC080}">
      <dsp:nvSpPr>
        <dsp:cNvPr id="0" name=""/>
        <dsp:cNvSpPr/>
      </dsp:nvSpPr>
      <dsp:spPr>
        <a:xfrm>
          <a:off x="6082465" y="0"/>
          <a:ext cx="144761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Supreme Court grants appeal</a:t>
          </a:r>
        </a:p>
        <a:p>
          <a:pPr marL="0" lvl="0" indent="0" algn="ctr" defTabSz="711200">
            <a:lnSpc>
              <a:spcPct val="90000"/>
            </a:lnSpc>
            <a:spcBef>
              <a:spcPct val="0"/>
            </a:spcBef>
            <a:spcAft>
              <a:spcPct val="35000"/>
            </a:spcAft>
            <a:buNone/>
          </a:pPr>
          <a:r>
            <a:rPr lang="en-US" sz="1600" kern="1200" dirty="0"/>
            <a:t>Jan. 7, 2021</a:t>
          </a:r>
        </a:p>
      </dsp:txBody>
      <dsp:txXfrm>
        <a:off x="6082465" y="0"/>
        <a:ext cx="1447613" cy="1620520"/>
      </dsp:txXfrm>
    </dsp:sp>
    <dsp:sp modelId="{9E38077D-EBCA-47C8-A0DB-CB1A43D9F1C7}">
      <dsp:nvSpPr>
        <dsp:cNvPr id="0" name=""/>
        <dsp:cNvSpPr/>
      </dsp:nvSpPr>
      <dsp:spPr>
        <a:xfrm>
          <a:off x="6603706"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E5C23-CD27-4B9D-BCD3-FDAA600ED5B0}">
      <dsp:nvSpPr>
        <dsp:cNvPr id="0" name=""/>
        <dsp:cNvSpPr/>
      </dsp:nvSpPr>
      <dsp:spPr>
        <a:xfrm>
          <a:off x="7602459" y="2430779"/>
          <a:ext cx="1447613"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Supreme Court Decision</a:t>
          </a:r>
        </a:p>
        <a:p>
          <a:pPr marL="0" lvl="0" indent="0" algn="ctr" defTabSz="711200">
            <a:lnSpc>
              <a:spcPct val="90000"/>
            </a:lnSpc>
            <a:spcBef>
              <a:spcPct val="0"/>
            </a:spcBef>
            <a:spcAft>
              <a:spcPct val="35000"/>
            </a:spcAft>
            <a:buNone/>
          </a:pPr>
          <a:r>
            <a:rPr lang="en-US" sz="1600" kern="1200" dirty="0"/>
            <a:t>Sep 8, 2021</a:t>
          </a:r>
        </a:p>
      </dsp:txBody>
      <dsp:txXfrm>
        <a:off x="7602459" y="2430779"/>
        <a:ext cx="1447613" cy="1620520"/>
      </dsp:txXfrm>
    </dsp:sp>
    <dsp:sp modelId="{FEB16A10-BCC6-4D11-9B3C-C9118C028CEE}">
      <dsp:nvSpPr>
        <dsp:cNvPr id="0" name=""/>
        <dsp:cNvSpPr/>
      </dsp:nvSpPr>
      <dsp:spPr>
        <a:xfrm>
          <a:off x="8123701" y="1823085"/>
          <a:ext cx="405130" cy="405130"/>
        </a:xfrm>
        <a:prstGeom prst="ellips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A2A08-D81B-42E2-A83C-CAA507DF06F4}">
      <dsp:nvSpPr>
        <dsp:cNvPr id="0" name=""/>
        <dsp:cNvSpPr/>
      </dsp:nvSpPr>
      <dsp:spPr>
        <a:xfrm>
          <a:off x="2742" y="359164"/>
          <a:ext cx="2674342" cy="1012649"/>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 Put to death </a:t>
          </a:r>
        </a:p>
      </dsp:txBody>
      <dsp:txXfrm>
        <a:off x="2742" y="359164"/>
        <a:ext cx="2674342" cy="1012649"/>
      </dsp:txXfrm>
    </dsp:sp>
    <dsp:sp modelId="{400163CC-4ECC-4C49-84A8-72CC5DD1F8DB}">
      <dsp:nvSpPr>
        <dsp:cNvPr id="0" name=""/>
        <dsp:cNvSpPr/>
      </dsp:nvSpPr>
      <dsp:spPr>
        <a:xfrm>
          <a:off x="2742" y="1371814"/>
          <a:ext cx="2674342" cy="247049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E.g. "the men were tried, convicted and executed”</a:t>
          </a:r>
        </a:p>
      </dsp:txBody>
      <dsp:txXfrm>
        <a:off x="2742" y="1371814"/>
        <a:ext cx="2674342" cy="2470499"/>
      </dsp:txXfrm>
    </dsp:sp>
    <dsp:sp modelId="{3F471BB5-279B-4E52-A8C0-3A39A2AC1B05}">
      <dsp:nvSpPr>
        <dsp:cNvPr id="0" name=""/>
        <dsp:cNvSpPr/>
      </dsp:nvSpPr>
      <dsp:spPr>
        <a:xfrm>
          <a:off x="3051493" y="359164"/>
          <a:ext cx="2674342" cy="1012649"/>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(2) Sign - make a document legally enforceable by signing or affixing a seal</a:t>
          </a:r>
        </a:p>
      </dsp:txBody>
      <dsp:txXfrm>
        <a:off x="3051493" y="359164"/>
        <a:ext cx="2674342" cy="1012649"/>
      </dsp:txXfrm>
    </dsp:sp>
    <dsp:sp modelId="{00CE8F05-83C0-4827-B58E-5D0CF36A7CD5}">
      <dsp:nvSpPr>
        <dsp:cNvPr id="0" name=""/>
        <dsp:cNvSpPr/>
      </dsp:nvSpPr>
      <dsp:spPr>
        <a:xfrm>
          <a:off x="3051493" y="1371814"/>
          <a:ext cx="2674342" cy="247049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GA statute uses  “issue” to describe signing a warrant</a:t>
          </a:r>
        </a:p>
      </dsp:txBody>
      <dsp:txXfrm>
        <a:off x="3051493" y="1371814"/>
        <a:ext cx="2674342" cy="2470499"/>
      </dsp:txXfrm>
    </dsp:sp>
    <dsp:sp modelId="{2B5B495E-0A71-496D-B50D-6543855B0B7D}">
      <dsp:nvSpPr>
        <dsp:cNvPr id="0" name=""/>
        <dsp:cNvSpPr/>
      </dsp:nvSpPr>
      <dsp:spPr>
        <a:xfrm>
          <a:off x="6100243" y="359164"/>
          <a:ext cx="2674342" cy="1012649"/>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(3) Carrying out a previously specified course of action </a:t>
          </a:r>
        </a:p>
      </dsp:txBody>
      <dsp:txXfrm>
        <a:off x="6100243" y="359164"/>
        <a:ext cx="2674342" cy="1012649"/>
      </dsp:txXfrm>
    </dsp:sp>
    <dsp:sp modelId="{EAB83152-51C2-4289-88D0-3B6BA8FB2953}">
      <dsp:nvSpPr>
        <dsp:cNvPr id="0" name=""/>
        <dsp:cNvSpPr/>
      </dsp:nvSpPr>
      <dsp:spPr>
        <a:xfrm>
          <a:off x="6100243" y="1371814"/>
          <a:ext cx="2674342" cy="247049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E.g., “See that my orders are </a:t>
          </a:r>
          <a:r>
            <a:rPr lang="en-US" sz="1600" b="1" u="sng" kern="1200"/>
            <a:t>executed! </a:t>
          </a:r>
          <a:r>
            <a:rPr lang="en-US" sz="1600" kern="1200"/>
            <a:t>The fierceness of the Colonel’s command rocked the sergeant.”</a:t>
          </a:r>
          <a:br>
            <a:rPr lang="en-US" sz="1600" kern="1200"/>
          </a:br>
          <a:endParaRPr lang="en-US" sz="1600" kern="1200"/>
        </a:p>
        <a:p>
          <a:pPr marL="171450" lvl="1" indent="-171450" algn="l" defTabSz="711200">
            <a:lnSpc>
              <a:spcPct val="90000"/>
            </a:lnSpc>
            <a:spcBef>
              <a:spcPct val="0"/>
            </a:spcBef>
            <a:spcAft>
              <a:spcPct val="15000"/>
            </a:spcAft>
            <a:buChar char="•"/>
          </a:pPr>
          <a:r>
            <a:rPr lang="en-US" sz="1600" kern="1200"/>
            <a:t>E.g., “the people made the decisions, and the Government </a:t>
          </a:r>
          <a:r>
            <a:rPr lang="en-US" sz="1600" b="1" u="sng" kern="1200"/>
            <a:t>executed</a:t>
          </a:r>
          <a:r>
            <a:rPr lang="en-US" sz="1600" kern="1200"/>
            <a:t> the decisions”</a:t>
          </a:r>
        </a:p>
      </dsp:txBody>
      <dsp:txXfrm>
        <a:off x="6100243" y="1371814"/>
        <a:ext cx="2674342" cy="2470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5867-498E-41EC-92A3-A253F5E9011B}">
      <dsp:nvSpPr>
        <dsp:cNvPr id="0" name=""/>
        <dsp:cNvSpPr/>
      </dsp:nvSpPr>
      <dsp:spPr>
        <a:xfrm>
          <a:off x="0" y="680"/>
          <a:ext cx="4817766"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5C8FB-CECA-4264-8F0C-1E9EDBE30B50}">
      <dsp:nvSpPr>
        <dsp:cNvPr id="0" name=""/>
        <dsp:cNvSpPr/>
      </dsp:nvSpPr>
      <dsp:spPr>
        <a:xfrm>
          <a:off x="0" y="680"/>
          <a:ext cx="4817766" cy="11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Professor Clark D. Cunningham, Georgia State University College of Law (</a:t>
          </a:r>
          <a:r>
            <a:rPr lang="en-US" sz="1800" kern="1200">
              <a:hlinkClick xmlns:r="http://schemas.openxmlformats.org/officeDocument/2006/relationships" r:id="rId1"/>
            </a:rPr>
            <a:t>www.clarkcunningham.org</a:t>
          </a:r>
          <a:r>
            <a:rPr lang="en-US" sz="1800" kern="1200"/>
            <a:t>)</a:t>
          </a:r>
        </a:p>
      </dsp:txBody>
      <dsp:txXfrm>
        <a:off x="0" y="680"/>
        <a:ext cx="4817766" cy="1115433"/>
      </dsp:txXfrm>
    </dsp:sp>
    <dsp:sp modelId="{2ACE8087-C8F6-459B-8290-D5FCF3556A72}">
      <dsp:nvSpPr>
        <dsp:cNvPr id="0" name=""/>
        <dsp:cNvSpPr/>
      </dsp:nvSpPr>
      <dsp:spPr>
        <a:xfrm>
          <a:off x="0" y="1116114"/>
          <a:ext cx="4817766"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B1109-0D19-41FF-B70D-9B08E1D26C87}">
      <dsp:nvSpPr>
        <dsp:cNvPr id="0" name=""/>
        <dsp:cNvSpPr/>
      </dsp:nvSpPr>
      <dsp:spPr>
        <a:xfrm>
          <a:off x="0" y="1116114"/>
          <a:ext cx="4817766" cy="11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Professor Jesse Egbert, Northern Arizona University (</a:t>
          </a:r>
          <a:r>
            <a:rPr lang="en-US" sz="1800" kern="1200">
              <a:hlinkClick xmlns:r="http://schemas.openxmlformats.org/officeDocument/2006/relationships" r:id="rId2"/>
            </a:rPr>
            <a:t>https://oak.ucc.nau.edu/jae89/</a:t>
          </a:r>
          <a:r>
            <a:rPr lang="en-US" sz="1800" kern="1200"/>
            <a:t>)</a:t>
          </a:r>
        </a:p>
      </dsp:txBody>
      <dsp:txXfrm>
        <a:off x="0" y="1116114"/>
        <a:ext cx="4817766" cy="1115433"/>
      </dsp:txXfrm>
    </dsp:sp>
    <dsp:sp modelId="{D18D5E85-8D83-4A92-8D1A-B7AFA9276846}">
      <dsp:nvSpPr>
        <dsp:cNvPr id="0" name=""/>
        <dsp:cNvSpPr/>
      </dsp:nvSpPr>
      <dsp:spPr>
        <a:xfrm>
          <a:off x="0" y="2231547"/>
          <a:ext cx="4817766"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65096-B41B-4565-947E-3A70256E93F3}">
      <dsp:nvSpPr>
        <dsp:cNvPr id="0" name=""/>
        <dsp:cNvSpPr/>
      </dsp:nvSpPr>
      <dsp:spPr>
        <a:xfrm>
          <a:off x="0" y="2231547"/>
          <a:ext cx="4817766" cy="11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Amanda Black, PhD Candidate in Applied Linguistics, Northern Arizona University (arb769@nau.edu)</a:t>
          </a:r>
        </a:p>
      </dsp:txBody>
      <dsp:txXfrm>
        <a:off x="0" y="2231547"/>
        <a:ext cx="4817766" cy="1115433"/>
      </dsp:txXfrm>
    </dsp:sp>
    <dsp:sp modelId="{C1938E8C-0617-4E98-86E6-342242E08AC4}">
      <dsp:nvSpPr>
        <dsp:cNvPr id="0" name=""/>
        <dsp:cNvSpPr/>
      </dsp:nvSpPr>
      <dsp:spPr>
        <a:xfrm>
          <a:off x="0" y="3346980"/>
          <a:ext cx="4817766"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13E7C-6B81-4653-91DF-1FA6B210569E}">
      <dsp:nvSpPr>
        <dsp:cNvPr id="0" name=""/>
        <dsp:cNvSpPr/>
      </dsp:nvSpPr>
      <dsp:spPr>
        <a:xfrm>
          <a:off x="0" y="3346980"/>
          <a:ext cx="4817766" cy="11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Maria (Masha) Kostromitina, PhD Candidate in Applied Linguistics, Northern Arizona University (masha@nau.edu)</a:t>
          </a:r>
        </a:p>
      </dsp:txBody>
      <dsp:txXfrm>
        <a:off x="0" y="3346980"/>
        <a:ext cx="4817766" cy="1115433"/>
      </dsp:txXfrm>
    </dsp:sp>
    <dsp:sp modelId="{8C9D10B5-96AF-407C-B57F-F436200EF8A7}">
      <dsp:nvSpPr>
        <dsp:cNvPr id="0" name=""/>
        <dsp:cNvSpPr/>
      </dsp:nvSpPr>
      <dsp:spPr>
        <a:xfrm>
          <a:off x="0" y="4462413"/>
          <a:ext cx="4817766"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9A7D4-3365-4057-8F33-B14AA0456BB8}">
      <dsp:nvSpPr>
        <dsp:cNvPr id="0" name=""/>
        <dsp:cNvSpPr/>
      </dsp:nvSpPr>
      <dsp:spPr>
        <a:xfrm>
          <a:off x="0" y="4462413"/>
          <a:ext cx="4817766" cy="1115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Megan Wells, J.D. Candidate, Georgia State University (mwells26@student.gsu.edu)</a:t>
          </a:r>
        </a:p>
      </dsp:txBody>
      <dsp:txXfrm>
        <a:off x="0" y="4462413"/>
        <a:ext cx="4817766" cy="11154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18981-886E-4F01-AA08-0D59FAD4CAEB}"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CD926-77BF-4643-A8CF-01A06AC27009}" type="slidenum">
              <a:rPr lang="en-US" smtClean="0"/>
              <a:t>‹#›</a:t>
            </a:fld>
            <a:endParaRPr lang="en-US"/>
          </a:p>
        </p:txBody>
      </p:sp>
    </p:spTree>
    <p:extLst>
      <p:ext uri="{BB962C8B-B14F-4D97-AF65-F5344CB8AC3E}">
        <p14:creationId xmlns:p14="http://schemas.microsoft.com/office/powerpoint/2010/main" val="96557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What Does It Mean to "Search a Cell Phone?"</a:t>
            </a: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LCL 2022</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AAD3C0E-AC77-4948-B5C3-8EABBF1914D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099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What Does It Mean to "Search a Cell Phone?"</a:t>
            </a:r>
          </a:p>
        </p:txBody>
      </p:sp>
      <p:sp>
        <p:nvSpPr>
          <p:cNvPr id="5" name="Footer Placeholder 4"/>
          <p:cNvSpPr>
            <a:spLocks noGrp="1"/>
          </p:cNvSpPr>
          <p:nvPr>
            <p:ph type="ftr" sz="quarter" idx="11"/>
          </p:nvPr>
        </p:nvSpPr>
        <p:spPr/>
        <p:txBody>
          <a:bodyPr/>
          <a:lstStyle/>
          <a:p>
            <a:r>
              <a:rPr lang="en-US"/>
              <a:t>LCL 2022</a:t>
            </a:r>
          </a:p>
        </p:txBody>
      </p:sp>
      <p:sp>
        <p:nvSpPr>
          <p:cNvPr id="6" name="Slide Number Placeholder 5"/>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198880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What Does It Mean to "Search a Cell Phone?"</a:t>
            </a:r>
          </a:p>
        </p:txBody>
      </p:sp>
      <p:sp>
        <p:nvSpPr>
          <p:cNvPr id="5" name="Footer Placeholder 4"/>
          <p:cNvSpPr>
            <a:spLocks noGrp="1"/>
          </p:cNvSpPr>
          <p:nvPr>
            <p:ph type="ftr" sz="quarter" idx="11"/>
          </p:nvPr>
        </p:nvSpPr>
        <p:spPr/>
        <p:txBody>
          <a:bodyPr/>
          <a:lstStyle/>
          <a:p>
            <a:r>
              <a:rPr lang="en-US"/>
              <a:t>LCL 2022</a:t>
            </a:r>
          </a:p>
        </p:txBody>
      </p:sp>
      <p:sp>
        <p:nvSpPr>
          <p:cNvPr id="6" name="Slide Number Placeholder 5"/>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319298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What Does It Mean to "Search a Cell Phone?"</a:t>
            </a:r>
          </a:p>
        </p:txBody>
      </p:sp>
      <p:sp>
        <p:nvSpPr>
          <p:cNvPr id="5" name="Footer Placeholder 4"/>
          <p:cNvSpPr>
            <a:spLocks noGrp="1"/>
          </p:cNvSpPr>
          <p:nvPr>
            <p:ph type="ftr" sz="quarter" idx="11"/>
          </p:nvPr>
        </p:nvSpPr>
        <p:spPr/>
        <p:txBody>
          <a:bodyPr/>
          <a:lstStyle/>
          <a:p>
            <a:r>
              <a:rPr lang="en-US"/>
              <a:t>LCL 2022</a:t>
            </a:r>
          </a:p>
        </p:txBody>
      </p:sp>
      <p:sp>
        <p:nvSpPr>
          <p:cNvPr id="6" name="Slide Number Placeholder 5"/>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149637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What Does It Mean to "Search a Cell Phone?"</a:t>
            </a:r>
          </a:p>
        </p:txBody>
      </p:sp>
      <p:sp>
        <p:nvSpPr>
          <p:cNvPr id="5" name="Footer Placeholder 4"/>
          <p:cNvSpPr>
            <a:spLocks noGrp="1"/>
          </p:cNvSpPr>
          <p:nvPr>
            <p:ph type="ftr" sz="quarter" idx="11"/>
          </p:nvPr>
        </p:nvSpPr>
        <p:spPr/>
        <p:txBody>
          <a:bodyPr/>
          <a:lstStyle/>
          <a:p>
            <a:r>
              <a:rPr lang="en-US"/>
              <a:t>LCL 2022</a:t>
            </a:r>
          </a:p>
        </p:txBody>
      </p:sp>
      <p:sp>
        <p:nvSpPr>
          <p:cNvPr id="6" name="Slide Number Placeholder 5"/>
          <p:cNvSpPr>
            <a:spLocks noGrp="1"/>
          </p:cNvSpPr>
          <p:nvPr>
            <p:ph type="sldNum" sz="quarter" idx="12"/>
          </p:nvPr>
        </p:nvSpPr>
        <p:spPr/>
        <p:txBody>
          <a:bodyPr/>
          <a:lstStyle/>
          <a:p>
            <a:fld id="{4AAD3C0E-AC77-4948-B5C3-8EABBF1914D8}"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232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What Does It Mean to "Search a Cell Phone?"</a:t>
            </a:r>
          </a:p>
        </p:txBody>
      </p:sp>
      <p:sp>
        <p:nvSpPr>
          <p:cNvPr id="6" name="Footer Placeholder 5"/>
          <p:cNvSpPr>
            <a:spLocks noGrp="1"/>
          </p:cNvSpPr>
          <p:nvPr>
            <p:ph type="ftr" sz="quarter" idx="11"/>
          </p:nvPr>
        </p:nvSpPr>
        <p:spPr/>
        <p:txBody>
          <a:bodyPr/>
          <a:lstStyle/>
          <a:p>
            <a:r>
              <a:rPr lang="en-US"/>
              <a:t>LCL 2022</a:t>
            </a:r>
          </a:p>
        </p:txBody>
      </p:sp>
      <p:sp>
        <p:nvSpPr>
          <p:cNvPr id="7" name="Slide Number Placeholder 6"/>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128271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What Does It Mean to "Search a Cell Phone?"</a:t>
            </a:r>
          </a:p>
        </p:txBody>
      </p:sp>
      <p:sp>
        <p:nvSpPr>
          <p:cNvPr id="8" name="Footer Placeholder 7"/>
          <p:cNvSpPr>
            <a:spLocks noGrp="1"/>
          </p:cNvSpPr>
          <p:nvPr>
            <p:ph type="ftr" sz="quarter" idx="11"/>
          </p:nvPr>
        </p:nvSpPr>
        <p:spPr/>
        <p:txBody>
          <a:bodyPr/>
          <a:lstStyle/>
          <a:p>
            <a:r>
              <a:rPr lang="en-US"/>
              <a:t>LCL 2022</a:t>
            </a:r>
          </a:p>
        </p:txBody>
      </p:sp>
      <p:sp>
        <p:nvSpPr>
          <p:cNvPr id="9" name="Slide Number Placeholder 8"/>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390562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What Does It Mean to "Search a Cell Phone?"</a:t>
            </a:r>
          </a:p>
        </p:txBody>
      </p:sp>
      <p:sp>
        <p:nvSpPr>
          <p:cNvPr id="4" name="Footer Placeholder 3"/>
          <p:cNvSpPr>
            <a:spLocks noGrp="1"/>
          </p:cNvSpPr>
          <p:nvPr>
            <p:ph type="ftr" sz="quarter" idx="11"/>
          </p:nvPr>
        </p:nvSpPr>
        <p:spPr/>
        <p:txBody>
          <a:bodyPr/>
          <a:lstStyle/>
          <a:p>
            <a:r>
              <a:rPr lang="en-US"/>
              <a:t>LCL 2022</a:t>
            </a:r>
          </a:p>
        </p:txBody>
      </p:sp>
      <p:sp>
        <p:nvSpPr>
          <p:cNvPr id="5" name="Slide Number Placeholder 4"/>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17600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What Does It Mean to "Search a Cell Phone?"</a:t>
            </a:r>
          </a:p>
        </p:txBody>
      </p:sp>
      <p:sp>
        <p:nvSpPr>
          <p:cNvPr id="3" name="Footer Placeholder 2"/>
          <p:cNvSpPr>
            <a:spLocks noGrp="1"/>
          </p:cNvSpPr>
          <p:nvPr>
            <p:ph type="ftr" sz="quarter" idx="11"/>
          </p:nvPr>
        </p:nvSpPr>
        <p:spPr/>
        <p:txBody>
          <a:bodyPr/>
          <a:lstStyle/>
          <a:p>
            <a:r>
              <a:rPr lang="en-US"/>
              <a:t>LCL 2022</a:t>
            </a:r>
          </a:p>
        </p:txBody>
      </p:sp>
      <p:sp>
        <p:nvSpPr>
          <p:cNvPr id="4" name="Slide Number Placeholder 3"/>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43218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What Does It Mean to "Search a Cell Phone?"</a:t>
            </a:r>
          </a:p>
        </p:txBody>
      </p:sp>
      <p:sp>
        <p:nvSpPr>
          <p:cNvPr id="6" name="Footer Placeholder 5"/>
          <p:cNvSpPr>
            <a:spLocks noGrp="1"/>
          </p:cNvSpPr>
          <p:nvPr>
            <p:ph type="ftr" sz="quarter" idx="11"/>
          </p:nvPr>
        </p:nvSpPr>
        <p:spPr/>
        <p:txBody>
          <a:bodyPr/>
          <a:lstStyle/>
          <a:p>
            <a:r>
              <a:rPr lang="en-US"/>
              <a:t>LCL 2022</a:t>
            </a:r>
          </a:p>
        </p:txBody>
      </p:sp>
      <p:sp>
        <p:nvSpPr>
          <p:cNvPr id="7" name="Slide Number Placeholder 6"/>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27088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What Does It Mean to "Search a Cell Phone?"</a:t>
            </a:r>
          </a:p>
        </p:txBody>
      </p:sp>
      <p:sp>
        <p:nvSpPr>
          <p:cNvPr id="6" name="Footer Placeholder 5"/>
          <p:cNvSpPr>
            <a:spLocks noGrp="1"/>
          </p:cNvSpPr>
          <p:nvPr>
            <p:ph type="ftr" sz="quarter" idx="11"/>
          </p:nvPr>
        </p:nvSpPr>
        <p:spPr/>
        <p:txBody>
          <a:bodyPr/>
          <a:lstStyle/>
          <a:p>
            <a:r>
              <a:rPr lang="en-US"/>
              <a:t>LCL 2022</a:t>
            </a:r>
          </a:p>
        </p:txBody>
      </p:sp>
      <p:sp>
        <p:nvSpPr>
          <p:cNvPr id="7" name="Slide Number Placeholder 6"/>
          <p:cNvSpPr>
            <a:spLocks noGrp="1"/>
          </p:cNvSpPr>
          <p:nvPr>
            <p:ph type="sldNum" sz="quarter" idx="12"/>
          </p:nvPr>
        </p:nvSpPr>
        <p:spPr/>
        <p:txBody>
          <a:bodyPr/>
          <a:lstStyle/>
          <a:p>
            <a:fld id="{4AAD3C0E-AC77-4948-B5C3-8EABBF1914D8}" type="slidenum">
              <a:rPr lang="en-US" smtClean="0"/>
              <a:t>‹#›</a:t>
            </a:fld>
            <a:endParaRPr lang="en-US"/>
          </a:p>
        </p:txBody>
      </p:sp>
    </p:spTree>
    <p:extLst>
      <p:ext uri="{BB962C8B-B14F-4D97-AF65-F5344CB8AC3E}">
        <p14:creationId xmlns:p14="http://schemas.microsoft.com/office/powerpoint/2010/main" val="413212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a:t>What Does It Mean to "Search a Cell Phone?"</a:t>
            </a: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LCL 2022</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AAD3C0E-AC77-4948-B5C3-8EABBF1914D8}" type="slidenum">
              <a:rPr lang="en-US" smtClean="0"/>
              <a:t>‹#›</a:t>
            </a:fld>
            <a:endParaRPr lang="en-US"/>
          </a:p>
        </p:txBody>
      </p:sp>
    </p:spTree>
    <p:extLst>
      <p:ext uri="{BB962C8B-B14F-4D97-AF65-F5344CB8AC3E}">
        <p14:creationId xmlns:p14="http://schemas.microsoft.com/office/powerpoint/2010/main" val="278826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larkcunningham.org/L2/L2-Briefs/NelsonVState-OrderGrantingAppeal.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clarkcunningham.org/L2/L2-Cases/NelsonVState-SCtDecision.pdf" TargetMode="External"/><Relationship Id="rId3" Type="http://schemas.openxmlformats.org/officeDocument/2006/relationships/hyperlink" Target="http://www.clarkcunningham.org/L2/L2-Briefs/NelsonVState%20NeutralAmicusBrief.pdf" TargetMode="External"/><Relationship Id="rId7" Type="http://schemas.openxmlformats.org/officeDocument/2006/relationships/hyperlink" Target="http://www.clarkcunningham.org/L2/L2-Briefs/NelsonVState-AmicusPresentation-CitationUpdate.pdf" TargetMode="External"/><Relationship Id="rId2" Type="http://schemas.openxmlformats.org/officeDocument/2006/relationships/hyperlink" Target="http://www.clarkcunningham.org/L2/L2-Briefs/NelsonVState-OrderGrantingAppeal.pdf" TargetMode="External"/><Relationship Id="rId1" Type="http://schemas.openxmlformats.org/officeDocument/2006/relationships/slideLayout" Target="../slideLayouts/slideLayout2.xml"/><Relationship Id="rId6" Type="http://schemas.openxmlformats.org/officeDocument/2006/relationships/hyperlink" Target="http://www.clarkcunningham.org/L2/L2-Cases/NelsonVState-OralArgumentByTheState.pdf" TargetMode="External"/><Relationship Id="rId5" Type="http://schemas.openxmlformats.org/officeDocument/2006/relationships/hyperlink" Target="https://www.gasupreme.us/oral-arguments-august-26-2021/" TargetMode="External"/><Relationship Id="rId4" Type="http://schemas.openxmlformats.org/officeDocument/2006/relationships/hyperlink" Target="http://www.clarkcunningham.org/L2/L2-Briefs/Nelson-SCt-OrderForOralArgument.pdf"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hyperlink" Target="http://www.clarkcunningham.org/JP/index.htm" TargetMode="External"/><Relationship Id="rId2" Type="http://schemas.openxmlformats.org/officeDocument/2006/relationships/hyperlink" Target="http://clarkcunningham.org/" TargetMode="External"/><Relationship Id="rId1" Type="http://schemas.openxmlformats.org/officeDocument/2006/relationships/slideLayout" Target="../slideLayouts/slideLayout2.xml"/><Relationship Id="rId6" Type="http://schemas.openxmlformats.org/officeDocument/2006/relationships/hyperlink" Target="http://www.clarkcunningham.org/JP/Presentations-18S.html" TargetMode="External"/><Relationship Id="rId5" Type="http://schemas.openxmlformats.org/officeDocument/2006/relationships/hyperlink" Target="http://www.clarkcunningham.org/JP/Presentations-21S.html" TargetMode="External"/><Relationship Id="rId4" Type="http://schemas.openxmlformats.org/officeDocument/2006/relationships/hyperlink" Target="http://www.clarkcunningham.org/JP/Presentations-21F.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tsearch.cobbsuperiorcourtclerk.com/" TargetMode="External"/><Relationship Id="rId2" Type="http://schemas.openxmlformats.org/officeDocument/2006/relationships/hyperlink" Target="https://www.gasupreme.us/wp-content/uploads/2021/01/s21i048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larkcunningham.org/JP/Class13-SOM-20S.mp4" TargetMode="External"/><Relationship Id="rId2" Type="http://schemas.openxmlformats.org/officeDocument/2006/relationships/hyperlink" Target="http://www.clarkcunningham.org/JP/Presentations-21S.html" TargetMode="External"/><Relationship Id="rId1" Type="http://schemas.openxmlformats.org/officeDocument/2006/relationships/slideLayout" Target="../slideLayouts/slideLayout2.xml"/><Relationship Id="rId6" Type="http://schemas.openxmlformats.org/officeDocument/2006/relationships/hyperlink" Target="https://www.hofstra.edu/faculty/fac_profiles.cfm?id=3587&amp;t=/Academics/Colleges/HCLAS/CLL/" TargetMode="External"/><Relationship Id="rId5" Type="http://schemas.openxmlformats.org/officeDocument/2006/relationships/hyperlink" Target="https://isc.idaho.gov/main/Bevan" TargetMode="External"/><Relationship Id="rId4" Type="http://schemas.openxmlformats.org/officeDocument/2006/relationships/hyperlink" Target="https://en.wikipedia.org/wiki/Audrey_G._Fleissi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3ABD-EBC8-4D56-A5D4-78E4C753BB88}"/>
              </a:ext>
            </a:extLst>
          </p:cNvPr>
          <p:cNvSpPr>
            <a:spLocks noGrp="1"/>
          </p:cNvSpPr>
          <p:nvPr>
            <p:ph type="ctrTitle"/>
          </p:nvPr>
        </p:nvSpPr>
        <p:spPr>
          <a:xfrm>
            <a:off x="1386840" y="-1386042"/>
            <a:ext cx="9418320" cy="4041648"/>
          </a:xfrm>
        </p:spPr>
        <p:txBody>
          <a:bodyPr>
            <a:normAutofit/>
          </a:bodyPr>
          <a:lstStyle/>
          <a:p>
            <a:r>
              <a:rPr lang="en-US" sz="6600" dirty="0">
                <a:solidFill>
                  <a:srgbClr val="192858"/>
                </a:solidFill>
              </a:rPr>
              <a:t>What Does It Mean to “Search a Cell Phone”? </a:t>
            </a:r>
          </a:p>
        </p:txBody>
      </p:sp>
      <p:sp>
        <p:nvSpPr>
          <p:cNvPr id="3" name="Subtitle 2">
            <a:extLst>
              <a:ext uri="{FF2B5EF4-FFF2-40B4-BE49-F238E27FC236}">
                <a16:creationId xmlns:a16="http://schemas.microsoft.com/office/drawing/2014/main" id="{4B5EAAA3-4396-4D18-8F94-06F02C12D1A1}"/>
              </a:ext>
            </a:extLst>
          </p:cNvPr>
          <p:cNvSpPr>
            <a:spLocks noGrp="1"/>
          </p:cNvSpPr>
          <p:nvPr>
            <p:ph type="subTitle" idx="1"/>
          </p:nvPr>
        </p:nvSpPr>
        <p:spPr>
          <a:xfrm>
            <a:off x="1386840" y="3528909"/>
            <a:ext cx="9418320" cy="1691640"/>
          </a:xfrm>
        </p:spPr>
        <p:txBody>
          <a:bodyPr>
            <a:normAutofit fontScale="92500" lnSpcReduction="10000"/>
          </a:bodyPr>
          <a:lstStyle/>
          <a:p>
            <a:r>
              <a:rPr lang="en-US" b="1" dirty="0"/>
              <a:t>Georgia State University  </a:t>
            </a:r>
            <a:r>
              <a:rPr lang="en-US" dirty="0"/>
              <a:t>		  	</a:t>
            </a:r>
            <a:r>
              <a:rPr lang="en-US" sz="2100" b="1" dirty="0"/>
              <a:t>Northern Arizona University</a:t>
            </a:r>
            <a:br>
              <a:rPr lang="en-US" dirty="0"/>
            </a:br>
            <a:r>
              <a:rPr lang="en-US" i="1" dirty="0"/>
              <a:t>College of Law </a:t>
            </a:r>
            <a:r>
              <a:rPr lang="en-US" b="1" dirty="0"/>
              <a:t>	</a:t>
            </a:r>
            <a:r>
              <a:rPr lang="en-US" dirty="0"/>
              <a:t>				</a:t>
            </a:r>
            <a:r>
              <a:rPr lang="en-US" i="1" dirty="0"/>
              <a:t>Applied Linguistics</a:t>
            </a:r>
            <a:br>
              <a:rPr lang="en-US" i="1" dirty="0"/>
            </a:br>
            <a:br>
              <a:rPr lang="en-US" dirty="0"/>
            </a:br>
            <a:r>
              <a:rPr lang="en-US" dirty="0"/>
              <a:t>Professor Clark D. Cunningham		Professor Jesse Egbert</a:t>
            </a:r>
            <a:br>
              <a:rPr lang="en-US" dirty="0"/>
            </a:br>
            <a:r>
              <a:rPr lang="en-US" dirty="0"/>
              <a:t>Megan Wells					Amanda R. Black</a:t>
            </a:r>
            <a:br>
              <a:rPr lang="en-US" dirty="0"/>
            </a:br>
            <a:r>
              <a:rPr lang="en-US" dirty="0"/>
              <a:t>						Maria Kostromitina </a:t>
            </a:r>
          </a:p>
        </p:txBody>
      </p:sp>
      <p:pic>
        <p:nvPicPr>
          <p:cNvPr id="6" name="Picture 5">
            <a:extLst>
              <a:ext uri="{FF2B5EF4-FFF2-40B4-BE49-F238E27FC236}">
                <a16:creationId xmlns:a16="http://schemas.microsoft.com/office/drawing/2014/main" id="{15098476-4B87-4D35-A49B-C02A8F0C1A34}"/>
              </a:ext>
            </a:extLst>
          </p:cNvPr>
          <p:cNvPicPr>
            <a:picLocks noChangeAspect="1"/>
          </p:cNvPicPr>
          <p:nvPr/>
        </p:nvPicPr>
        <p:blipFill>
          <a:blip r:embed="rId2"/>
          <a:stretch>
            <a:fillRect/>
          </a:stretch>
        </p:blipFill>
        <p:spPr>
          <a:xfrm>
            <a:off x="1451495" y="5220549"/>
            <a:ext cx="3107650" cy="1303756"/>
          </a:xfrm>
          <a:prstGeom prst="rect">
            <a:avLst/>
          </a:prstGeom>
        </p:spPr>
      </p:pic>
      <p:pic>
        <p:nvPicPr>
          <p:cNvPr id="12" name="Picture 11" descr="Logo&#10;&#10;Description automatically generated">
            <a:extLst>
              <a:ext uri="{FF2B5EF4-FFF2-40B4-BE49-F238E27FC236}">
                <a16:creationId xmlns:a16="http://schemas.microsoft.com/office/drawing/2014/main" id="{ABBB2C9F-977D-4B49-A526-AA0C0B4993A3}"/>
              </a:ext>
            </a:extLst>
          </p:cNvPr>
          <p:cNvPicPr>
            <a:picLocks noChangeAspect="1"/>
          </p:cNvPicPr>
          <p:nvPr/>
        </p:nvPicPr>
        <p:blipFill rotWithShape="1">
          <a:blip r:embed="rId3">
            <a:extLst>
              <a:ext uri="{28A0092B-C50C-407E-A947-70E740481C1C}">
                <a14:useLocalDpi xmlns:a14="http://schemas.microsoft.com/office/drawing/2010/main" val="0"/>
              </a:ext>
            </a:extLst>
          </a:blip>
          <a:srcRect r="11570"/>
          <a:stretch/>
        </p:blipFill>
        <p:spPr>
          <a:xfrm>
            <a:off x="6981584" y="5702469"/>
            <a:ext cx="3477779" cy="821836"/>
          </a:xfrm>
          <a:prstGeom prst="rect">
            <a:avLst/>
          </a:prstGeom>
        </p:spPr>
      </p:pic>
      <p:sp>
        <p:nvSpPr>
          <p:cNvPr id="13" name="Slide Number Placeholder 12">
            <a:extLst>
              <a:ext uri="{FF2B5EF4-FFF2-40B4-BE49-F238E27FC236}">
                <a16:creationId xmlns:a16="http://schemas.microsoft.com/office/drawing/2014/main" id="{E99ACFFC-416B-4C74-9EB2-7D6A95C5DE1D}"/>
              </a:ext>
            </a:extLst>
          </p:cNvPr>
          <p:cNvSpPr>
            <a:spLocks noGrp="1"/>
          </p:cNvSpPr>
          <p:nvPr>
            <p:ph type="sldNum" sz="quarter" idx="12"/>
          </p:nvPr>
        </p:nvSpPr>
        <p:spPr/>
        <p:txBody>
          <a:bodyPr>
            <a:normAutofit lnSpcReduction="10000"/>
          </a:bodyPr>
          <a:lstStyle/>
          <a:p>
            <a:fld id="{4AAD3C0E-AC77-4948-B5C3-8EABBF1914D8}" type="slidenum">
              <a:rPr lang="en-US" smtClean="0"/>
              <a:t>1</a:t>
            </a:fld>
            <a:endParaRPr lang="en-US"/>
          </a:p>
        </p:txBody>
      </p:sp>
      <p:sp>
        <p:nvSpPr>
          <p:cNvPr id="14" name="Date Placeholder 13">
            <a:extLst>
              <a:ext uri="{FF2B5EF4-FFF2-40B4-BE49-F238E27FC236}">
                <a16:creationId xmlns:a16="http://schemas.microsoft.com/office/drawing/2014/main" id="{7F8F2842-6EAB-4CD6-A580-6C1321C1EE52}"/>
              </a:ext>
            </a:extLst>
          </p:cNvPr>
          <p:cNvSpPr>
            <a:spLocks noGrp="1"/>
          </p:cNvSpPr>
          <p:nvPr>
            <p:ph type="dt" sz="half" idx="10"/>
          </p:nvPr>
        </p:nvSpPr>
        <p:spPr/>
        <p:txBody>
          <a:bodyPr/>
          <a:lstStyle/>
          <a:p>
            <a:r>
              <a:rPr lang="en-US"/>
              <a:t>What Does It Mean to "Search a Cell Phone?"</a:t>
            </a:r>
          </a:p>
        </p:txBody>
      </p:sp>
      <p:sp>
        <p:nvSpPr>
          <p:cNvPr id="15" name="Footer Placeholder 14">
            <a:extLst>
              <a:ext uri="{FF2B5EF4-FFF2-40B4-BE49-F238E27FC236}">
                <a16:creationId xmlns:a16="http://schemas.microsoft.com/office/drawing/2014/main" id="{94927225-9FFD-4DF3-B3CE-643D4826DAA7}"/>
              </a:ext>
            </a:extLst>
          </p:cNvPr>
          <p:cNvSpPr>
            <a:spLocks noGrp="1"/>
          </p:cNvSpPr>
          <p:nvPr>
            <p:ph type="ftr" sz="quarter" idx="11"/>
          </p:nvPr>
        </p:nvSpPr>
        <p:spPr/>
        <p:txBody>
          <a:bodyPr/>
          <a:lstStyle/>
          <a:p>
            <a:r>
              <a:rPr lang="en-US"/>
              <a:t>LCL 2022</a:t>
            </a:r>
          </a:p>
        </p:txBody>
      </p:sp>
    </p:spTree>
    <p:extLst>
      <p:ext uri="{BB962C8B-B14F-4D97-AF65-F5344CB8AC3E}">
        <p14:creationId xmlns:p14="http://schemas.microsoft.com/office/powerpoint/2010/main" val="402231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8268-96B8-4BAF-BE1F-7BD2CB7BA479}"/>
              </a:ext>
            </a:extLst>
          </p:cNvPr>
          <p:cNvSpPr>
            <a:spLocks noGrp="1"/>
          </p:cNvSpPr>
          <p:nvPr>
            <p:ph type="title"/>
          </p:nvPr>
        </p:nvSpPr>
        <p:spPr/>
        <p:txBody>
          <a:bodyPr/>
          <a:lstStyle/>
          <a:p>
            <a:r>
              <a:rPr lang="en-US" dirty="0"/>
              <a:t>Georgia Supreme Court Order</a:t>
            </a:r>
          </a:p>
        </p:txBody>
      </p:sp>
      <p:sp>
        <p:nvSpPr>
          <p:cNvPr id="3" name="Content Placeholder 2">
            <a:extLst>
              <a:ext uri="{FF2B5EF4-FFF2-40B4-BE49-F238E27FC236}">
                <a16:creationId xmlns:a16="http://schemas.microsoft.com/office/drawing/2014/main" id="{150CBE7A-18E5-4C2A-A4DE-672C51F41872}"/>
              </a:ext>
            </a:extLst>
          </p:cNvPr>
          <p:cNvSpPr>
            <a:spLocks noGrp="1"/>
          </p:cNvSpPr>
          <p:nvPr>
            <p:ph idx="1"/>
          </p:nvPr>
        </p:nvSpPr>
        <p:spPr/>
        <p:txBody>
          <a:bodyPr/>
          <a:lstStyle/>
          <a:p>
            <a:pPr marL="182880" marR="0" lvl="0" indent="-182880" algn="l" defTabSz="914400" rtl="0" eaLnBrk="1" fontAlgn="auto" latinLnBrk="0" hangingPunct="1">
              <a:lnSpc>
                <a:spcPct val="95000"/>
              </a:lnSpc>
              <a:spcBef>
                <a:spcPts val="1400"/>
              </a:spcBef>
              <a:spcAft>
                <a:spcPts val="200"/>
              </a:spcAft>
              <a:buClr>
                <a:srgbClr val="192858"/>
              </a:buClr>
              <a:buSzPct val="80000"/>
              <a:buFont typeface="Arial" pitchFamily="34" charset="0"/>
              <a:buChar char="•"/>
              <a:tabLst/>
              <a:defRPr/>
            </a:pPr>
            <a:r>
              <a:rPr kumimoji="0" lang="en-US" sz="2800" b="0" i="0" u="none" strike="noStrike" kern="1200" cap="none" spc="10" normalizeH="0" baseline="0" noProof="0" dirty="0">
                <a:ln>
                  <a:noFill/>
                </a:ln>
                <a:solidFill>
                  <a:prstClr val="black"/>
                </a:solidFill>
                <a:effectLst/>
                <a:uLnTx/>
                <a:uFillTx/>
                <a:latin typeface="Century Schoolbook" panose="02040604050505020304"/>
                <a:ea typeface="+mn-ea"/>
                <a:cs typeface="+mn-cs"/>
                <a:hlinkClick r:id="rId2"/>
              </a:rPr>
              <a:t>Order Granting Appeal</a:t>
            </a:r>
            <a:r>
              <a:rPr kumimoji="0" lang="en-US" sz="2800" b="0" i="0" u="none" strike="noStrike" kern="1200" cap="none" spc="10" normalizeH="0" baseline="0" noProof="0" dirty="0">
                <a:ln>
                  <a:noFill/>
                </a:ln>
                <a:solidFill>
                  <a:prstClr val="black"/>
                </a:solidFill>
                <a:effectLst/>
                <a:uLnTx/>
                <a:uFillTx/>
                <a:latin typeface="Century Schoolbook" panose="02040604050505020304"/>
                <a:ea typeface="+mn-ea"/>
                <a:cs typeface="+mn-cs"/>
              </a:rPr>
              <a:t> (Jan. 7, 2021) </a:t>
            </a:r>
          </a:p>
          <a:p>
            <a:pPr marL="182880" marR="0" lvl="0" indent="-182880" algn="l" defTabSz="914400" rtl="0" eaLnBrk="1" fontAlgn="auto" latinLnBrk="0" hangingPunct="1">
              <a:lnSpc>
                <a:spcPct val="95000"/>
              </a:lnSpc>
              <a:spcBef>
                <a:spcPts val="1400"/>
              </a:spcBef>
              <a:spcAft>
                <a:spcPts val="200"/>
              </a:spcAft>
              <a:buClr>
                <a:srgbClr val="192858"/>
              </a:buClr>
              <a:buSzPct val="80000"/>
              <a:buFont typeface="Arial" pitchFamily="34" charset="0"/>
              <a:buChar char="•"/>
              <a:tabLst/>
              <a:defRPr/>
            </a:pPr>
            <a:r>
              <a:rPr kumimoji="0" lang="en-US" sz="2800" b="0" i="0" u="none" strike="noStrike" kern="1200" cap="none" spc="10" normalizeH="0" baseline="0" noProof="0" dirty="0">
                <a:ln>
                  <a:noFill/>
                </a:ln>
                <a:solidFill>
                  <a:prstClr val="black"/>
                </a:solidFill>
                <a:effectLst/>
                <a:uLnTx/>
                <a:uFillTx/>
                <a:latin typeface="Century Schoolbook" panose="02040604050505020304"/>
                <a:ea typeface="+mn-ea"/>
                <a:cs typeface="+mn-cs"/>
              </a:rPr>
              <a:t>"The Court is particularly concerned with the following: </a:t>
            </a:r>
          </a:p>
          <a:p>
            <a:pPr marL="182880" marR="0" lvl="0" indent="-182880" algn="l" defTabSz="914400" rtl="0" eaLnBrk="1" fontAlgn="auto" latinLnBrk="0" hangingPunct="1">
              <a:lnSpc>
                <a:spcPct val="95000"/>
              </a:lnSpc>
              <a:spcBef>
                <a:spcPts val="1400"/>
              </a:spcBef>
              <a:spcAft>
                <a:spcPts val="200"/>
              </a:spcAft>
              <a:buClr>
                <a:srgbClr val="192858"/>
              </a:buClr>
              <a:buSzPct val="80000"/>
              <a:buFont typeface="Arial" pitchFamily="34" charset="0"/>
              <a:buChar char="•"/>
              <a:tabLst/>
              <a:defRPr/>
            </a:pPr>
            <a:r>
              <a:rPr kumimoji="0" lang="en-US" sz="2800" b="0" i="0" u="none" strike="noStrike" kern="1200" cap="none" spc="10" normalizeH="0" baseline="0" noProof="0" dirty="0">
                <a:ln>
                  <a:noFill/>
                </a:ln>
                <a:solidFill>
                  <a:prstClr val="black"/>
                </a:solidFill>
                <a:effectLst/>
                <a:uLnTx/>
                <a:uFillTx/>
                <a:latin typeface="Century Schoolbook" panose="02040604050505020304"/>
                <a:ea typeface="+mn-ea"/>
                <a:cs typeface="+mn-cs"/>
              </a:rPr>
              <a:t>When is a search warrant for the contents of an electronic device 'executed' under the Fourth Amendment to the United States Constitution?"</a:t>
            </a:r>
          </a:p>
          <a:p>
            <a:endParaRPr lang="en-US" dirty="0"/>
          </a:p>
        </p:txBody>
      </p:sp>
      <p:sp>
        <p:nvSpPr>
          <p:cNvPr id="4" name="Date Placeholder 3">
            <a:extLst>
              <a:ext uri="{FF2B5EF4-FFF2-40B4-BE49-F238E27FC236}">
                <a16:creationId xmlns:a16="http://schemas.microsoft.com/office/drawing/2014/main" id="{543BBEAC-1EF6-40CE-9876-4EF968F847DE}"/>
              </a:ext>
            </a:extLst>
          </p:cNvPr>
          <p:cNvSpPr>
            <a:spLocks noGrp="1"/>
          </p:cNvSpPr>
          <p:nvPr>
            <p:ph type="dt" sz="half" idx="10"/>
          </p:nvPr>
        </p:nvSpPr>
        <p:spPr/>
        <p:txBody>
          <a:bodyPr/>
          <a:lstStyle/>
          <a:p>
            <a:r>
              <a:rPr lang="en-US"/>
              <a:t>What Does It Mean to "Search a Cell Phone?"</a:t>
            </a:r>
          </a:p>
        </p:txBody>
      </p:sp>
      <p:sp>
        <p:nvSpPr>
          <p:cNvPr id="5" name="Footer Placeholder 4">
            <a:extLst>
              <a:ext uri="{FF2B5EF4-FFF2-40B4-BE49-F238E27FC236}">
                <a16:creationId xmlns:a16="http://schemas.microsoft.com/office/drawing/2014/main" id="{96047FC7-2FB8-4CC5-9050-CC6C489EB71A}"/>
              </a:ext>
            </a:extLst>
          </p:cNvPr>
          <p:cNvSpPr>
            <a:spLocks noGrp="1"/>
          </p:cNvSpPr>
          <p:nvPr>
            <p:ph type="ftr" sz="quarter" idx="11"/>
          </p:nvPr>
        </p:nvSpPr>
        <p:spPr/>
        <p:txBody>
          <a:bodyPr/>
          <a:lstStyle/>
          <a:p>
            <a:r>
              <a:rPr lang="en-US"/>
              <a:t>LCL 2022</a:t>
            </a:r>
          </a:p>
        </p:txBody>
      </p:sp>
      <p:sp>
        <p:nvSpPr>
          <p:cNvPr id="6" name="Slide Number Placeholder 5">
            <a:extLst>
              <a:ext uri="{FF2B5EF4-FFF2-40B4-BE49-F238E27FC236}">
                <a16:creationId xmlns:a16="http://schemas.microsoft.com/office/drawing/2014/main" id="{68B2BA2E-6722-4D16-92F3-9BD5C3CCA8E3}"/>
              </a:ext>
            </a:extLst>
          </p:cNvPr>
          <p:cNvSpPr>
            <a:spLocks noGrp="1"/>
          </p:cNvSpPr>
          <p:nvPr>
            <p:ph type="sldNum" sz="quarter" idx="12"/>
          </p:nvPr>
        </p:nvSpPr>
        <p:spPr/>
        <p:txBody>
          <a:bodyPr>
            <a:normAutofit lnSpcReduction="10000"/>
          </a:bodyPr>
          <a:lstStyle/>
          <a:p>
            <a:fld id="{4AAD3C0E-AC77-4948-B5C3-8EABBF1914D8}" type="slidenum">
              <a:rPr lang="en-US" smtClean="0"/>
              <a:t>10</a:t>
            </a:fld>
            <a:endParaRPr lang="en-US"/>
          </a:p>
        </p:txBody>
      </p:sp>
    </p:spTree>
    <p:extLst>
      <p:ext uri="{BB962C8B-B14F-4D97-AF65-F5344CB8AC3E}">
        <p14:creationId xmlns:p14="http://schemas.microsoft.com/office/powerpoint/2010/main" val="207605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504B68-DADD-4289-B7F8-F4B7B9EDC4E9}"/>
              </a:ext>
            </a:extLst>
          </p:cNvPr>
          <p:cNvSpPr>
            <a:spLocks noGrp="1"/>
          </p:cNvSpPr>
          <p:nvPr>
            <p:ph type="title"/>
          </p:nvPr>
        </p:nvSpPr>
        <p:spPr>
          <a:xfrm>
            <a:off x="338925" y="17712"/>
            <a:ext cx="9692640" cy="1325562"/>
          </a:xfrm>
        </p:spPr>
        <p:txBody>
          <a:bodyPr/>
          <a:lstStyle/>
          <a:p>
            <a:r>
              <a:rPr lang="en-US" dirty="0"/>
              <a:t>The Corpora</a:t>
            </a:r>
          </a:p>
        </p:txBody>
      </p:sp>
      <p:sp>
        <p:nvSpPr>
          <p:cNvPr id="7" name="Text Placeholder 6">
            <a:extLst>
              <a:ext uri="{FF2B5EF4-FFF2-40B4-BE49-F238E27FC236}">
                <a16:creationId xmlns:a16="http://schemas.microsoft.com/office/drawing/2014/main" id="{1626722E-AB2E-414B-A7E7-8DF917F6A303}"/>
              </a:ext>
            </a:extLst>
          </p:cNvPr>
          <p:cNvSpPr>
            <a:spLocks noGrp="1"/>
          </p:cNvSpPr>
          <p:nvPr>
            <p:ph type="body" sz="quarter" idx="3"/>
          </p:nvPr>
        </p:nvSpPr>
        <p:spPr>
          <a:xfrm>
            <a:off x="5924539" y="1403363"/>
            <a:ext cx="4480560" cy="731520"/>
          </a:xfrm>
        </p:spPr>
        <p:txBody>
          <a:bodyPr/>
          <a:lstStyle/>
          <a:p>
            <a:r>
              <a:rPr lang="en-US" b="1" dirty="0">
                <a:solidFill>
                  <a:schemeClr val="tx1"/>
                </a:solidFill>
              </a:rPr>
              <a:t>COFEA</a:t>
            </a:r>
          </a:p>
        </p:txBody>
      </p:sp>
      <p:sp>
        <p:nvSpPr>
          <p:cNvPr id="8" name="Content Placeholder 7">
            <a:extLst>
              <a:ext uri="{FF2B5EF4-FFF2-40B4-BE49-F238E27FC236}">
                <a16:creationId xmlns:a16="http://schemas.microsoft.com/office/drawing/2014/main" id="{2B866BCD-F4B1-4848-B201-A0FF02B16A86}"/>
              </a:ext>
            </a:extLst>
          </p:cNvPr>
          <p:cNvSpPr>
            <a:spLocks noGrp="1"/>
          </p:cNvSpPr>
          <p:nvPr>
            <p:ph sz="quarter" idx="4"/>
          </p:nvPr>
        </p:nvSpPr>
        <p:spPr>
          <a:xfrm>
            <a:off x="5924539" y="2134883"/>
            <a:ext cx="4480560" cy="1616380"/>
          </a:xfrm>
        </p:spPr>
        <p:txBody>
          <a:bodyPr/>
          <a:lstStyle/>
          <a:p>
            <a:r>
              <a:rPr lang="en-US" dirty="0">
                <a:solidFill>
                  <a:srgbClr val="192858"/>
                </a:solidFill>
              </a:rPr>
              <a:t>G</a:t>
            </a:r>
            <a:r>
              <a:rPr lang="en-US" b="0" i="0" dirty="0">
                <a:solidFill>
                  <a:srgbClr val="192858"/>
                </a:solidFill>
                <a:effectLst/>
              </a:rPr>
              <a:t>eneral written American English from the founding era of the United States of America (i.e., 1765-1799).</a:t>
            </a:r>
          </a:p>
          <a:p>
            <a:r>
              <a:rPr lang="en-US" b="0" i="0" dirty="0">
                <a:solidFill>
                  <a:srgbClr val="192858"/>
                </a:solidFill>
                <a:effectLst/>
              </a:rPr>
              <a:t>119,801 texts from three sources for a total of 133,488,113 words.</a:t>
            </a:r>
            <a:endParaRPr lang="en-US" dirty="0">
              <a:solidFill>
                <a:srgbClr val="192858"/>
              </a:solidFill>
            </a:endParaRPr>
          </a:p>
        </p:txBody>
      </p:sp>
      <p:sp>
        <p:nvSpPr>
          <p:cNvPr id="5" name="Text Placeholder 4">
            <a:extLst>
              <a:ext uri="{FF2B5EF4-FFF2-40B4-BE49-F238E27FC236}">
                <a16:creationId xmlns:a16="http://schemas.microsoft.com/office/drawing/2014/main" id="{A9D87B3C-810E-449A-AF4C-15BACF6ABE5C}"/>
              </a:ext>
            </a:extLst>
          </p:cNvPr>
          <p:cNvSpPr>
            <a:spLocks noGrp="1"/>
          </p:cNvSpPr>
          <p:nvPr>
            <p:ph type="body" idx="1"/>
          </p:nvPr>
        </p:nvSpPr>
        <p:spPr>
          <a:xfrm>
            <a:off x="338925" y="1539763"/>
            <a:ext cx="4480560" cy="731520"/>
          </a:xfrm>
        </p:spPr>
        <p:txBody>
          <a:bodyPr/>
          <a:lstStyle/>
          <a:p>
            <a:r>
              <a:rPr lang="en-US" b="1" dirty="0">
                <a:solidFill>
                  <a:schemeClr val="tx1"/>
                </a:solidFill>
              </a:rPr>
              <a:t>COHA</a:t>
            </a:r>
          </a:p>
        </p:txBody>
      </p:sp>
      <p:sp>
        <p:nvSpPr>
          <p:cNvPr id="6" name="Content Placeholder 5">
            <a:extLst>
              <a:ext uri="{FF2B5EF4-FFF2-40B4-BE49-F238E27FC236}">
                <a16:creationId xmlns:a16="http://schemas.microsoft.com/office/drawing/2014/main" id="{279A5796-6EF3-4D2E-A3F9-602929AAC0CF}"/>
              </a:ext>
            </a:extLst>
          </p:cNvPr>
          <p:cNvSpPr>
            <a:spLocks noGrp="1"/>
          </p:cNvSpPr>
          <p:nvPr>
            <p:ph sz="half" idx="2"/>
          </p:nvPr>
        </p:nvSpPr>
        <p:spPr>
          <a:xfrm>
            <a:off x="338925" y="2272426"/>
            <a:ext cx="4480560" cy="1825169"/>
          </a:xfrm>
        </p:spPr>
        <p:txBody>
          <a:bodyPr/>
          <a:lstStyle/>
          <a:p>
            <a:r>
              <a:rPr lang="en-US" b="0" i="0" u="none" strike="noStrike" dirty="0">
                <a:solidFill>
                  <a:srgbClr val="192858"/>
                </a:solidFill>
                <a:effectLst/>
              </a:rPr>
              <a:t>475 million words</a:t>
            </a:r>
            <a:r>
              <a:rPr lang="en-US" b="0" i="0" dirty="0">
                <a:solidFill>
                  <a:srgbClr val="192858"/>
                </a:solidFill>
                <a:effectLst/>
              </a:rPr>
              <a:t> of text from the 1820s-2010s</a:t>
            </a:r>
            <a:endParaRPr lang="en-US" b="0" i="0" dirty="0">
              <a:solidFill>
                <a:srgbClr val="192858"/>
              </a:solidFill>
              <a:cs typeface="Times New Roman" panose="02020603050405020304" pitchFamily="18" charset="0"/>
            </a:endParaRPr>
          </a:p>
          <a:p>
            <a:r>
              <a:rPr lang="en-US" dirty="0">
                <a:solidFill>
                  <a:srgbClr val="192858"/>
                </a:solidFill>
              </a:rPr>
              <a:t>B</a:t>
            </a:r>
            <a:r>
              <a:rPr lang="en-US" b="0" i="0" dirty="0">
                <a:solidFill>
                  <a:srgbClr val="192858"/>
                </a:solidFill>
                <a:effectLst/>
              </a:rPr>
              <a:t>alanced by genre decade by decade </a:t>
            </a:r>
            <a:endParaRPr lang="en-US" dirty="0">
              <a:solidFill>
                <a:srgbClr val="192858"/>
              </a:solidFill>
            </a:endParaRPr>
          </a:p>
        </p:txBody>
      </p:sp>
      <p:sp>
        <p:nvSpPr>
          <p:cNvPr id="9" name="Text Placeholder 4">
            <a:extLst>
              <a:ext uri="{FF2B5EF4-FFF2-40B4-BE49-F238E27FC236}">
                <a16:creationId xmlns:a16="http://schemas.microsoft.com/office/drawing/2014/main" id="{0EDB9F20-E8A6-4227-98AE-D001B5088639}"/>
              </a:ext>
            </a:extLst>
          </p:cNvPr>
          <p:cNvSpPr txBox="1">
            <a:spLocks/>
          </p:cNvSpPr>
          <p:nvPr/>
        </p:nvSpPr>
        <p:spPr>
          <a:xfrm>
            <a:off x="338925" y="3617346"/>
            <a:ext cx="4480560" cy="731520"/>
          </a:xfrm>
          <a:prstGeom prst="rect">
            <a:avLst/>
          </a:prstGeom>
        </p:spPr>
        <p:txBody>
          <a:bodyPr vert="horz" lIns="91440" tIns="45720" rIns="91440" bIns="45720" rtlCol="0" anchor="b">
            <a:normAutofit/>
          </a:bodyPr>
          <a:lstStyle>
            <a:lvl1pPr marL="0" indent="0" algn="l" defTabSz="914400" rtl="0" eaLnBrk="1" latinLnBrk="0" hangingPunct="1">
              <a:lnSpc>
                <a:spcPct val="95000"/>
              </a:lnSpc>
              <a:spcBef>
                <a:spcPts val="0"/>
              </a:spcBef>
              <a:spcAft>
                <a:spcPts val="200"/>
              </a:spcAft>
              <a:buClr>
                <a:schemeClr val="accent1"/>
              </a:buClr>
              <a:buSzPct val="80000"/>
              <a:buFont typeface="Arial" pitchFamily="34" charset="0"/>
              <a:buNone/>
              <a:defRPr sz="2000" b="0" kern="1200" spc="10" baseline="0">
                <a:solidFill>
                  <a:schemeClr val="tx2"/>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9pPr>
          </a:lstStyle>
          <a:p>
            <a:r>
              <a:rPr lang="en-US" b="1" dirty="0">
                <a:solidFill>
                  <a:schemeClr val="tx1"/>
                </a:solidFill>
              </a:rPr>
              <a:t>COCA</a:t>
            </a:r>
          </a:p>
        </p:txBody>
      </p:sp>
      <p:sp>
        <p:nvSpPr>
          <p:cNvPr id="10" name="Content Placeholder 7">
            <a:extLst>
              <a:ext uri="{FF2B5EF4-FFF2-40B4-BE49-F238E27FC236}">
                <a16:creationId xmlns:a16="http://schemas.microsoft.com/office/drawing/2014/main" id="{C8E9DA30-116F-466B-94E9-0B3D3CFA377A}"/>
              </a:ext>
            </a:extLst>
          </p:cNvPr>
          <p:cNvSpPr txBox="1">
            <a:spLocks/>
          </p:cNvSpPr>
          <p:nvPr/>
        </p:nvSpPr>
        <p:spPr>
          <a:xfrm>
            <a:off x="338925" y="4399639"/>
            <a:ext cx="4480560" cy="366465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0" i="0" dirty="0">
                <a:solidFill>
                  <a:srgbClr val="192858"/>
                </a:solidFill>
                <a:effectLst/>
              </a:rPr>
              <a:t>The Corpus of Contemporary American English (COCA) is the only </a:t>
            </a:r>
            <a:r>
              <a:rPr lang="en-US" b="0" i="0" u="none" strike="noStrike" dirty="0">
                <a:solidFill>
                  <a:srgbClr val="192858"/>
                </a:solidFill>
                <a:effectLst/>
              </a:rPr>
              <a:t>large</a:t>
            </a:r>
            <a:r>
              <a:rPr lang="en-US" b="0" i="0" dirty="0">
                <a:solidFill>
                  <a:srgbClr val="192858"/>
                </a:solidFill>
                <a:effectLst/>
              </a:rPr>
              <a:t>, genre-balanced corpus of American English</a:t>
            </a:r>
          </a:p>
          <a:p>
            <a:r>
              <a:rPr lang="en-US" dirty="0">
                <a:solidFill>
                  <a:srgbClr val="192858"/>
                </a:solidFill>
              </a:rPr>
              <a:t>The corpus contains more than one billion words of text by decade from eight genres </a:t>
            </a:r>
          </a:p>
        </p:txBody>
      </p:sp>
      <p:sp>
        <p:nvSpPr>
          <p:cNvPr id="11" name="Slide Number Placeholder 10">
            <a:extLst>
              <a:ext uri="{FF2B5EF4-FFF2-40B4-BE49-F238E27FC236}">
                <a16:creationId xmlns:a16="http://schemas.microsoft.com/office/drawing/2014/main" id="{A8DA8372-342C-4449-9A25-7DFF71BA86A0}"/>
              </a:ext>
            </a:extLst>
          </p:cNvPr>
          <p:cNvSpPr>
            <a:spLocks noGrp="1"/>
          </p:cNvSpPr>
          <p:nvPr>
            <p:ph type="sldNum" sz="quarter" idx="12"/>
          </p:nvPr>
        </p:nvSpPr>
        <p:spPr/>
        <p:txBody>
          <a:bodyPr>
            <a:normAutofit lnSpcReduction="10000"/>
          </a:bodyPr>
          <a:lstStyle/>
          <a:p>
            <a:fld id="{4AAD3C0E-AC77-4948-B5C3-8EABBF1914D8}" type="slidenum">
              <a:rPr lang="en-US" smtClean="0"/>
              <a:t>11</a:t>
            </a:fld>
            <a:endParaRPr lang="en-US"/>
          </a:p>
        </p:txBody>
      </p:sp>
      <p:sp>
        <p:nvSpPr>
          <p:cNvPr id="12" name="Text Placeholder 4">
            <a:extLst>
              <a:ext uri="{FF2B5EF4-FFF2-40B4-BE49-F238E27FC236}">
                <a16:creationId xmlns:a16="http://schemas.microsoft.com/office/drawing/2014/main" id="{1E7A1ED9-A7E6-4687-BE9E-3BED1089FD05}"/>
              </a:ext>
            </a:extLst>
          </p:cNvPr>
          <p:cNvSpPr txBox="1">
            <a:spLocks/>
          </p:cNvSpPr>
          <p:nvPr/>
        </p:nvSpPr>
        <p:spPr>
          <a:xfrm>
            <a:off x="5924539" y="3617346"/>
            <a:ext cx="4480560" cy="731520"/>
          </a:xfrm>
          <a:prstGeom prst="rect">
            <a:avLst/>
          </a:prstGeom>
        </p:spPr>
        <p:txBody>
          <a:bodyPr vert="horz" lIns="91440" tIns="45720" rIns="91440" bIns="45720" rtlCol="0" anchor="b">
            <a:normAutofit/>
          </a:bodyPr>
          <a:lstStyle>
            <a:lvl1pPr marL="0" indent="0" algn="l" defTabSz="914400" rtl="0" eaLnBrk="1" latinLnBrk="0" hangingPunct="1">
              <a:lnSpc>
                <a:spcPct val="95000"/>
              </a:lnSpc>
              <a:spcBef>
                <a:spcPts val="0"/>
              </a:spcBef>
              <a:spcAft>
                <a:spcPts val="200"/>
              </a:spcAft>
              <a:buClr>
                <a:schemeClr val="accent1"/>
              </a:buClr>
              <a:buSzPct val="80000"/>
              <a:buFont typeface="Arial" pitchFamily="34" charset="0"/>
              <a:buNone/>
              <a:defRPr sz="2000" b="0" kern="1200" spc="10" baseline="0">
                <a:solidFill>
                  <a:schemeClr val="tx2"/>
                </a:solidFill>
                <a:latin typeface="+mn-lt"/>
                <a:ea typeface="+mn-ea"/>
                <a:cs typeface="+mn-cs"/>
              </a:defRPr>
            </a:lvl1pPr>
            <a:lvl2pPr marL="457200" indent="0" algn="l" defTabSz="914400" rtl="0" eaLnBrk="1" latinLnBrk="0" hangingPunct="1">
              <a:lnSpc>
                <a:spcPct val="90000"/>
              </a:lnSpc>
              <a:spcBef>
                <a:spcPts val="300"/>
              </a:spcBef>
              <a:spcAft>
                <a:spcPts val="300"/>
              </a:spcAft>
              <a:buClr>
                <a:schemeClr val="accent1"/>
              </a:buClr>
              <a:buFont typeface="Wingdings 2" pitchFamily="18"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300"/>
              </a:spcBef>
              <a:spcAft>
                <a:spcPts val="300"/>
              </a:spcAft>
              <a:buClr>
                <a:schemeClr val="accent1"/>
              </a:buClr>
              <a:buFont typeface="Wingdings 2" pitchFamily="18" charset="2"/>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9pPr>
          </a:lstStyle>
          <a:p>
            <a:r>
              <a:rPr lang="en-US" b="1" dirty="0">
                <a:solidFill>
                  <a:schemeClr val="tx1"/>
                </a:solidFill>
              </a:rPr>
              <a:t>GA Code</a:t>
            </a:r>
          </a:p>
        </p:txBody>
      </p:sp>
      <p:sp>
        <p:nvSpPr>
          <p:cNvPr id="13" name="Content Placeholder 7">
            <a:extLst>
              <a:ext uri="{FF2B5EF4-FFF2-40B4-BE49-F238E27FC236}">
                <a16:creationId xmlns:a16="http://schemas.microsoft.com/office/drawing/2014/main" id="{18542500-4FB0-4C71-BCBE-E55715B15F6F}"/>
              </a:ext>
            </a:extLst>
          </p:cNvPr>
          <p:cNvSpPr txBox="1">
            <a:spLocks/>
          </p:cNvSpPr>
          <p:nvPr/>
        </p:nvSpPr>
        <p:spPr>
          <a:xfrm>
            <a:off x="5924539" y="4399639"/>
            <a:ext cx="4480560" cy="366465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1800" dirty="0">
                <a:solidFill>
                  <a:srgbClr val="192858"/>
                </a:solidFill>
                <a:effectLst/>
                <a:ea typeface="Times New Roman" panose="02020603050405020304" pitchFamily="18" charset="0"/>
              </a:rPr>
              <a:t>A subsection from the </a:t>
            </a:r>
            <a:r>
              <a:rPr lang="en-US" sz="1800" i="1" dirty="0">
                <a:solidFill>
                  <a:srgbClr val="192858"/>
                </a:solidFill>
                <a:effectLst/>
                <a:ea typeface="Times New Roman" panose="02020603050405020304" pitchFamily="18" charset="0"/>
              </a:rPr>
              <a:t>US Code Corpus</a:t>
            </a:r>
            <a:r>
              <a:rPr lang="en-US" sz="1800" dirty="0">
                <a:solidFill>
                  <a:srgbClr val="192858"/>
                </a:solidFill>
                <a:effectLst/>
                <a:ea typeface="Times New Roman" panose="02020603050405020304" pitchFamily="18" charset="0"/>
              </a:rPr>
              <a:t> (Wood &amp; Egbert, 2020)</a:t>
            </a:r>
          </a:p>
          <a:p>
            <a:r>
              <a:rPr lang="en-US" dirty="0">
                <a:solidFill>
                  <a:srgbClr val="192858"/>
                </a:solidFill>
                <a:ea typeface="Times New Roman" panose="02020603050405020304" pitchFamily="18" charset="0"/>
              </a:rPr>
              <a:t>I</a:t>
            </a:r>
            <a:r>
              <a:rPr lang="en-US" sz="1800" dirty="0">
                <a:solidFill>
                  <a:srgbClr val="192858"/>
                </a:solidFill>
                <a:effectLst/>
                <a:ea typeface="Times New Roman" panose="02020603050405020304" pitchFamily="18" charset="0"/>
              </a:rPr>
              <a:t>ncludes the 2019 version of the Georgia State Code in its entirety</a:t>
            </a:r>
          </a:p>
          <a:p>
            <a:r>
              <a:rPr lang="en-US" sz="1800" dirty="0">
                <a:solidFill>
                  <a:srgbClr val="192858"/>
                </a:solidFill>
                <a:effectLst/>
                <a:ea typeface="Times New Roman" panose="02020603050405020304" pitchFamily="18" charset="0"/>
              </a:rPr>
              <a:t>28,221 texts</a:t>
            </a:r>
            <a:endParaRPr lang="en-US" sz="1800" dirty="0">
              <a:solidFill>
                <a:srgbClr val="192858"/>
              </a:solidFill>
              <a:effectLst/>
              <a:ea typeface="Arial" panose="020B0604020202020204" pitchFamily="34" charset="0"/>
            </a:endParaRPr>
          </a:p>
        </p:txBody>
      </p:sp>
      <p:sp>
        <p:nvSpPr>
          <p:cNvPr id="14" name="Date Placeholder 13">
            <a:extLst>
              <a:ext uri="{FF2B5EF4-FFF2-40B4-BE49-F238E27FC236}">
                <a16:creationId xmlns:a16="http://schemas.microsoft.com/office/drawing/2014/main" id="{4C9C51D7-0D05-4151-A1B0-A3BB72D6718A}"/>
              </a:ext>
            </a:extLst>
          </p:cNvPr>
          <p:cNvSpPr>
            <a:spLocks noGrp="1"/>
          </p:cNvSpPr>
          <p:nvPr>
            <p:ph type="dt" sz="half" idx="10"/>
          </p:nvPr>
        </p:nvSpPr>
        <p:spPr/>
        <p:txBody>
          <a:bodyPr/>
          <a:lstStyle/>
          <a:p>
            <a:r>
              <a:rPr lang="en-US"/>
              <a:t>What Does It Mean to "Search a Cell Phone?"</a:t>
            </a:r>
          </a:p>
        </p:txBody>
      </p:sp>
      <p:sp>
        <p:nvSpPr>
          <p:cNvPr id="15" name="Footer Placeholder 14">
            <a:extLst>
              <a:ext uri="{FF2B5EF4-FFF2-40B4-BE49-F238E27FC236}">
                <a16:creationId xmlns:a16="http://schemas.microsoft.com/office/drawing/2014/main" id="{18D229B3-1120-4C00-8AA5-7CCD4DED39FD}"/>
              </a:ext>
            </a:extLst>
          </p:cNvPr>
          <p:cNvSpPr>
            <a:spLocks noGrp="1"/>
          </p:cNvSpPr>
          <p:nvPr>
            <p:ph type="ftr" sz="quarter" idx="11"/>
          </p:nvPr>
        </p:nvSpPr>
        <p:spPr/>
        <p:txBody>
          <a:bodyPr/>
          <a:lstStyle/>
          <a:p>
            <a:r>
              <a:rPr lang="en-US"/>
              <a:t>LCL 2022</a:t>
            </a:r>
          </a:p>
        </p:txBody>
      </p:sp>
    </p:spTree>
    <p:extLst>
      <p:ext uri="{BB962C8B-B14F-4D97-AF65-F5344CB8AC3E}">
        <p14:creationId xmlns:p14="http://schemas.microsoft.com/office/powerpoint/2010/main" val="288794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3EB569-0CAD-4768-9675-B78E6BFAB7CB}"/>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i="1"/>
              <a:t>Execut* </a:t>
            </a:r>
            <a:r>
              <a:rPr lang="en-US"/>
              <a:t>in COHA</a:t>
            </a:r>
            <a:endParaRPr lang="en-US" dirty="0"/>
          </a:p>
        </p:txBody>
      </p:sp>
      <p:sp>
        <p:nvSpPr>
          <p:cNvPr id="16" name="Content Placeholder 5">
            <a:extLst>
              <a:ext uri="{FF2B5EF4-FFF2-40B4-BE49-F238E27FC236}">
                <a16:creationId xmlns:a16="http://schemas.microsoft.com/office/drawing/2014/main" id="{D1E52957-D340-407D-A08D-F1184B955E5E}"/>
              </a:ext>
            </a:extLst>
          </p:cNvPr>
          <p:cNvSpPr>
            <a:spLocks noGrp="1"/>
          </p:cNvSpPr>
          <p:nvPr>
            <p:ph sz="half" idx="2"/>
          </p:nvPr>
        </p:nvSpPr>
        <p:spPr>
          <a:xfrm>
            <a:off x="1261872" y="1933575"/>
            <a:ext cx="4401509" cy="4246562"/>
          </a:xfrm>
        </p:spPr>
        <p:txBody>
          <a:bodyPr vert="horz" lIns="91440" tIns="45720" rIns="91440" bIns="45720" rtlCol="0">
            <a:normAutofit/>
          </a:bodyPr>
          <a:lstStyle/>
          <a:p>
            <a:r>
              <a:rPr lang="en-US" dirty="0">
                <a:effectLst/>
              </a:rPr>
              <a:t>All the instances of “executes” and “executing” and a randomized sample of 50% of the instances of “execute” and “executed” were retrieved</a:t>
            </a:r>
          </a:p>
          <a:p>
            <a:pPr lvl="1"/>
            <a:r>
              <a:rPr lang="en-US" dirty="0">
                <a:effectLst/>
              </a:rPr>
              <a:t>(a) to complete or </a:t>
            </a:r>
          </a:p>
          <a:p>
            <a:pPr lvl="1"/>
            <a:r>
              <a:rPr lang="en-US" dirty="0">
                <a:effectLst/>
              </a:rPr>
              <a:t>(b) to make a document valid by signing was evaluated against the actual examples.</a:t>
            </a:r>
          </a:p>
          <a:p>
            <a:r>
              <a:rPr lang="en-US" dirty="0">
                <a:effectLst/>
              </a:rPr>
              <a:t>These frequent patterns suggested that “executed” did not mean merely “completed,” </a:t>
            </a:r>
          </a:p>
          <a:p>
            <a:r>
              <a:rPr lang="en-US" dirty="0"/>
              <a:t>Revised coding scheme </a:t>
            </a:r>
            <a:endParaRPr lang="en-US" dirty="0">
              <a:effectLst/>
            </a:endParaRPr>
          </a:p>
        </p:txBody>
      </p:sp>
      <p:sp>
        <p:nvSpPr>
          <p:cNvPr id="7" name="Date Placeholder 6">
            <a:extLst>
              <a:ext uri="{FF2B5EF4-FFF2-40B4-BE49-F238E27FC236}">
                <a16:creationId xmlns:a16="http://schemas.microsoft.com/office/drawing/2014/main" id="{6FF38996-EF76-4A3D-B0E2-5A39330B55F2}"/>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solidFill>
                  <a:srgbClr val="46464A">
                    <a:lumMod val="20000"/>
                    <a:lumOff val="80000"/>
                  </a:srgbClr>
                </a:solidFill>
              </a:rPr>
              <a:t>What Does It Mean to "Search a Cell Phone?"</a:t>
            </a:r>
          </a:p>
        </p:txBody>
      </p:sp>
      <p:sp>
        <p:nvSpPr>
          <p:cNvPr id="8" name="Footer Placeholder 7">
            <a:extLst>
              <a:ext uri="{FF2B5EF4-FFF2-40B4-BE49-F238E27FC236}">
                <a16:creationId xmlns:a16="http://schemas.microsoft.com/office/drawing/2014/main" id="{55F63935-A966-4059-9F73-D35A9F66C090}"/>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rgbClr val="46464A">
                    <a:lumMod val="20000"/>
                    <a:lumOff val="80000"/>
                  </a:srgbClr>
                </a:solidFill>
                <a:latin typeface="+mn-lt"/>
                <a:ea typeface="+mn-ea"/>
                <a:cs typeface="+mn-cs"/>
              </a:rPr>
              <a:t>LCL 2022</a:t>
            </a:r>
          </a:p>
        </p:txBody>
      </p:sp>
      <p:sp>
        <p:nvSpPr>
          <p:cNvPr id="4" name="Slide Number Placeholder 3">
            <a:extLst>
              <a:ext uri="{FF2B5EF4-FFF2-40B4-BE49-F238E27FC236}">
                <a16:creationId xmlns:a16="http://schemas.microsoft.com/office/drawing/2014/main" id="{242A2860-06FE-4C36-81CF-0697A4C0C2BC}"/>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a:solidFill>
                  <a:srgbClr val="46464A">
                    <a:lumMod val="60000"/>
                    <a:lumOff val="40000"/>
                  </a:srgbClr>
                </a:solidFill>
              </a:rPr>
              <a:pPr>
                <a:lnSpc>
                  <a:spcPct val="90000"/>
                </a:lnSpc>
                <a:spcAft>
                  <a:spcPts val="600"/>
                </a:spcAft>
              </a:pPr>
              <a:t>12</a:t>
            </a:fld>
            <a:endParaRPr lang="en-US">
              <a:solidFill>
                <a:srgbClr val="46464A">
                  <a:lumMod val="60000"/>
                  <a:lumOff val="40000"/>
                </a:srgbClr>
              </a:solidFill>
            </a:endParaRPr>
          </a:p>
        </p:txBody>
      </p:sp>
      <p:graphicFrame>
        <p:nvGraphicFramePr>
          <p:cNvPr id="5" name="Content Placeholder 4">
            <a:extLst>
              <a:ext uri="{FF2B5EF4-FFF2-40B4-BE49-F238E27FC236}">
                <a16:creationId xmlns:a16="http://schemas.microsoft.com/office/drawing/2014/main" id="{945EDA53-6B93-46AA-B682-1EC60D7D4303}"/>
              </a:ext>
            </a:extLst>
          </p:cNvPr>
          <p:cNvGraphicFramePr>
            <a:graphicFrameLocks noGrp="1"/>
          </p:cNvGraphicFramePr>
          <p:nvPr>
            <p:ph sz="half" idx="1"/>
            <p:extLst>
              <p:ext uri="{D42A27DB-BD31-4B8C-83A1-F6EECF244321}">
                <p14:modId xmlns:p14="http://schemas.microsoft.com/office/powerpoint/2010/main" val="3122392367"/>
              </p:ext>
            </p:extLst>
          </p:nvPr>
        </p:nvGraphicFramePr>
        <p:xfrm>
          <a:off x="6095999" y="2154017"/>
          <a:ext cx="4807290" cy="3198993"/>
        </p:xfrm>
        <a:graphic>
          <a:graphicData uri="http://schemas.openxmlformats.org/drawingml/2006/table">
            <a:tbl>
              <a:tblPr>
                <a:tableStyleId>{125E5076-3810-47DD-B79F-674D7AD40C01}</a:tableStyleId>
              </a:tblPr>
              <a:tblGrid>
                <a:gridCol w="1200542">
                  <a:extLst>
                    <a:ext uri="{9D8B030D-6E8A-4147-A177-3AD203B41FA5}">
                      <a16:colId xmlns:a16="http://schemas.microsoft.com/office/drawing/2014/main" val="3428502371"/>
                    </a:ext>
                  </a:extLst>
                </a:gridCol>
                <a:gridCol w="911390">
                  <a:extLst>
                    <a:ext uri="{9D8B030D-6E8A-4147-A177-3AD203B41FA5}">
                      <a16:colId xmlns:a16="http://schemas.microsoft.com/office/drawing/2014/main" val="576091274"/>
                    </a:ext>
                  </a:extLst>
                </a:gridCol>
                <a:gridCol w="911390">
                  <a:extLst>
                    <a:ext uri="{9D8B030D-6E8A-4147-A177-3AD203B41FA5}">
                      <a16:colId xmlns:a16="http://schemas.microsoft.com/office/drawing/2014/main" val="2266754063"/>
                    </a:ext>
                  </a:extLst>
                </a:gridCol>
                <a:gridCol w="911390">
                  <a:extLst>
                    <a:ext uri="{9D8B030D-6E8A-4147-A177-3AD203B41FA5}">
                      <a16:colId xmlns:a16="http://schemas.microsoft.com/office/drawing/2014/main" val="3985790469"/>
                    </a:ext>
                  </a:extLst>
                </a:gridCol>
                <a:gridCol w="872578">
                  <a:extLst>
                    <a:ext uri="{9D8B030D-6E8A-4147-A177-3AD203B41FA5}">
                      <a16:colId xmlns:a16="http://schemas.microsoft.com/office/drawing/2014/main" val="236573926"/>
                    </a:ext>
                  </a:extLst>
                </a:gridCol>
              </a:tblGrid>
              <a:tr h="662061">
                <a:tc gridSpan="5">
                  <a:txBody>
                    <a:bodyPr/>
                    <a:lstStyle/>
                    <a:p>
                      <a:pPr marL="0" marR="0">
                        <a:lnSpc>
                          <a:spcPct val="107000"/>
                        </a:lnSpc>
                        <a:spcBef>
                          <a:spcPts val="0"/>
                        </a:spcBef>
                        <a:spcAft>
                          <a:spcPts val="0"/>
                        </a:spcAft>
                      </a:pPr>
                      <a:r>
                        <a:rPr lang="en-US" sz="1500">
                          <a:effectLst/>
                        </a:rPr>
                        <a:t>Table 1. Frequency of ‘Execute’ in COHA in the 1950s, 1960s, and 1970s</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771236"/>
                  </a:ext>
                </a:extLst>
              </a:tr>
              <a:tr h="422822">
                <a:tc>
                  <a:txBody>
                    <a:bodyPr/>
                    <a:lstStyle/>
                    <a:p>
                      <a:pPr marL="0" marR="0">
                        <a:lnSpc>
                          <a:spcPct val="107000"/>
                        </a:lnSpc>
                        <a:spcBef>
                          <a:spcPts val="0"/>
                        </a:spcBef>
                        <a:spcAft>
                          <a:spcPts val="0"/>
                        </a:spcAft>
                      </a:pPr>
                      <a:r>
                        <a:rPr lang="en-US" sz="1500">
                          <a:effectLst/>
                        </a:rPr>
                        <a: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u="sng">
                          <a:effectLst/>
                        </a:rPr>
                        <a:t>1950s</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u="sng">
                          <a:effectLst/>
                        </a:rPr>
                        <a:t>1960s</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u="sng">
                          <a:effectLst/>
                        </a:rPr>
                        <a:t>1970s</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Total:</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44408379"/>
                  </a:ext>
                </a:extLst>
              </a:tr>
              <a:tr h="422822">
                <a:tc>
                  <a:txBody>
                    <a:bodyPr/>
                    <a:lstStyle/>
                    <a:p>
                      <a:pPr marL="0" marR="0">
                        <a:lnSpc>
                          <a:spcPct val="107000"/>
                        </a:lnSpc>
                        <a:spcBef>
                          <a:spcPts val="0"/>
                        </a:spcBef>
                        <a:spcAft>
                          <a:spcPts val="0"/>
                        </a:spcAft>
                      </a:pPr>
                      <a:r>
                        <a:rPr lang="en-US" sz="1500">
                          <a:effectLst/>
                        </a:rPr>
                        <a:t>execute</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98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124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109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331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44169825"/>
                  </a:ext>
                </a:extLst>
              </a:tr>
              <a:tr h="422822">
                <a:tc>
                  <a:txBody>
                    <a:bodyPr/>
                    <a:lstStyle/>
                    <a:p>
                      <a:pPr marL="0" marR="0">
                        <a:lnSpc>
                          <a:spcPct val="107000"/>
                        </a:lnSpc>
                        <a:spcBef>
                          <a:spcPts val="0"/>
                        </a:spcBef>
                        <a:spcAft>
                          <a:spcPts val="0"/>
                        </a:spcAft>
                      </a:pPr>
                      <a:r>
                        <a:rPr lang="en-US" sz="1500">
                          <a:effectLst/>
                        </a:rPr>
                        <a:t>executes</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34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78136889"/>
                  </a:ext>
                </a:extLst>
              </a:tr>
              <a:tr h="422822">
                <a:tc>
                  <a:txBody>
                    <a:bodyPr/>
                    <a:lstStyle/>
                    <a:p>
                      <a:pPr marL="0" marR="0">
                        <a:lnSpc>
                          <a:spcPct val="107000"/>
                        </a:lnSpc>
                        <a:spcBef>
                          <a:spcPts val="0"/>
                        </a:spcBef>
                        <a:spcAft>
                          <a:spcPts val="0"/>
                        </a:spcAft>
                      </a:pPr>
                      <a:r>
                        <a:rPr lang="en-US" sz="1500">
                          <a:effectLst/>
                        </a:rPr>
                        <a:t>executed</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225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274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284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783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28728277"/>
                  </a:ext>
                </a:extLst>
              </a:tr>
              <a:tr h="422822">
                <a:tc>
                  <a:txBody>
                    <a:bodyPr/>
                    <a:lstStyle/>
                    <a:p>
                      <a:pPr marL="0" marR="0">
                        <a:lnSpc>
                          <a:spcPct val="107000"/>
                        </a:lnSpc>
                        <a:spcBef>
                          <a:spcPts val="0"/>
                        </a:spcBef>
                        <a:spcAft>
                          <a:spcPts val="0"/>
                        </a:spcAft>
                      </a:pPr>
                      <a:r>
                        <a:rPr lang="en-US" sz="1500">
                          <a:effectLst/>
                        </a:rPr>
                        <a:t>executing</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40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44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37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121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79714596"/>
                  </a:ext>
                </a:extLst>
              </a:tr>
              <a:tr h="422822">
                <a:tc>
                  <a:txBody>
                    <a:bodyPr/>
                    <a:lstStyle/>
                    <a:p>
                      <a:pPr marL="0" marR="0">
                        <a:lnSpc>
                          <a:spcPct val="107000"/>
                        </a:lnSpc>
                        <a:spcBef>
                          <a:spcPts val="0"/>
                        </a:spcBef>
                        <a:spcAft>
                          <a:spcPts val="0"/>
                        </a:spcAft>
                      </a:pPr>
                      <a:r>
                        <a:rPr lang="en-US" sz="1500">
                          <a:effectLst/>
                        </a:rPr>
                        <a:t>Total:</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372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455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442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nSpc>
                          <a:spcPct val="107000"/>
                        </a:lnSpc>
                        <a:spcBef>
                          <a:spcPts val="0"/>
                        </a:spcBef>
                        <a:spcAft>
                          <a:spcPts val="0"/>
                        </a:spcAft>
                      </a:pPr>
                      <a:r>
                        <a:rPr lang="en-US" sz="1500">
                          <a:effectLst/>
                        </a:rPr>
                        <a:t>1269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77625" marR="77625" marT="77625" marB="776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77520700"/>
                  </a:ext>
                </a:extLst>
              </a:tr>
            </a:tbl>
          </a:graphicData>
        </a:graphic>
      </p:graphicFrame>
    </p:spTree>
    <p:extLst>
      <p:ext uri="{BB962C8B-B14F-4D97-AF65-F5344CB8AC3E}">
        <p14:creationId xmlns:p14="http://schemas.microsoft.com/office/powerpoint/2010/main" val="425822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DF35-99DC-467D-94CE-C97ACE27153A}"/>
              </a:ext>
            </a:extLst>
          </p:cNvPr>
          <p:cNvSpPr>
            <a:spLocks noGrp="1"/>
          </p:cNvSpPr>
          <p:nvPr>
            <p:ph type="title"/>
          </p:nvPr>
        </p:nvSpPr>
        <p:spPr>
          <a:xfrm>
            <a:off x="1261872" y="365760"/>
            <a:ext cx="9692640" cy="1325562"/>
          </a:xfrm>
        </p:spPr>
        <p:txBody>
          <a:bodyPr>
            <a:normAutofit/>
          </a:bodyPr>
          <a:lstStyle/>
          <a:p>
            <a:r>
              <a:rPr lang="en-US" dirty="0"/>
              <a:t>Revised Coding Scheme </a:t>
            </a:r>
          </a:p>
        </p:txBody>
      </p:sp>
      <p:sp>
        <p:nvSpPr>
          <p:cNvPr id="7" name="Date Placeholder 6">
            <a:extLst>
              <a:ext uri="{FF2B5EF4-FFF2-40B4-BE49-F238E27FC236}">
                <a16:creationId xmlns:a16="http://schemas.microsoft.com/office/drawing/2014/main" id="{FC2C5BB1-EA91-46F4-AB37-39389258A0D4}"/>
              </a:ext>
            </a:extLst>
          </p:cNvPr>
          <p:cNvSpPr>
            <a:spLocks noGrp="1"/>
          </p:cNvSpPr>
          <p:nvPr>
            <p:ph type="dt" sz="half" idx="10"/>
          </p:nvPr>
        </p:nvSpPr>
        <p:spPr>
          <a:xfrm rot="16200000">
            <a:off x="10797542" y="998537"/>
            <a:ext cx="1904999" cy="365125"/>
          </a:xfrm>
        </p:spPr>
        <p:txBody>
          <a:bodyPr>
            <a:normAutofit/>
          </a:bodyPr>
          <a:lstStyle/>
          <a:p>
            <a:pPr>
              <a:lnSpc>
                <a:spcPct val="90000"/>
              </a:lnSpc>
              <a:spcAft>
                <a:spcPts val="600"/>
              </a:spcAft>
            </a:pPr>
            <a:r>
              <a:rPr lang="en-US" sz="900"/>
              <a:t>What Does It Mean to "Search a Cell Phone?"</a:t>
            </a:r>
          </a:p>
        </p:txBody>
      </p:sp>
      <p:sp>
        <p:nvSpPr>
          <p:cNvPr id="8" name="Footer Placeholder 7">
            <a:extLst>
              <a:ext uri="{FF2B5EF4-FFF2-40B4-BE49-F238E27FC236}">
                <a16:creationId xmlns:a16="http://schemas.microsoft.com/office/drawing/2014/main" id="{FB828A21-FE1C-4159-9AE3-CF51734BBA6D}"/>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LCL 2022</a:t>
            </a:r>
          </a:p>
        </p:txBody>
      </p:sp>
      <p:sp>
        <p:nvSpPr>
          <p:cNvPr id="4" name="Slide Number Placeholder 3">
            <a:extLst>
              <a:ext uri="{FF2B5EF4-FFF2-40B4-BE49-F238E27FC236}">
                <a16:creationId xmlns:a16="http://schemas.microsoft.com/office/drawing/2014/main" id="{6550745B-4D7F-44A8-9A57-A63C316BE64F}"/>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FFB40C90-5FBF-430B-9C8F-D26983520172}" type="slidenum">
              <a:rPr lang="en-US" smtClean="0"/>
              <a:pPr>
                <a:lnSpc>
                  <a:spcPct val="90000"/>
                </a:lnSpc>
                <a:spcAft>
                  <a:spcPts val="600"/>
                </a:spcAft>
              </a:pPr>
              <a:t>13</a:t>
            </a:fld>
            <a:endParaRPr lang="en-US"/>
          </a:p>
        </p:txBody>
      </p:sp>
      <p:graphicFrame>
        <p:nvGraphicFramePr>
          <p:cNvPr id="15" name="Content Placeholder 2">
            <a:extLst>
              <a:ext uri="{FF2B5EF4-FFF2-40B4-BE49-F238E27FC236}">
                <a16:creationId xmlns:a16="http://schemas.microsoft.com/office/drawing/2014/main" id="{D1021C0B-F4F1-49C0-881C-137E24485F10}"/>
              </a:ext>
            </a:extLst>
          </p:cNvPr>
          <p:cNvGraphicFramePr>
            <a:graphicFrameLocks noGrp="1"/>
          </p:cNvGraphicFramePr>
          <p:nvPr>
            <p:ph idx="1"/>
            <p:extLst>
              <p:ext uri="{D42A27DB-BD31-4B8C-83A1-F6EECF244321}">
                <p14:modId xmlns:p14="http://schemas.microsoft.com/office/powerpoint/2010/main" val="3954336200"/>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14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0" name="Rectangle 25">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7">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D03664-C9CF-4456-9557-134652D67EE0}"/>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dirty="0">
                <a:solidFill>
                  <a:srgbClr val="FFFFFF"/>
                </a:solidFill>
              </a:rPr>
              <a:t>Concordance Line Examples</a:t>
            </a:r>
          </a:p>
        </p:txBody>
      </p:sp>
      <p:sp>
        <p:nvSpPr>
          <p:cNvPr id="42" name="Rectangle 29">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14">
            <a:extLst>
              <a:ext uri="{FF2B5EF4-FFF2-40B4-BE49-F238E27FC236}">
                <a16:creationId xmlns:a16="http://schemas.microsoft.com/office/drawing/2014/main" id="{885692E4-178F-4038-BFDD-72B0168D0D3C}"/>
              </a:ext>
            </a:extLst>
          </p:cNvPr>
          <p:cNvPicPr>
            <a:picLocks noChangeAspect="1"/>
          </p:cNvPicPr>
          <p:nvPr/>
        </p:nvPicPr>
        <p:blipFill>
          <a:blip r:embed="rId2"/>
          <a:stretch>
            <a:fillRect/>
          </a:stretch>
        </p:blipFill>
        <p:spPr>
          <a:xfrm>
            <a:off x="1097280" y="1278761"/>
            <a:ext cx="9594723" cy="2547880"/>
          </a:xfrm>
          <a:prstGeom prst="rect">
            <a:avLst/>
          </a:prstGeom>
        </p:spPr>
      </p:pic>
      <p:sp>
        <p:nvSpPr>
          <p:cNvPr id="32" name="Rectangle 31">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822CCB0-839A-4074-A285-2F5636F211F3}"/>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solidFill>
                  <a:srgbClr val="7F7F7F"/>
                </a:solidFill>
              </a:rPr>
              <a:t>What Does It Mean to "Search a Cell Phone?"</a:t>
            </a:r>
          </a:p>
        </p:txBody>
      </p:sp>
      <p:sp>
        <p:nvSpPr>
          <p:cNvPr id="4" name="Footer Placeholder 3">
            <a:extLst>
              <a:ext uri="{FF2B5EF4-FFF2-40B4-BE49-F238E27FC236}">
                <a16:creationId xmlns:a16="http://schemas.microsoft.com/office/drawing/2014/main" id="{64DA5EEE-AF7A-48E9-AB47-0D061A0B4EF8}"/>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rgbClr val="A6A6A6"/>
                </a:solidFill>
                <a:latin typeface="+mn-lt"/>
                <a:ea typeface="+mn-ea"/>
                <a:cs typeface="+mn-cs"/>
              </a:rPr>
              <a:t>LCL 2022</a:t>
            </a:r>
          </a:p>
        </p:txBody>
      </p:sp>
      <p:sp>
        <p:nvSpPr>
          <p:cNvPr id="5" name="Slide Number Placeholder 4">
            <a:extLst>
              <a:ext uri="{FF2B5EF4-FFF2-40B4-BE49-F238E27FC236}">
                <a16:creationId xmlns:a16="http://schemas.microsoft.com/office/drawing/2014/main" id="{DF677F2F-B1ED-4A36-A21D-AC5066B198F3}"/>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smtClean="0">
                <a:solidFill>
                  <a:srgbClr val="A6A6A6"/>
                </a:solidFill>
              </a:rPr>
              <a:pPr>
                <a:lnSpc>
                  <a:spcPct val="90000"/>
                </a:lnSpc>
                <a:spcAft>
                  <a:spcPts val="600"/>
                </a:spcAft>
              </a:pPr>
              <a:t>14</a:t>
            </a:fld>
            <a:endParaRPr lang="en-US">
              <a:solidFill>
                <a:srgbClr val="A6A6A6"/>
              </a:solidFill>
            </a:endParaRPr>
          </a:p>
        </p:txBody>
      </p:sp>
    </p:spTree>
    <p:extLst>
      <p:ext uri="{BB962C8B-B14F-4D97-AF65-F5344CB8AC3E}">
        <p14:creationId xmlns:p14="http://schemas.microsoft.com/office/powerpoint/2010/main" val="223596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F17464-5BC5-42A3-9063-5A2839FF78B3}"/>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COHA Coded Instances</a:t>
            </a:r>
          </a:p>
        </p:txBody>
      </p:sp>
      <p:sp>
        <p:nvSpPr>
          <p:cNvPr id="24" name="Rectangle 23">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2D0A98A5-314B-4774-BAD3-6219E5AA748D}"/>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solidFill>
                  <a:srgbClr val="7F7F7F"/>
                </a:solidFill>
              </a:rPr>
              <a:t>What Does It Mean to "Search a Cell Phone?"</a:t>
            </a:r>
          </a:p>
        </p:txBody>
      </p:sp>
      <p:sp>
        <p:nvSpPr>
          <p:cNvPr id="9" name="Footer Placeholder 8">
            <a:extLst>
              <a:ext uri="{FF2B5EF4-FFF2-40B4-BE49-F238E27FC236}">
                <a16:creationId xmlns:a16="http://schemas.microsoft.com/office/drawing/2014/main" id="{869EB8C7-5051-46CB-BF14-92271609CA08}"/>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rgbClr val="A6A6A6"/>
                </a:solidFill>
                <a:latin typeface="+mn-lt"/>
                <a:ea typeface="+mn-ea"/>
                <a:cs typeface="+mn-cs"/>
              </a:rPr>
              <a:t>LCL 2022</a:t>
            </a:r>
          </a:p>
        </p:txBody>
      </p:sp>
      <p:sp>
        <p:nvSpPr>
          <p:cNvPr id="5" name="Slide Number Placeholder 4">
            <a:extLst>
              <a:ext uri="{FF2B5EF4-FFF2-40B4-BE49-F238E27FC236}">
                <a16:creationId xmlns:a16="http://schemas.microsoft.com/office/drawing/2014/main" id="{01190A7F-2A8F-4D68-B141-4E3AE43791FA}"/>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a:solidFill>
                  <a:srgbClr val="A6A6A6"/>
                </a:solidFill>
              </a:rPr>
              <a:pPr>
                <a:lnSpc>
                  <a:spcPct val="90000"/>
                </a:lnSpc>
                <a:spcAft>
                  <a:spcPts val="600"/>
                </a:spcAft>
              </a:pPr>
              <a:t>15</a:t>
            </a:fld>
            <a:endParaRPr lang="en-US">
              <a:solidFill>
                <a:srgbClr val="A6A6A6"/>
              </a:solidFill>
            </a:endParaRPr>
          </a:p>
        </p:txBody>
      </p:sp>
      <p:graphicFrame>
        <p:nvGraphicFramePr>
          <p:cNvPr id="27" name="Content Placeholder 5">
            <a:extLst>
              <a:ext uri="{FF2B5EF4-FFF2-40B4-BE49-F238E27FC236}">
                <a16:creationId xmlns:a16="http://schemas.microsoft.com/office/drawing/2014/main" id="{B810DCE3-A962-4075-A939-2FF46555F58F}"/>
              </a:ext>
            </a:extLst>
          </p:cNvPr>
          <p:cNvGraphicFramePr>
            <a:graphicFrameLocks noGrp="1"/>
          </p:cNvGraphicFramePr>
          <p:nvPr>
            <p:ph sz="half" idx="1"/>
            <p:extLst>
              <p:ext uri="{D42A27DB-BD31-4B8C-83A1-F6EECF244321}">
                <p14:modId xmlns:p14="http://schemas.microsoft.com/office/powerpoint/2010/main" val="2597798646"/>
              </p:ext>
            </p:extLst>
          </p:nvPr>
        </p:nvGraphicFramePr>
        <p:xfrm>
          <a:off x="1097280" y="656056"/>
          <a:ext cx="9594725" cy="3793291"/>
        </p:xfrm>
        <a:graphic>
          <a:graphicData uri="http://schemas.openxmlformats.org/drawingml/2006/table">
            <a:tbl>
              <a:tblPr firstRow="1" firstCol="1" bandRow="1">
                <a:solidFill>
                  <a:schemeClr val="bg1">
                    <a:lumMod val="95000"/>
                  </a:schemeClr>
                </a:solidFill>
                <a:tableStyleId>{D113A9D2-9D6B-4929-AA2D-F23B5EE8CBE7}</a:tableStyleId>
              </a:tblPr>
              <a:tblGrid>
                <a:gridCol w="3197599">
                  <a:extLst>
                    <a:ext uri="{9D8B030D-6E8A-4147-A177-3AD203B41FA5}">
                      <a16:colId xmlns:a16="http://schemas.microsoft.com/office/drawing/2014/main" val="1981958841"/>
                    </a:ext>
                  </a:extLst>
                </a:gridCol>
                <a:gridCol w="3198563">
                  <a:extLst>
                    <a:ext uri="{9D8B030D-6E8A-4147-A177-3AD203B41FA5}">
                      <a16:colId xmlns:a16="http://schemas.microsoft.com/office/drawing/2014/main" val="1620836955"/>
                    </a:ext>
                  </a:extLst>
                </a:gridCol>
                <a:gridCol w="3198563">
                  <a:extLst>
                    <a:ext uri="{9D8B030D-6E8A-4147-A177-3AD203B41FA5}">
                      <a16:colId xmlns:a16="http://schemas.microsoft.com/office/drawing/2014/main" val="1613339113"/>
                    </a:ext>
                  </a:extLst>
                </a:gridCol>
              </a:tblGrid>
              <a:tr h="715621">
                <a:tc gridSpan="3">
                  <a:txBody>
                    <a:bodyPr/>
                    <a:lstStyle/>
                    <a:p>
                      <a:pPr marL="0" marR="0">
                        <a:spcBef>
                          <a:spcPts val="0"/>
                        </a:spcBef>
                        <a:spcAft>
                          <a:spcPts val="0"/>
                        </a:spcAft>
                      </a:pPr>
                      <a:r>
                        <a:rPr lang="en-US" sz="2600" b="1" cap="none" spc="0" dirty="0">
                          <a:solidFill>
                            <a:schemeClr val="tx1"/>
                          </a:solidFill>
                          <a:effectLst/>
                          <a:latin typeface="+mn-lt"/>
                          <a:ea typeface="Calibri" panose="020F0502020204030204" pitchFamily="34" charset="0"/>
                          <a:cs typeface="Times New Roman" panose="02020603050405020304" pitchFamily="18" charset="0"/>
                        </a:rPr>
                        <a:t>Table 2. Senses of </a:t>
                      </a:r>
                      <a:r>
                        <a:rPr lang="en-US" sz="2600" b="1" i="1" cap="none" spc="0" dirty="0">
                          <a:solidFill>
                            <a:schemeClr val="tx1"/>
                          </a:solidFill>
                          <a:effectLst/>
                          <a:latin typeface="+mn-lt"/>
                          <a:ea typeface="Calibri" panose="020F0502020204030204" pitchFamily="34" charset="0"/>
                          <a:cs typeface="Times New Roman" panose="02020603050405020304" pitchFamily="18" charset="0"/>
                        </a:rPr>
                        <a:t>execute </a:t>
                      </a:r>
                      <a:r>
                        <a:rPr lang="en-US" sz="2600" b="1" i="0" cap="none" spc="0" dirty="0">
                          <a:solidFill>
                            <a:schemeClr val="tx1"/>
                          </a:solidFill>
                          <a:effectLst/>
                          <a:latin typeface="+mn-lt"/>
                          <a:ea typeface="Calibri" panose="020F0502020204030204" pitchFamily="34" charset="0"/>
                          <a:cs typeface="Times New Roman" panose="02020603050405020304" pitchFamily="18" charset="0"/>
                        </a:rPr>
                        <a:t>in COHA</a:t>
                      </a:r>
                      <a:endParaRPr lang="en-US" sz="2600" b="1" cap="none" spc="0" dirty="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extLst>
                  <a:ext uri="{0D108BD9-81ED-4DB2-BD59-A6C34878D82A}">
                    <a16:rowId xmlns:a16="http://schemas.microsoft.com/office/drawing/2014/main" val="3546285517"/>
                  </a:ext>
                </a:extLst>
              </a:tr>
              <a:tr h="615534">
                <a:tc>
                  <a:txBody>
                    <a:bodyPr/>
                    <a:lstStyle/>
                    <a:p>
                      <a:pPr marL="0" marR="0">
                        <a:spcBef>
                          <a:spcPts val="0"/>
                        </a:spcBef>
                        <a:spcAft>
                          <a:spcPts val="0"/>
                        </a:spcAft>
                      </a:pPr>
                      <a:r>
                        <a:rPr lang="en-US" sz="2000" b="1" cap="none" spc="0">
                          <a:solidFill>
                            <a:schemeClr val="tx1"/>
                          </a:solidFill>
                          <a:effectLst/>
                          <a:latin typeface="+mn-lt"/>
                        </a:rPr>
                        <a:t> </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(C) carried out</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(S) signed</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864017559"/>
                  </a:ext>
                </a:extLst>
              </a:tr>
              <a:tr h="615534">
                <a:tc>
                  <a:txBody>
                    <a:bodyPr/>
                    <a:lstStyle/>
                    <a:p>
                      <a:pPr marL="0" marR="0">
                        <a:spcBef>
                          <a:spcPts val="0"/>
                        </a:spcBef>
                        <a:spcAft>
                          <a:spcPts val="0"/>
                        </a:spcAft>
                      </a:pPr>
                      <a:r>
                        <a:rPr lang="en-US" sz="2000" b="1" cap="none" spc="0">
                          <a:solidFill>
                            <a:schemeClr val="tx1"/>
                          </a:solidFill>
                          <a:effectLst/>
                          <a:latin typeface="+mn-lt"/>
                        </a:rPr>
                        <a:t>Execute</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a:solidFill>
                            <a:schemeClr val="tx1"/>
                          </a:solidFill>
                          <a:effectLst/>
                          <a:latin typeface="+mn-lt"/>
                        </a:rPr>
                        <a:t>94% (140)</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a:solidFill>
                            <a:schemeClr val="tx1"/>
                          </a:solidFill>
                          <a:effectLst/>
                          <a:latin typeface="+mn-lt"/>
                        </a:rPr>
                        <a:t>6% (9)</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933133204"/>
                  </a:ext>
                </a:extLst>
              </a:tr>
              <a:tr h="615534">
                <a:tc>
                  <a:txBody>
                    <a:bodyPr/>
                    <a:lstStyle/>
                    <a:p>
                      <a:pPr marL="0" marR="0">
                        <a:spcBef>
                          <a:spcPts val="0"/>
                        </a:spcBef>
                        <a:spcAft>
                          <a:spcPts val="0"/>
                        </a:spcAft>
                      </a:pPr>
                      <a:r>
                        <a:rPr lang="en-US" sz="2000" b="1" cap="none" spc="0">
                          <a:solidFill>
                            <a:schemeClr val="tx1"/>
                          </a:solidFill>
                          <a:effectLst/>
                          <a:latin typeface="+mn-lt"/>
                        </a:rPr>
                        <a:t>Executes</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100% (32)</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latin typeface="+mn-lt"/>
                        </a:rPr>
                        <a:t>0% (0)</a:t>
                      </a:r>
                      <a:endParaRPr lang="en-US" sz="2000" cap="none" spc="0" dirty="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4241606675"/>
                  </a:ext>
                </a:extLst>
              </a:tr>
              <a:tr h="615534">
                <a:tc>
                  <a:txBody>
                    <a:bodyPr/>
                    <a:lstStyle/>
                    <a:p>
                      <a:pPr marL="0" marR="0">
                        <a:spcBef>
                          <a:spcPts val="0"/>
                        </a:spcBef>
                        <a:spcAft>
                          <a:spcPts val="0"/>
                        </a:spcAft>
                      </a:pPr>
                      <a:r>
                        <a:rPr lang="en-US" sz="2000" b="1" cap="none" spc="0">
                          <a:solidFill>
                            <a:schemeClr val="tx1"/>
                          </a:solidFill>
                          <a:effectLst/>
                          <a:latin typeface="+mn-lt"/>
                        </a:rPr>
                        <a:t>Executing</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a:solidFill>
                            <a:schemeClr val="tx1"/>
                          </a:solidFill>
                          <a:effectLst/>
                          <a:latin typeface="+mn-lt"/>
                        </a:rPr>
                        <a:t>96% (96)</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a:solidFill>
                            <a:schemeClr val="tx1"/>
                          </a:solidFill>
                          <a:effectLst/>
                          <a:latin typeface="+mn-lt"/>
                        </a:rPr>
                        <a:t>4% (4)</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63199716"/>
                  </a:ext>
                </a:extLst>
              </a:tr>
              <a:tr h="615534">
                <a:tc>
                  <a:txBody>
                    <a:bodyPr/>
                    <a:lstStyle/>
                    <a:p>
                      <a:pPr marL="0" marR="0">
                        <a:spcBef>
                          <a:spcPts val="0"/>
                        </a:spcBef>
                        <a:spcAft>
                          <a:spcPts val="0"/>
                        </a:spcAft>
                      </a:pPr>
                      <a:r>
                        <a:rPr lang="en-US" sz="2000" b="1" cap="none" spc="0">
                          <a:solidFill>
                            <a:schemeClr val="tx1"/>
                          </a:solidFill>
                          <a:effectLst/>
                          <a:latin typeface="+mn-lt"/>
                        </a:rPr>
                        <a:t>Executed</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96% (340)</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latin typeface="+mn-lt"/>
                        </a:rPr>
                        <a:t>4% (14)</a:t>
                      </a:r>
                      <a:endParaRPr lang="en-US" sz="2000" cap="none" spc="0" dirty="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4467966"/>
                  </a:ext>
                </a:extLst>
              </a:tr>
            </a:tbl>
          </a:graphicData>
        </a:graphic>
      </p:graphicFrame>
    </p:spTree>
    <p:extLst>
      <p:ext uri="{BB962C8B-B14F-4D97-AF65-F5344CB8AC3E}">
        <p14:creationId xmlns:p14="http://schemas.microsoft.com/office/powerpoint/2010/main" val="314157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51">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1" name="Rectangle 53">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55">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0F3A61C-F9AB-4AB3-B33A-C32AA24AFCF3}"/>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GA Code Coded Instances </a:t>
            </a:r>
          </a:p>
        </p:txBody>
      </p:sp>
      <p:sp>
        <p:nvSpPr>
          <p:cNvPr id="73" name="Rectangle 57">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250DEA5F-C980-46AC-891F-8BF408E15B9B}"/>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solidFill>
                  <a:srgbClr val="7F7F7F"/>
                </a:solidFill>
              </a:rPr>
              <a:t>What Does It Mean to "Search a Cell Phone?"</a:t>
            </a:r>
          </a:p>
        </p:txBody>
      </p:sp>
      <p:sp>
        <p:nvSpPr>
          <p:cNvPr id="7" name="Footer Placeholder 6">
            <a:extLst>
              <a:ext uri="{FF2B5EF4-FFF2-40B4-BE49-F238E27FC236}">
                <a16:creationId xmlns:a16="http://schemas.microsoft.com/office/drawing/2014/main" id="{C62B05C2-3389-4295-ABBA-0C8598E10B6F}"/>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rgbClr val="A6A6A6"/>
                </a:solidFill>
                <a:latin typeface="+mn-lt"/>
                <a:ea typeface="+mn-ea"/>
                <a:cs typeface="+mn-cs"/>
              </a:rPr>
              <a:t>LCL 2022</a:t>
            </a:r>
          </a:p>
        </p:txBody>
      </p:sp>
      <p:sp>
        <p:nvSpPr>
          <p:cNvPr id="4" name="Slide Number Placeholder 3">
            <a:extLst>
              <a:ext uri="{FF2B5EF4-FFF2-40B4-BE49-F238E27FC236}">
                <a16:creationId xmlns:a16="http://schemas.microsoft.com/office/drawing/2014/main" id="{E3CBCC93-3DA0-4D0E-87B4-3AC0D100BF3E}"/>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smtClean="0">
                <a:solidFill>
                  <a:srgbClr val="A6A6A6"/>
                </a:solidFill>
              </a:rPr>
              <a:pPr>
                <a:lnSpc>
                  <a:spcPct val="90000"/>
                </a:lnSpc>
                <a:spcAft>
                  <a:spcPts val="600"/>
                </a:spcAft>
              </a:pPr>
              <a:t>16</a:t>
            </a:fld>
            <a:endParaRPr lang="en-US">
              <a:solidFill>
                <a:srgbClr val="A6A6A6"/>
              </a:solidFill>
            </a:endParaRPr>
          </a:p>
        </p:txBody>
      </p:sp>
      <p:graphicFrame>
        <p:nvGraphicFramePr>
          <p:cNvPr id="50" name="Content Placeholder 5">
            <a:extLst>
              <a:ext uri="{FF2B5EF4-FFF2-40B4-BE49-F238E27FC236}">
                <a16:creationId xmlns:a16="http://schemas.microsoft.com/office/drawing/2014/main" id="{EC16027C-779F-4E2F-B7E6-6AA226C91E74}"/>
              </a:ext>
            </a:extLst>
          </p:cNvPr>
          <p:cNvGraphicFramePr>
            <a:graphicFrameLocks/>
          </p:cNvGraphicFramePr>
          <p:nvPr>
            <p:extLst>
              <p:ext uri="{D42A27DB-BD31-4B8C-83A1-F6EECF244321}">
                <p14:modId xmlns:p14="http://schemas.microsoft.com/office/powerpoint/2010/main" val="3324129571"/>
              </p:ext>
            </p:extLst>
          </p:nvPr>
        </p:nvGraphicFramePr>
        <p:xfrm>
          <a:off x="1077657" y="435808"/>
          <a:ext cx="9594725" cy="3793291"/>
        </p:xfrm>
        <a:graphic>
          <a:graphicData uri="http://schemas.openxmlformats.org/drawingml/2006/table">
            <a:tbl>
              <a:tblPr firstRow="1" firstCol="1" bandRow="1">
                <a:solidFill>
                  <a:schemeClr val="bg1">
                    <a:lumMod val="95000"/>
                  </a:schemeClr>
                </a:solidFill>
                <a:tableStyleId>{D113A9D2-9D6B-4929-AA2D-F23B5EE8CBE7}</a:tableStyleId>
              </a:tblPr>
              <a:tblGrid>
                <a:gridCol w="3197599">
                  <a:extLst>
                    <a:ext uri="{9D8B030D-6E8A-4147-A177-3AD203B41FA5}">
                      <a16:colId xmlns:a16="http://schemas.microsoft.com/office/drawing/2014/main" val="1981958841"/>
                    </a:ext>
                  </a:extLst>
                </a:gridCol>
                <a:gridCol w="3198563">
                  <a:extLst>
                    <a:ext uri="{9D8B030D-6E8A-4147-A177-3AD203B41FA5}">
                      <a16:colId xmlns:a16="http://schemas.microsoft.com/office/drawing/2014/main" val="1620836955"/>
                    </a:ext>
                  </a:extLst>
                </a:gridCol>
                <a:gridCol w="3198563">
                  <a:extLst>
                    <a:ext uri="{9D8B030D-6E8A-4147-A177-3AD203B41FA5}">
                      <a16:colId xmlns:a16="http://schemas.microsoft.com/office/drawing/2014/main" val="1613339113"/>
                    </a:ext>
                  </a:extLst>
                </a:gridCol>
              </a:tblGrid>
              <a:tr h="715621">
                <a:tc gridSpan="3">
                  <a:txBody>
                    <a:bodyPr/>
                    <a:lstStyle/>
                    <a:p>
                      <a:pPr marL="0" marR="0">
                        <a:spcBef>
                          <a:spcPts val="0"/>
                        </a:spcBef>
                        <a:spcAft>
                          <a:spcPts val="0"/>
                        </a:spcAft>
                      </a:pPr>
                      <a:r>
                        <a:rPr lang="en-US" sz="2600" b="1" cap="none" spc="0" dirty="0">
                          <a:solidFill>
                            <a:schemeClr val="tx1"/>
                          </a:solidFill>
                          <a:effectLst/>
                          <a:latin typeface="+mn-lt"/>
                          <a:ea typeface="Calibri" panose="020F0502020204030204" pitchFamily="34" charset="0"/>
                          <a:cs typeface="Times New Roman" panose="02020603050405020304" pitchFamily="18" charset="0"/>
                        </a:rPr>
                        <a:t>Table 3. Senses of </a:t>
                      </a:r>
                      <a:r>
                        <a:rPr lang="en-US" sz="2600" b="1" i="1" cap="none" spc="0" dirty="0">
                          <a:solidFill>
                            <a:schemeClr val="tx1"/>
                          </a:solidFill>
                          <a:effectLst/>
                          <a:latin typeface="+mn-lt"/>
                          <a:ea typeface="Calibri" panose="020F0502020204030204" pitchFamily="34" charset="0"/>
                          <a:cs typeface="Times New Roman" panose="02020603050405020304" pitchFamily="18" charset="0"/>
                        </a:rPr>
                        <a:t>execute </a:t>
                      </a:r>
                      <a:r>
                        <a:rPr lang="en-US" sz="2600" b="1" i="0" cap="none" spc="0" dirty="0">
                          <a:solidFill>
                            <a:schemeClr val="tx1"/>
                          </a:solidFill>
                          <a:effectLst/>
                          <a:latin typeface="+mn-lt"/>
                          <a:ea typeface="Calibri" panose="020F0502020204030204" pitchFamily="34" charset="0"/>
                          <a:cs typeface="Times New Roman" panose="02020603050405020304" pitchFamily="18" charset="0"/>
                        </a:rPr>
                        <a:t>in GA Code</a:t>
                      </a:r>
                      <a:endParaRPr lang="en-US" sz="2600" b="1" cap="none" spc="0" dirty="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extLst>
                  <a:ext uri="{0D108BD9-81ED-4DB2-BD59-A6C34878D82A}">
                    <a16:rowId xmlns:a16="http://schemas.microsoft.com/office/drawing/2014/main" val="3546285517"/>
                  </a:ext>
                </a:extLst>
              </a:tr>
              <a:tr h="615534">
                <a:tc>
                  <a:txBody>
                    <a:bodyPr/>
                    <a:lstStyle/>
                    <a:p>
                      <a:pPr marL="0" marR="0">
                        <a:spcBef>
                          <a:spcPts val="0"/>
                        </a:spcBef>
                        <a:spcAft>
                          <a:spcPts val="0"/>
                        </a:spcAft>
                      </a:pPr>
                      <a:r>
                        <a:rPr lang="en-US" sz="2000" b="1" cap="none" spc="0">
                          <a:solidFill>
                            <a:schemeClr val="tx1"/>
                          </a:solidFill>
                          <a:effectLst/>
                          <a:latin typeface="+mn-lt"/>
                        </a:rPr>
                        <a:t> </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(C) carried out</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a:solidFill>
                            <a:schemeClr val="tx1"/>
                          </a:solidFill>
                          <a:effectLst/>
                          <a:latin typeface="+mn-lt"/>
                        </a:rPr>
                        <a:t>(S) signed</a:t>
                      </a:r>
                      <a:endParaRPr lang="en-US" sz="2000"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864017559"/>
                  </a:ext>
                </a:extLst>
              </a:tr>
              <a:tr h="615534">
                <a:tc>
                  <a:txBody>
                    <a:bodyPr/>
                    <a:lstStyle/>
                    <a:p>
                      <a:pPr marL="0" marR="0">
                        <a:spcBef>
                          <a:spcPts val="0"/>
                        </a:spcBef>
                        <a:spcAft>
                          <a:spcPts val="0"/>
                        </a:spcAft>
                      </a:pPr>
                      <a:r>
                        <a:rPr lang="en-US" sz="2000" b="1" cap="none" spc="0" dirty="0">
                          <a:solidFill>
                            <a:schemeClr val="tx1"/>
                          </a:solidFill>
                          <a:effectLst/>
                          <a:latin typeface="+mn-lt"/>
                        </a:rPr>
                        <a:t>Execute</a:t>
                      </a:r>
                      <a:endParaRPr lang="en-US" sz="2000" b="1" cap="none" spc="0" dirty="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dirty="0">
                          <a:solidFill>
                            <a:schemeClr val="tx1"/>
                          </a:solidFill>
                          <a:effectLst/>
                        </a:rPr>
                        <a:t>33% (50)</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dirty="0">
                          <a:solidFill>
                            <a:schemeClr val="tx1"/>
                          </a:solidFill>
                          <a:effectLst/>
                        </a:rPr>
                        <a:t>67% (100)</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933133204"/>
                  </a:ext>
                </a:extLst>
              </a:tr>
              <a:tr h="615534">
                <a:tc>
                  <a:txBody>
                    <a:bodyPr/>
                    <a:lstStyle/>
                    <a:p>
                      <a:pPr marL="0" marR="0">
                        <a:spcBef>
                          <a:spcPts val="0"/>
                        </a:spcBef>
                        <a:spcAft>
                          <a:spcPts val="0"/>
                        </a:spcAft>
                      </a:pPr>
                      <a:r>
                        <a:rPr lang="en-US" sz="2000" b="1" cap="none" spc="0">
                          <a:solidFill>
                            <a:schemeClr val="tx1"/>
                          </a:solidFill>
                          <a:effectLst/>
                          <a:latin typeface="+mn-lt"/>
                        </a:rPr>
                        <a:t>Executes</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rPr>
                        <a:t>0%</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rPr>
                        <a:t>0%</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4241606675"/>
                  </a:ext>
                </a:extLst>
              </a:tr>
              <a:tr h="615534">
                <a:tc>
                  <a:txBody>
                    <a:bodyPr/>
                    <a:lstStyle/>
                    <a:p>
                      <a:pPr marL="0" marR="0">
                        <a:spcBef>
                          <a:spcPts val="0"/>
                        </a:spcBef>
                        <a:spcAft>
                          <a:spcPts val="0"/>
                        </a:spcAft>
                      </a:pPr>
                      <a:r>
                        <a:rPr lang="en-US" sz="2000" b="1" cap="none" spc="0">
                          <a:solidFill>
                            <a:schemeClr val="tx1"/>
                          </a:solidFill>
                          <a:effectLst/>
                          <a:latin typeface="+mn-lt"/>
                        </a:rPr>
                        <a:t>Executing</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dirty="0">
                          <a:solidFill>
                            <a:schemeClr val="tx1"/>
                          </a:solidFill>
                          <a:effectLst/>
                        </a:rPr>
                        <a:t>50% (1)</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2000" cap="none" spc="0" dirty="0">
                          <a:solidFill>
                            <a:schemeClr val="tx1"/>
                          </a:solidFill>
                          <a:effectLst/>
                        </a:rPr>
                        <a:t>50% (1)</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63199716"/>
                  </a:ext>
                </a:extLst>
              </a:tr>
              <a:tr h="615534">
                <a:tc>
                  <a:txBody>
                    <a:bodyPr/>
                    <a:lstStyle/>
                    <a:p>
                      <a:pPr marL="0" marR="0">
                        <a:spcBef>
                          <a:spcPts val="0"/>
                        </a:spcBef>
                        <a:spcAft>
                          <a:spcPts val="0"/>
                        </a:spcAft>
                      </a:pPr>
                      <a:r>
                        <a:rPr lang="en-US" sz="2000" b="1" cap="none" spc="0">
                          <a:solidFill>
                            <a:schemeClr val="tx1"/>
                          </a:solidFill>
                          <a:effectLst/>
                          <a:latin typeface="+mn-lt"/>
                        </a:rPr>
                        <a:t>Executed</a:t>
                      </a:r>
                      <a:endParaRPr lang="en-US" sz="2000" b="1" cap="none" spc="0">
                        <a:solidFill>
                          <a:schemeClr val="tx1"/>
                        </a:solidFill>
                        <a:effectLst/>
                        <a:latin typeface="+mn-lt"/>
                        <a:ea typeface="Calibri" panose="020F0502020204030204" pitchFamily="34" charset="0"/>
                        <a:cs typeface="Times New Roman" panose="02020603050405020304" pitchFamily="18" charset="0"/>
                      </a:endParaRPr>
                    </a:p>
                  </a:txBody>
                  <a:tcPr marL="105091" marR="84961" marT="30026" marB="22519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rPr>
                        <a:t>21% (43)</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2000" cap="none" spc="0" dirty="0">
                          <a:solidFill>
                            <a:schemeClr val="tx1"/>
                          </a:solidFill>
                          <a:effectLst/>
                        </a:rPr>
                        <a:t>79% (164)</a:t>
                      </a:r>
                      <a:endParaRPr lang="en-US" sz="20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747" marR="181350" marT="181350" marB="114648">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4467966"/>
                  </a:ext>
                </a:extLst>
              </a:tr>
            </a:tbl>
          </a:graphicData>
        </a:graphic>
      </p:graphicFrame>
    </p:spTree>
    <p:extLst>
      <p:ext uri="{BB962C8B-B14F-4D97-AF65-F5344CB8AC3E}">
        <p14:creationId xmlns:p14="http://schemas.microsoft.com/office/powerpoint/2010/main" val="108858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D0B1-E744-45AA-9FC6-15DDCAA3A1C6}"/>
              </a:ext>
            </a:extLst>
          </p:cNvPr>
          <p:cNvSpPr>
            <a:spLocks noGrp="1"/>
          </p:cNvSpPr>
          <p:nvPr>
            <p:ph type="title"/>
          </p:nvPr>
        </p:nvSpPr>
        <p:spPr>
          <a:xfrm>
            <a:off x="718874" y="677863"/>
            <a:ext cx="4534047" cy="2834458"/>
          </a:xfrm>
        </p:spPr>
        <p:txBody>
          <a:bodyPr vert="horz" lIns="91440" tIns="45720" rIns="91440" bIns="45720" rtlCol="0" anchor="b">
            <a:normAutofit fontScale="90000"/>
          </a:bodyPr>
          <a:lstStyle/>
          <a:p>
            <a:r>
              <a:rPr lang="en-US" dirty="0"/>
              <a:t>Adverbial Modification of </a:t>
            </a:r>
            <a:r>
              <a:rPr lang="en-US" i="1" dirty="0"/>
              <a:t>execute</a:t>
            </a:r>
            <a:br>
              <a:rPr lang="en-US" dirty="0"/>
            </a:br>
            <a:r>
              <a:rPr lang="en-US" dirty="0"/>
              <a:t>in all of Georgia Code</a:t>
            </a:r>
          </a:p>
        </p:txBody>
      </p:sp>
      <p:sp>
        <p:nvSpPr>
          <p:cNvPr id="7" name="TextBox 6">
            <a:extLst>
              <a:ext uri="{FF2B5EF4-FFF2-40B4-BE49-F238E27FC236}">
                <a16:creationId xmlns:a16="http://schemas.microsoft.com/office/drawing/2014/main" id="{0A76D008-D467-424C-8D6B-2663037E076E}"/>
              </a:ext>
            </a:extLst>
          </p:cNvPr>
          <p:cNvSpPr txBox="1"/>
          <p:nvPr/>
        </p:nvSpPr>
        <p:spPr>
          <a:xfrm>
            <a:off x="718874" y="3512321"/>
            <a:ext cx="4534048" cy="2667815"/>
          </a:xfrm>
          <a:prstGeom prst="rect">
            <a:avLst/>
          </a:prstGeom>
        </p:spPr>
        <p:txBody>
          <a:bodyPr vert="horz" lIns="91440" tIns="45720" rIns="91440" bIns="45720" rtlCol="0">
            <a:normAutofit/>
          </a:bodyPr>
          <a:lstStyle/>
          <a:p>
            <a:pPr indent="-182880" defTabSz="914400">
              <a:spcAft>
                <a:spcPts val="600"/>
              </a:spcAft>
              <a:buClr>
                <a:schemeClr val="accent1"/>
              </a:buClr>
            </a:pPr>
            <a:r>
              <a:rPr lang="en-US" sz="2800" dirty="0">
                <a:effectLst/>
              </a:rPr>
              <a:t>*Execution was being evaluated as to how well  activity had been carried out according to previously specified course of action</a:t>
            </a:r>
            <a:endParaRPr lang="en-US" sz="2800" dirty="0"/>
          </a:p>
        </p:txBody>
      </p:sp>
      <p:sp>
        <p:nvSpPr>
          <p:cNvPr id="8" name="Date Placeholder 7">
            <a:extLst>
              <a:ext uri="{FF2B5EF4-FFF2-40B4-BE49-F238E27FC236}">
                <a16:creationId xmlns:a16="http://schemas.microsoft.com/office/drawing/2014/main" id="{F8A11C3B-4294-481E-9999-60BA008FEA12}"/>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t>What Does It Mean to "Search a Cell Phone?"</a:t>
            </a:r>
          </a:p>
        </p:txBody>
      </p:sp>
      <p:sp>
        <p:nvSpPr>
          <p:cNvPr id="9" name="Footer Placeholder 8">
            <a:extLst>
              <a:ext uri="{FF2B5EF4-FFF2-40B4-BE49-F238E27FC236}">
                <a16:creationId xmlns:a16="http://schemas.microsoft.com/office/drawing/2014/main" id="{BA482C41-1DA3-4DC1-9EF5-759CD1330709}"/>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chemeClr val="tx2">
                    <a:lumMod val="20000"/>
                    <a:lumOff val="80000"/>
                  </a:schemeClr>
                </a:solidFill>
                <a:latin typeface="+mn-lt"/>
                <a:ea typeface="+mn-ea"/>
                <a:cs typeface="+mn-cs"/>
              </a:rPr>
              <a:t>LCL 2022</a:t>
            </a:r>
          </a:p>
        </p:txBody>
      </p:sp>
      <p:sp>
        <p:nvSpPr>
          <p:cNvPr id="4" name="Slide Number Placeholder 3">
            <a:extLst>
              <a:ext uri="{FF2B5EF4-FFF2-40B4-BE49-F238E27FC236}">
                <a16:creationId xmlns:a16="http://schemas.microsoft.com/office/drawing/2014/main" id="{1489BE47-0F20-478A-A42D-7AA59BF1E592}"/>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smtClean="0"/>
              <a:pPr>
                <a:lnSpc>
                  <a:spcPct val="90000"/>
                </a:lnSpc>
                <a:spcAft>
                  <a:spcPts val="600"/>
                </a:spcAft>
              </a:pPr>
              <a:t>17</a:t>
            </a:fld>
            <a:endParaRPr lang="en-US"/>
          </a:p>
        </p:txBody>
      </p:sp>
      <p:graphicFrame>
        <p:nvGraphicFramePr>
          <p:cNvPr id="5" name="Content Placeholder 4">
            <a:extLst>
              <a:ext uri="{FF2B5EF4-FFF2-40B4-BE49-F238E27FC236}">
                <a16:creationId xmlns:a16="http://schemas.microsoft.com/office/drawing/2014/main" id="{C7825C74-CED5-4E5A-878F-834375A44F27}"/>
              </a:ext>
            </a:extLst>
          </p:cNvPr>
          <p:cNvGraphicFramePr>
            <a:graphicFrameLocks noGrp="1"/>
          </p:cNvGraphicFramePr>
          <p:nvPr>
            <p:ph idx="1"/>
            <p:extLst>
              <p:ext uri="{D42A27DB-BD31-4B8C-83A1-F6EECF244321}">
                <p14:modId xmlns:p14="http://schemas.microsoft.com/office/powerpoint/2010/main" val="2319381464"/>
              </p:ext>
            </p:extLst>
          </p:nvPr>
        </p:nvGraphicFramePr>
        <p:xfrm>
          <a:off x="5633157" y="724215"/>
          <a:ext cx="5209989" cy="5409584"/>
        </p:xfrm>
        <a:graphic>
          <a:graphicData uri="http://schemas.openxmlformats.org/drawingml/2006/table">
            <a:tbl>
              <a:tblPr firstRow="1" firstCol="1" bandRow="1">
                <a:tableStyleId>{5C22544A-7EE6-4342-B048-85BDC9FD1C3A}</a:tableStyleId>
              </a:tblPr>
              <a:tblGrid>
                <a:gridCol w="2486893">
                  <a:extLst>
                    <a:ext uri="{9D8B030D-6E8A-4147-A177-3AD203B41FA5}">
                      <a16:colId xmlns:a16="http://schemas.microsoft.com/office/drawing/2014/main" val="4024112758"/>
                    </a:ext>
                  </a:extLst>
                </a:gridCol>
                <a:gridCol w="2723096">
                  <a:extLst>
                    <a:ext uri="{9D8B030D-6E8A-4147-A177-3AD203B41FA5}">
                      <a16:colId xmlns:a16="http://schemas.microsoft.com/office/drawing/2014/main" val="299105455"/>
                    </a:ext>
                  </a:extLst>
                </a:gridCol>
              </a:tblGrid>
              <a:tr h="338099">
                <a:tc>
                  <a:txBody>
                    <a:bodyPr/>
                    <a:lstStyle/>
                    <a:p>
                      <a:pPr marL="0" marR="0">
                        <a:spcBef>
                          <a:spcPts val="0"/>
                        </a:spcBef>
                        <a:spcAft>
                          <a:spcPts val="0"/>
                        </a:spcAft>
                      </a:pPr>
                      <a:r>
                        <a:rPr lang="en-US" sz="1800">
                          <a:effectLst/>
                        </a:rPr>
                        <a:t>Frequency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Adverb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4013181546"/>
                  </a:ext>
                </a:extLst>
              </a:tr>
              <a:tr h="338099">
                <a:tc>
                  <a:txBody>
                    <a:bodyPr/>
                    <a:lstStyle/>
                    <a:p>
                      <a:pPr marL="0" marR="0">
                        <a:spcBef>
                          <a:spcPts val="0"/>
                        </a:spcBef>
                        <a:spcAft>
                          <a:spcPts val="0"/>
                        </a:spcAft>
                      </a:pPr>
                      <a:r>
                        <a:rPr lang="en-US" sz="1800">
                          <a:effectLst/>
                        </a:rPr>
                        <a:t>4314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Duly*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2297429331"/>
                  </a:ext>
                </a:extLst>
              </a:tr>
              <a:tr h="338099">
                <a:tc>
                  <a:txBody>
                    <a:bodyPr/>
                    <a:lstStyle/>
                    <a:p>
                      <a:pPr marL="0" marR="0">
                        <a:spcBef>
                          <a:spcPts val="0"/>
                        </a:spcBef>
                        <a:spcAft>
                          <a:spcPts val="0"/>
                        </a:spcAft>
                      </a:pPr>
                      <a:r>
                        <a:rPr lang="en-US" sz="1800">
                          <a:effectLst/>
                        </a:rPr>
                        <a:t>2322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Properly*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2408667574"/>
                  </a:ext>
                </a:extLst>
              </a:tr>
              <a:tr h="338099">
                <a:tc>
                  <a:txBody>
                    <a:bodyPr/>
                    <a:lstStyle/>
                    <a:p>
                      <a:pPr marL="0" marR="0">
                        <a:spcBef>
                          <a:spcPts val="0"/>
                        </a:spcBef>
                        <a:spcAft>
                          <a:spcPts val="0"/>
                        </a:spcAft>
                      </a:pPr>
                      <a:r>
                        <a:rPr lang="en-US" sz="1800">
                          <a:effectLst/>
                        </a:rPr>
                        <a:t>789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Fully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194445602"/>
                  </a:ext>
                </a:extLst>
              </a:tr>
              <a:tr h="338099">
                <a:tc>
                  <a:txBody>
                    <a:bodyPr/>
                    <a:lstStyle/>
                    <a:p>
                      <a:pPr marL="0" marR="0">
                        <a:spcBef>
                          <a:spcPts val="0"/>
                        </a:spcBef>
                        <a:spcAft>
                          <a:spcPts val="0"/>
                        </a:spcAft>
                      </a:pPr>
                      <a:r>
                        <a:rPr lang="en-US" sz="1800">
                          <a:effectLst/>
                        </a:rPr>
                        <a:t>609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Previously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2692701228"/>
                  </a:ext>
                </a:extLst>
              </a:tr>
              <a:tr h="338099">
                <a:tc>
                  <a:txBody>
                    <a:bodyPr/>
                    <a:lstStyle/>
                    <a:p>
                      <a:pPr marL="0" marR="0">
                        <a:spcBef>
                          <a:spcPts val="0"/>
                        </a:spcBef>
                        <a:spcAft>
                          <a:spcPts val="0"/>
                        </a:spcAft>
                      </a:pPr>
                      <a:r>
                        <a:rPr lang="en-US" sz="1800">
                          <a:effectLst/>
                        </a:rPr>
                        <a:t>599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Erroneously*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1397934711"/>
                  </a:ext>
                </a:extLst>
              </a:tr>
              <a:tr h="338099">
                <a:tc>
                  <a:txBody>
                    <a:bodyPr/>
                    <a:lstStyle/>
                    <a:p>
                      <a:pPr marL="0" marR="0">
                        <a:spcBef>
                          <a:spcPts val="0"/>
                        </a:spcBef>
                        <a:spcAft>
                          <a:spcPts val="0"/>
                        </a:spcAft>
                      </a:pPr>
                      <a:r>
                        <a:rPr lang="en-US" sz="1800">
                          <a:effectLst/>
                        </a:rPr>
                        <a:t>500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Validly*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1878165901"/>
                  </a:ext>
                </a:extLst>
              </a:tr>
              <a:tr h="338099">
                <a:tc>
                  <a:txBody>
                    <a:bodyPr/>
                    <a:lstStyle/>
                    <a:p>
                      <a:pPr marL="0" marR="0">
                        <a:spcBef>
                          <a:spcPts val="0"/>
                        </a:spcBef>
                        <a:spcAft>
                          <a:spcPts val="0"/>
                        </a:spcAft>
                      </a:pPr>
                      <a:r>
                        <a:rPr lang="en-US" sz="1800">
                          <a:effectLst/>
                        </a:rPr>
                        <a:t>189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Faithfully*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2553880723"/>
                  </a:ext>
                </a:extLst>
              </a:tr>
              <a:tr h="338099">
                <a:tc>
                  <a:txBody>
                    <a:bodyPr/>
                    <a:lstStyle/>
                    <a:p>
                      <a:pPr marL="0" marR="0">
                        <a:spcBef>
                          <a:spcPts val="0"/>
                        </a:spcBef>
                        <a:spcAft>
                          <a:spcPts val="0"/>
                        </a:spcAft>
                      </a:pPr>
                      <a:r>
                        <a:rPr lang="en-US" sz="1800">
                          <a:effectLst/>
                        </a:rPr>
                        <a:t>146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Lawfully*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1189304171"/>
                  </a:ext>
                </a:extLst>
              </a:tr>
              <a:tr h="338099">
                <a:tc>
                  <a:txBody>
                    <a:bodyPr/>
                    <a:lstStyle/>
                    <a:p>
                      <a:pPr marL="0" marR="0">
                        <a:spcBef>
                          <a:spcPts val="0"/>
                        </a:spcBef>
                        <a:spcAft>
                          <a:spcPts val="0"/>
                        </a:spcAft>
                      </a:pPr>
                      <a:r>
                        <a:rPr lang="en-US" sz="1800">
                          <a:effectLst/>
                        </a:rPr>
                        <a:t>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Actually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934695880"/>
                  </a:ext>
                </a:extLst>
              </a:tr>
              <a:tr h="338099">
                <a:tc>
                  <a:txBody>
                    <a:bodyPr/>
                    <a:lstStyle/>
                    <a:p>
                      <a:pPr marL="0" marR="0">
                        <a:spcBef>
                          <a:spcPts val="0"/>
                        </a:spcBef>
                        <a:spcAft>
                          <a:spcPts val="0"/>
                        </a:spcAft>
                      </a:pPr>
                      <a:r>
                        <a:rPr lang="en-US" sz="1800">
                          <a:effectLst/>
                        </a:rPr>
                        <a:t>35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Improperly*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2168684028"/>
                  </a:ext>
                </a:extLst>
              </a:tr>
              <a:tr h="338099">
                <a:tc>
                  <a:txBody>
                    <a:bodyPr/>
                    <a:lstStyle/>
                    <a:p>
                      <a:pPr marL="0" marR="0">
                        <a:spcBef>
                          <a:spcPts val="0"/>
                        </a:spcBef>
                        <a:spcAft>
                          <a:spcPts val="0"/>
                        </a:spcAft>
                      </a:pPr>
                      <a:r>
                        <a:rPr lang="en-US" sz="1800">
                          <a:effectLst/>
                        </a:rPr>
                        <a:t>35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Imperfectly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373546516"/>
                  </a:ext>
                </a:extLst>
              </a:tr>
              <a:tr h="338099">
                <a:tc>
                  <a:txBody>
                    <a:bodyPr/>
                    <a:lstStyle/>
                    <a:p>
                      <a:pPr marL="0" marR="0">
                        <a:spcBef>
                          <a:spcPts val="0"/>
                        </a:spcBef>
                        <a:spcAft>
                          <a:spcPts val="0"/>
                        </a:spcAft>
                      </a:pPr>
                      <a:r>
                        <a:rPr lang="en-US" sz="1800">
                          <a:effectLst/>
                        </a:rPr>
                        <a:t>32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Fraudulently*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1955678346"/>
                  </a:ext>
                </a:extLst>
              </a:tr>
              <a:tr h="338099">
                <a:tc>
                  <a:txBody>
                    <a:bodyPr/>
                    <a:lstStyle/>
                    <a:p>
                      <a:pPr marL="0" marR="0">
                        <a:spcBef>
                          <a:spcPts val="0"/>
                        </a:spcBef>
                        <a:spcAft>
                          <a:spcPts val="0"/>
                        </a:spcAft>
                      </a:pPr>
                      <a:r>
                        <a:rPr lang="en-US" sz="1800">
                          <a:effectLst/>
                        </a:rPr>
                        <a:t>28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Partially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3935481700"/>
                  </a:ext>
                </a:extLst>
              </a:tr>
              <a:tr h="338099">
                <a:tc>
                  <a:txBody>
                    <a:bodyPr/>
                    <a:lstStyle/>
                    <a:p>
                      <a:pPr marL="0" marR="0">
                        <a:spcBef>
                          <a:spcPts val="0"/>
                        </a:spcBef>
                        <a:spcAft>
                          <a:spcPts val="0"/>
                        </a:spcAft>
                      </a:pPr>
                      <a:r>
                        <a:rPr lang="en-US" sz="1800">
                          <a:effectLst/>
                        </a:rPr>
                        <a:t>23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a:effectLst/>
                        </a:rPr>
                        <a:t>Completely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3262123406"/>
                  </a:ext>
                </a:extLst>
              </a:tr>
              <a:tr h="338099">
                <a:tc>
                  <a:txBody>
                    <a:bodyPr/>
                    <a:lstStyle/>
                    <a:p>
                      <a:pPr marL="0" marR="0">
                        <a:spcBef>
                          <a:spcPts val="0"/>
                        </a:spcBef>
                        <a:spcAft>
                          <a:spcPts val="0"/>
                        </a:spcAft>
                      </a:pPr>
                      <a:r>
                        <a:rPr lang="en-US" sz="1800">
                          <a:effectLst/>
                        </a:rPr>
                        <a:t>16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tc>
                  <a:txBody>
                    <a:bodyPr/>
                    <a:lstStyle/>
                    <a:p>
                      <a:pPr marL="0" marR="0">
                        <a:spcBef>
                          <a:spcPts val="0"/>
                        </a:spcBef>
                        <a:spcAft>
                          <a:spcPts val="0"/>
                        </a:spcAft>
                      </a:pPr>
                      <a:r>
                        <a:rPr lang="en-US" sz="1800" dirty="0">
                          <a:effectLst/>
                        </a:rPr>
                        <a:t>Illegally*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5656" marR="105656" marT="0" marB="0"/>
                </a:tc>
                <a:extLst>
                  <a:ext uri="{0D108BD9-81ED-4DB2-BD59-A6C34878D82A}">
                    <a16:rowId xmlns:a16="http://schemas.microsoft.com/office/drawing/2014/main" val="837807951"/>
                  </a:ext>
                </a:extLst>
              </a:tr>
            </a:tbl>
          </a:graphicData>
        </a:graphic>
      </p:graphicFrame>
    </p:spTree>
    <p:extLst>
      <p:ext uri="{BB962C8B-B14F-4D97-AF65-F5344CB8AC3E}">
        <p14:creationId xmlns:p14="http://schemas.microsoft.com/office/powerpoint/2010/main" val="341339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DEB2-F642-45E8-B03E-A4BE5AFD609E}"/>
              </a:ext>
            </a:extLst>
          </p:cNvPr>
          <p:cNvSpPr>
            <a:spLocks noGrp="1"/>
          </p:cNvSpPr>
          <p:nvPr>
            <p:ph type="title"/>
          </p:nvPr>
        </p:nvSpPr>
        <p:spPr>
          <a:xfrm>
            <a:off x="718874" y="677862"/>
            <a:ext cx="4534047" cy="2381532"/>
          </a:xfrm>
        </p:spPr>
        <p:txBody>
          <a:bodyPr vert="horz" lIns="91440" tIns="45720" rIns="91440" bIns="45720" rtlCol="0" anchor="b">
            <a:normAutofit/>
          </a:bodyPr>
          <a:lstStyle/>
          <a:p>
            <a:r>
              <a:rPr lang="en-US" sz="2400" dirty="0"/>
              <a:t>Georgia Code:</a:t>
            </a:r>
            <a:br>
              <a:rPr lang="en-US" sz="2400" dirty="0"/>
            </a:br>
            <a:r>
              <a:rPr lang="en-US" sz="2400" dirty="0"/>
              <a:t>Title 17 - Criminal Procedure</a:t>
            </a:r>
            <a:br>
              <a:rPr lang="en-US" sz="2400" dirty="0"/>
            </a:br>
            <a:r>
              <a:rPr lang="en-US" sz="2400" dirty="0"/>
              <a:t>Chapter 5 - Searches and Seizures</a:t>
            </a:r>
            <a:br>
              <a:rPr lang="en-US" sz="2400" dirty="0"/>
            </a:br>
            <a:r>
              <a:rPr lang="en-US" sz="2400" dirty="0">
                <a:highlight>
                  <a:srgbClr val="FFFF00"/>
                </a:highlight>
              </a:rPr>
              <a:t>Article 2 - Searches With Warrants</a:t>
            </a:r>
            <a:br>
              <a:rPr lang="en-US" sz="1200" dirty="0"/>
            </a:br>
            <a:endParaRPr lang="en-US" sz="1200" dirty="0"/>
          </a:p>
        </p:txBody>
      </p:sp>
      <p:sp>
        <p:nvSpPr>
          <p:cNvPr id="25" name="TextBox 24">
            <a:extLst>
              <a:ext uri="{FF2B5EF4-FFF2-40B4-BE49-F238E27FC236}">
                <a16:creationId xmlns:a16="http://schemas.microsoft.com/office/drawing/2014/main" id="{9D5C59C2-BD92-4703-815A-AF47738785DA}"/>
              </a:ext>
            </a:extLst>
          </p:cNvPr>
          <p:cNvSpPr txBox="1"/>
          <p:nvPr/>
        </p:nvSpPr>
        <p:spPr>
          <a:xfrm>
            <a:off x="718874" y="3341405"/>
            <a:ext cx="4534048" cy="2838731"/>
          </a:xfrm>
          <a:prstGeom prst="rect">
            <a:avLst/>
          </a:prstGeom>
        </p:spPr>
        <p:txBody>
          <a:bodyPr vert="horz" lIns="91440" tIns="45720" rIns="91440" bIns="45720" rtlCol="0">
            <a:normAutofit/>
          </a:bodyPr>
          <a:lstStyle/>
          <a:p>
            <a:pPr marL="457200" marR="0" indent="-182880" defTabSz="914400">
              <a:spcBef>
                <a:spcPts val="0"/>
              </a:spcBef>
              <a:spcAft>
                <a:spcPts val="600"/>
              </a:spcAft>
              <a:buClr>
                <a:schemeClr val="accent1"/>
              </a:buClr>
            </a:pPr>
            <a:r>
              <a:rPr lang="en-US" dirty="0"/>
              <a:t>E</a:t>
            </a:r>
            <a:r>
              <a:rPr lang="en-US" dirty="0">
                <a:effectLst/>
              </a:rPr>
              <a:t>.g.,	The search warrant shall </a:t>
            </a:r>
            <a:r>
              <a:rPr lang="en-US" u="sng" dirty="0">
                <a:effectLst/>
              </a:rPr>
              <a:t>command the officer</a:t>
            </a:r>
            <a:r>
              <a:rPr lang="en-US" dirty="0">
                <a:effectLst/>
              </a:rPr>
              <a:t> directed </a:t>
            </a:r>
            <a:r>
              <a:rPr lang="en-US" b="1" u="sng" dirty="0">
                <a:effectLst/>
              </a:rPr>
              <a:t>to execute the same</a:t>
            </a:r>
            <a:r>
              <a:rPr lang="en-US" dirty="0">
                <a:effectLst/>
              </a:rPr>
              <a:t> </a:t>
            </a:r>
            <a:r>
              <a:rPr lang="en-US" u="sng" dirty="0">
                <a:effectLst/>
              </a:rPr>
              <a:t>to search the place or person particularly described in the warrant and to seize the instruments, articles, or things particularly described in the search warrant</a:t>
            </a:r>
            <a:r>
              <a:rPr lang="en-US" dirty="0">
                <a:effectLst/>
              </a:rPr>
              <a:t>. (emphasis added)</a:t>
            </a:r>
          </a:p>
        </p:txBody>
      </p:sp>
      <p:sp>
        <p:nvSpPr>
          <p:cNvPr id="8" name="Date Placeholder 7">
            <a:extLst>
              <a:ext uri="{FF2B5EF4-FFF2-40B4-BE49-F238E27FC236}">
                <a16:creationId xmlns:a16="http://schemas.microsoft.com/office/drawing/2014/main" id="{086B54A4-3062-4108-96E6-C60E67F539EE}"/>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lnSpc>
                <a:spcPct val="90000"/>
              </a:lnSpc>
              <a:spcAft>
                <a:spcPts val="600"/>
              </a:spcAft>
            </a:pPr>
            <a:r>
              <a:rPr lang="en-US" sz="900"/>
              <a:t>What Does It Mean to "Search a Cell Phone?"</a:t>
            </a:r>
          </a:p>
        </p:txBody>
      </p:sp>
      <p:sp>
        <p:nvSpPr>
          <p:cNvPr id="9" name="Footer Placeholder 8">
            <a:extLst>
              <a:ext uri="{FF2B5EF4-FFF2-40B4-BE49-F238E27FC236}">
                <a16:creationId xmlns:a16="http://schemas.microsoft.com/office/drawing/2014/main" id="{D6B06FB4-12B7-415E-A8B4-C620A78B190C}"/>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chemeClr val="tx2">
                    <a:lumMod val="20000"/>
                    <a:lumOff val="80000"/>
                  </a:schemeClr>
                </a:solidFill>
                <a:latin typeface="+mn-lt"/>
                <a:ea typeface="+mn-ea"/>
                <a:cs typeface="+mn-cs"/>
              </a:rPr>
              <a:t>LCL 2022</a:t>
            </a:r>
          </a:p>
        </p:txBody>
      </p:sp>
      <p:sp>
        <p:nvSpPr>
          <p:cNvPr id="4" name="Slide Number Placeholder 3">
            <a:extLst>
              <a:ext uri="{FF2B5EF4-FFF2-40B4-BE49-F238E27FC236}">
                <a16:creationId xmlns:a16="http://schemas.microsoft.com/office/drawing/2014/main" id="{58D44189-0D25-46EC-99AD-3C72FB7036BC}"/>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smtClean="0"/>
              <a:pPr>
                <a:lnSpc>
                  <a:spcPct val="90000"/>
                </a:lnSpc>
                <a:spcAft>
                  <a:spcPts val="600"/>
                </a:spcAft>
              </a:pPr>
              <a:t>18</a:t>
            </a:fld>
            <a:endParaRPr lang="en-US"/>
          </a:p>
        </p:txBody>
      </p:sp>
      <p:graphicFrame>
        <p:nvGraphicFramePr>
          <p:cNvPr id="15" name="Content Placeholder 5">
            <a:extLst>
              <a:ext uri="{FF2B5EF4-FFF2-40B4-BE49-F238E27FC236}">
                <a16:creationId xmlns:a16="http://schemas.microsoft.com/office/drawing/2014/main" id="{25A9D648-6DA8-405E-A424-EC4BE137CC76}"/>
              </a:ext>
            </a:extLst>
          </p:cNvPr>
          <p:cNvGraphicFramePr>
            <a:graphicFrameLocks/>
          </p:cNvGraphicFramePr>
          <p:nvPr>
            <p:extLst>
              <p:ext uri="{D42A27DB-BD31-4B8C-83A1-F6EECF244321}">
                <p14:modId xmlns:p14="http://schemas.microsoft.com/office/powerpoint/2010/main" val="3578590053"/>
              </p:ext>
            </p:extLst>
          </p:nvPr>
        </p:nvGraphicFramePr>
        <p:xfrm>
          <a:off x="5598974" y="2003425"/>
          <a:ext cx="5209991" cy="3213902"/>
        </p:xfrm>
        <a:graphic>
          <a:graphicData uri="http://schemas.openxmlformats.org/drawingml/2006/table">
            <a:tbl>
              <a:tblPr firstRow="1" firstCol="1" bandRow="1">
                <a:solidFill>
                  <a:schemeClr val="bg1">
                    <a:lumMod val="95000"/>
                  </a:schemeClr>
                </a:solidFill>
                <a:tableStyleId>{D113A9D2-9D6B-4929-AA2D-F23B5EE8CBE7}</a:tableStyleId>
              </a:tblPr>
              <a:tblGrid>
                <a:gridCol w="1243738">
                  <a:extLst>
                    <a:ext uri="{9D8B030D-6E8A-4147-A177-3AD203B41FA5}">
                      <a16:colId xmlns:a16="http://schemas.microsoft.com/office/drawing/2014/main" val="1981958841"/>
                    </a:ext>
                  </a:extLst>
                </a:gridCol>
                <a:gridCol w="1319083">
                  <a:extLst>
                    <a:ext uri="{9D8B030D-6E8A-4147-A177-3AD203B41FA5}">
                      <a16:colId xmlns:a16="http://schemas.microsoft.com/office/drawing/2014/main" val="1620836955"/>
                    </a:ext>
                  </a:extLst>
                </a:gridCol>
                <a:gridCol w="1427118">
                  <a:extLst>
                    <a:ext uri="{9D8B030D-6E8A-4147-A177-3AD203B41FA5}">
                      <a16:colId xmlns:a16="http://schemas.microsoft.com/office/drawing/2014/main" val="1613339113"/>
                    </a:ext>
                  </a:extLst>
                </a:gridCol>
                <a:gridCol w="1220052">
                  <a:extLst>
                    <a:ext uri="{9D8B030D-6E8A-4147-A177-3AD203B41FA5}">
                      <a16:colId xmlns:a16="http://schemas.microsoft.com/office/drawing/2014/main" val="2643730526"/>
                    </a:ext>
                  </a:extLst>
                </a:gridCol>
              </a:tblGrid>
              <a:tr h="807182">
                <a:tc gridSpan="3">
                  <a:txBody>
                    <a:bodyPr/>
                    <a:lstStyle/>
                    <a:p>
                      <a:pPr marL="0" marR="0">
                        <a:lnSpc>
                          <a:spcPct val="107000"/>
                        </a:lnSpc>
                        <a:spcBef>
                          <a:spcPts val="0"/>
                        </a:spcBef>
                        <a:spcAft>
                          <a:spcPts val="0"/>
                        </a:spcAft>
                      </a:pPr>
                      <a:r>
                        <a:rPr lang="en-US" sz="2000" b="1" cap="none" spc="0" dirty="0">
                          <a:solidFill>
                            <a:schemeClr val="tx1"/>
                          </a:solidFill>
                          <a:effectLst/>
                        </a:rPr>
                        <a:t>Table 5. Distribution of the meanings of execute</a:t>
                      </a:r>
                    </a:p>
                  </a:txBody>
                  <a:tcPr marL="101925" marR="160048" marT="29121" marB="218411">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tc hMerge="1">
                  <a:txBody>
                    <a:bodyPr/>
                    <a:lstStyle/>
                    <a:p>
                      <a:pPr marL="0" marR="0">
                        <a:spcBef>
                          <a:spcPts val="0"/>
                        </a:spcBef>
                        <a:spcAft>
                          <a:spcPts val="0"/>
                        </a:spcAft>
                      </a:pP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747" marR="5174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192858"/>
                    </a:solidFill>
                  </a:tcPr>
                </a:tc>
                <a:tc>
                  <a:txBody>
                    <a:bodyPr/>
                    <a:lstStyle/>
                    <a:p>
                      <a:pPr marL="0" marR="0">
                        <a:spcBef>
                          <a:spcPts val="0"/>
                        </a:spcBef>
                        <a:spcAft>
                          <a:spcPts val="0"/>
                        </a:spcAft>
                      </a:pPr>
                      <a:endParaRPr lang="en-US" sz="2600" b="1" cap="none" spc="0">
                        <a:solidFill>
                          <a:schemeClr val="tx1"/>
                        </a:solidFill>
                        <a:effectLst/>
                        <a:latin typeface="+mn-lt"/>
                        <a:ea typeface="Calibri" panose="020F0502020204030204" pitchFamily="34" charset="0"/>
                        <a:cs typeface="Times New Roman" panose="02020603050405020304" pitchFamily="18" charset="0"/>
                      </a:endParaRPr>
                    </a:p>
                  </a:txBody>
                  <a:tcPr marL="101925" marR="160048" marT="29121" marB="218411"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46285517"/>
                  </a:ext>
                </a:extLst>
              </a:tr>
              <a:tr h="580279">
                <a:tc>
                  <a:txBody>
                    <a:bodyPr/>
                    <a:lstStyle/>
                    <a:p>
                      <a:pPr marL="0" marR="0">
                        <a:spcBef>
                          <a:spcPts val="0"/>
                        </a:spcBef>
                        <a:spcAft>
                          <a:spcPts val="0"/>
                        </a:spcAft>
                      </a:pPr>
                      <a:r>
                        <a:rPr lang="en-US" sz="1800" b="1" cap="none" spc="0">
                          <a:solidFill>
                            <a:schemeClr val="tx1"/>
                          </a:solidFill>
                          <a:effectLst/>
                          <a:latin typeface="+mn-lt"/>
                        </a:rPr>
                        <a:t> </a:t>
                      </a:r>
                      <a:endParaRPr lang="en-US" sz="1800" b="1" cap="none" spc="0">
                        <a:solidFill>
                          <a:schemeClr val="tx1"/>
                        </a:solidFill>
                        <a:effectLst/>
                        <a:latin typeface="+mn-lt"/>
                        <a:ea typeface="Calibri" panose="020F0502020204030204" pitchFamily="34" charset="0"/>
                        <a:cs typeface="Times New Roman" panose="02020603050405020304" pitchFamily="18" charset="0"/>
                      </a:endParaRPr>
                    </a:p>
                  </a:txBody>
                  <a:tcPr marL="101925" marR="160048" marT="29121" marB="218411">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u="sng" cap="none" spc="0">
                          <a:solidFill>
                            <a:schemeClr val="tx1"/>
                          </a:solidFill>
                          <a:effectLst/>
                        </a:rPr>
                        <a:t>COHA</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u="sng" cap="none" spc="0">
                          <a:solidFill>
                            <a:schemeClr val="tx1"/>
                          </a:solidFill>
                          <a:effectLst/>
                        </a:rPr>
                        <a:t>GA Code</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u="sng" cap="none" spc="0">
                          <a:solidFill>
                            <a:schemeClr val="tx1"/>
                          </a:solidFill>
                          <a:effectLst/>
                        </a:rPr>
                        <a:t>Article 2</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64017559"/>
                  </a:ext>
                </a:extLst>
              </a:tr>
              <a:tr h="879895">
                <a:tc>
                  <a:txBody>
                    <a:bodyPr/>
                    <a:lstStyle/>
                    <a:p>
                      <a:pPr marL="0" marR="0">
                        <a:spcBef>
                          <a:spcPts val="0"/>
                        </a:spcBef>
                        <a:spcAft>
                          <a:spcPts val="0"/>
                        </a:spcAft>
                      </a:pPr>
                      <a:r>
                        <a:rPr lang="en-US" sz="1800" b="1" cap="none" spc="0">
                          <a:solidFill>
                            <a:schemeClr val="tx1"/>
                          </a:solidFill>
                          <a:effectLst/>
                          <a:latin typeface="+mn-lt"/>
                        </a:rPr>
                        <a:t>Signed</a:t>
                      </a:r>
                      <a:endParaRPr lang="en-US" sz="1800" b="1" cap="none" spc="0">
                        <a:solidFill>
                          <a:schemeClr val="tx1"/>
                        </a:solidFill>
                        <a:effectLst/>
                        <a:latin typeface="+mn-lt"/>
                        <a:ea typeface="Calibri" panose="020F0502020204030204" pitchFamily="34" charset="0"/>
                        <a:cs typeface="Times New Roman" panose="02020603050405020304" pitchFamily="18" charset="0"/>
                      </a:endParaRPr>
                    </a:p>
                  </a:txBody>
                  <a:tcPr marL="101925" marR="160048" marT="29121" marB="218411">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lnSpc>
                          <a:spcPct val="107000"/>
                        </a:lnSpc>
                        <a:spcBef>
                          <a:spcPts val="0"/>
                        </a:spcBef>
                        <a:spcAft>
                          <a:spcPts val="0"/>
                        </a:spcAft>
                      </a:pPr>
                      <a:r>
                        <a:rPr lang="en-US" sz="1800" cap="none" spc="0">
                          <a:solidFill>
                            <a:schemeClr val="tx1"/>
                          </a:solidFill>
                          <a:effectLst/>
                        </a:rPr>
                        <a:t>27/635 (4%) </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lnSpc>
                          <a:spcPct val="107000"/>
                        </a:lnSpc>
                        <a:spcBef>
                          <a:spcPts val="0"/>
                        </a:spcBef>
                        <a:spcAft>
                          <a:spcPts val="0"/>
                        </a:spcAft>
                      </a:pPr>
                      <a:r>
                        <a:rPr lang="en-US" sz="1800" cap="none" spc="0">
                          <a:solidFill>
                            <a:schemeClr val="tx1"/>
                          </a:solidFill>
                          <a:effectLst/>
                        </a:rPr>
                        <a:t>265/359 (74%)</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lnSpc>
                          <a:spcPct val="107000"/>
                        </a:lnSpc>
                        <a:spcBef>
                          <a:spcPts val="0"/>
                        </a:spcBef>
                        <a:spcAft>
                          <a:spcPts val="0"/>
                        </a:spcAft>
                      </a:pPr>
                      <a:r>
                        <a:rPr lang="en-US" sz="1800" cap="none" spc="0">
                          <a:solidFill>
                            <a:schemeClr val="tx1"/>
                          </a:solidFill>
                          <a:effectLst/>
                        </a:rPr>
                        <a:t>0/24 (0%)</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933133204"/>
                  </a:ext>
                </a:extLst>
              </a:tr>
              <a:tr h="879895">
                <a:tc>
                  <a:txBody>
                    <a:bodyPr/>
                    <a:lstStyle/>
                    <a:p>
                      <a:pPr marL="0" marR="0">
                        <a:spcBef>
                          <a:spcPts val="0"/>
                        </a:spcBef>
                        <a:spcAft>
                          <a:spcPts val="0"/>
                        </a:spcAft>
                      </a:pPr>
                      <a:r>
                        <a:rPr lang="en-US" sz="1800" b="1" cap="none" spc="0">
                          <a:solidFill>
                            <a:schemeClr val="tx1"/>
                          </a:solidFill>
                          <a:effectLst/>
                          <a:latin typeface="+mn-lt"/>
                        </a:rPr>
                        <a:t>Carried out</a:t>
                      </a:r>
                      <a:endParaRPr lang="en-US" sz="1800" b="1" cap="none" spc="0">
                        <a:solidFill>
                          <a:schemeClr val="tx1"/>
                        </a:solidFill>
                        <a:effectLst/>
                        <a:latin typeface="+mn-lt"/>
                        <a:ea typeface="Calibri" panose="020F0502020204030204" pitchFamily="34" charset="0"/>
                        <a:cs typeface="Times New Roman" panose="02020603050405020304" pitchFamily="18" charset="0"/>
                      </a:endParaRPr>
                    </a:p>
                  </a:txBody>
                  <a:tcPr marL="101925" marR="160048" marT="29121" marB="218411">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cap="none" spc="0">
                          <a:solidFill>
                            <a:schemeClr val="tx1"/>
                          </a:solidFill>
                          <a:effectLst/>
                        </a:rPr>
                        <a:t>608/635 (96%)</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cap="none" spc="0">
                          <a:solidFill>
                            <a:schemeClr val="tx1"/>
                          </a:solidFill>
                          <a:effectLst/>
                        </a:rPr>
                        <a:t>94/359 (26%)</a:t>
                      </a:r>
                      <a:endParaRPr lang="en-US" sz="1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0"/>
                        </a:spcAft>
                      </a:pPr>
                      <a:r>
                        <a:rPr lang="en-US" sz="1800" cap="none" spc="0" dirty="0">
                          <a:solidFill>
                            <a:schemeClr val="tx1"/>
                          </a:solidFill>
                          <a:effectLst/>
                        </a:rPr>
                        <a:t>24/24 (100%)</a:t>
                      </a:r>
                      <a:endParaRPr lang="en-US" sz="1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1925" marR="206135" marT="29121" marB="2184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241606675"/>
                  </a:ext>
                </a:extLst>
              </a:tr>
            </a:tbl>
          </a:graphicData>
        </a:graphic>
      </p:graphicFrame>
    </p:spTree>
    <p:extLst>
      <p:ext uri="{BB962C8B-B14F-4D97-AF65-F5344CB8AC3E}">
        <p14:creationId xmlns:p14="http://schemas.microsoft.com/office/powerpoint/2010/main" val="2021470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F9F2-2D76-435E-8359-4C4383388819}"/>
              </a:ext>
            </a:extLst>
          </p:cNvPr>
          <p:cNvSpPr>
            <a:spLocks noGrp="1"/>
          </p:cNvSpPr>
          <p:nvPr>
            <p:ph type="title"/>
          </p:nvPr>
        </p:nvSpPr>
        <p:spPr>
          <a:xfrm>
            <a:off x="777240" y="92076"/>
            <a:ext cx="10515600" cy="967604"/>
          </a:xfrm>
        </p:spPr>
        <p:txBody>
          <a:bodyPr/>
          <a:lstStyle/>
          <a:p>
            <a:pPr algn="ctr"/>
            <a:r>
              <a:rPr lang="en-US" dirty="0"/>
              <a:t>State’s Brief to Supreme Court</a:t>
            </a:r>
          </a:p>
        </p:txBody>
      </p:sp>
      <p:sp>
        <p:nvSpPr>
          <p:cNvPr id="3" name="Content Placeholder 2">
            <a:extLst>
              <a:ext uri="{FF2B5EF4-FFF2-40B4-BE49-F238E27FC236}">
                <a16:creationId xmlns:a16="http://schemas.microsoft.com/office/drawing/2014/main" id="{958E96F5-38BC-4300-A004-40AD94317132}"/>
              </a:ext>
            </a:extLst>
          </p:cNvPr>
          <p:cNvSpPr>
            <a:spLocks noGrp="1"/>
          </p:cNvSpPr>
          <p:nvPr>
            <p:ph idx="1"/>
          </p:nvPr>
        </p:nvSpPr>
        <p:spPr>
          <a:xfrm>
            <a:off x="670401" y="1179320"/>
            <a:ext cx="10515600" cy="5442025"/>
          </a:xfrm>
        </p:spPr>
        <p:txBody>
          <a:bodyPr>
            <a:normAutofit/>
          </a:bodyPr>
          <a:lstStyle/>
          <a:p>
            <a:pPr marL="0" indent="0">
              <a:buNone/>
            </a:pPr>
            <a:r>
              <a:rPr lang="en-US" sz="2800" dirty="0"/>
              <a:t>Change in strategy</a:t>
            </a:r>
          </a:p>
          <a:p>
            <a:pPr marL="0" indent="0">
              <a:buNone/>
            </a:pPr>
            <a:r>
              <a:rPr lang="en-US" sz="2800" dirty="0"/>
              <a:t>Instead of arguing that warrant was executed when detective submitted request for forensic analysis</a:t>
            </a:r>
          </a:p>
          <a:p>
            <a:pPr marL="0" indent="0">
              <a:buNone/>
            </a:pPr>
            <a:r>
              <a:rPr lang="en-US" sz="2800" dirty="0"/>
              <a:t>Now arguing that warrant was executed simply by seizing the iPhone</a:t>
            </a:r>
          </a:p>
          <a:p>
            <a:pPr marL="0" indent="0">
              <a:buNone/>
            </a:pPr>
            <a:r>
              <a:rPr lang="en-US" sz="2800" dirty="0"/>
              <a:t>“A search warrant is executed for the contents within an electronic device when the </a:t>
            </a:r>
            <a:r>
              <a:rPr lang="en-US" sz="2800" i="1" u="sng" dirty="0"/>
              <a:t>law enforcement officer seizes, or already has legal possession </a:t>
            </a:r>
            <a:r>
              <a:rPr lang="en-US" sz="2800" dirty="0"/>
              <a:t>of, any electronic device containing the electronic data pursuant to that search warrant.” </a:t>
            </a:r>
          </a:p>
          <a:p>
            <a:endParaRPr lang="en-US" dirty="0"/>
          </a:p>
        </p:txBody>
      </p:sp>
      <p:sp>
        <p:nvSpPr>
          <p:cNvPr id="4" name="Slide Number Placeholder 3">
            <a:extLst>
              <a:ext uri="{FF2B5EF4-FFF2-40B4-BE49-F238E27FC236}">
                <a16:creationId xmlns:a16="http://schemas.microsoft.com/office/drawing/2014/main" id="{621DFB12-C1B8-49C7-A592-5AB51E014946}"/>
              </a:ext>
            </a:extLst>
          </p:cNvPr>
          <p:cNvSpPr>
            <a:spLocks noGrp="1"/>
          </p:cNvSpPr>
          <p:nvPr>
            <p:ph type="sldNum" sz="quarter" idx="12"/>
          </p:nvPr>
        </p:nvSpPr>
        <p:spPr/>
        <p:txBody>
          <a:bodyPr>
            <a:normAutofit lnSpcReduction="10000"/>
          </a:bodyPr>
          <a:lstStyle/>
          <a:p>
            <a:fld id="{65CAA31B-6E8C-456B-9F7E-8F29B76CE29E}" type="slidenum">
              <a:rPr lang="en-US" smtClean="0"/>
              <a:t>19</a:t>
            </a:fld>
            <a:endParaRPr lang="en-US"/>
          </a:p>
        </p:txBody>
      </p:sp>
      <p:sp>
        <p:nvSpPr>
          <p:cNvPr id="6" name="Footer Placeholder 5">
            <a:extLst>
              <a:ext uri="{FF2B5EF4-FFF2-40B4-BE49-F238E27FC236}">
                <a16:creationId xmlns:a16="http://schemas.microsoft.com/office/drawing/2014/main" id="{20862158-125B-4BE8-A576-61D2A50164C9}"/>
              </a:ext>
            </a:extLst>
          </p:cNvPr>
          <p:cNvSpPr>
            <a:spLocks noGrp="1"/>
          </p:cNvSpPr>
          <p:nvPr>
            <p:ph type="ftr" sz="quarter" idx="11"/>
          </p:nvPr>
        </p:nvSpPr>
        <p:spPr/>
        <p:txBody>
          <a:bodyPr/>
          <a:lstStyle/>
          <a:p>
            <a:r>
              <a:rPr lang="en-US"/>
              <a:t>LCL 2022</a:t>
            </a:r>
          </a:p>
        </p:txBody>
      </p:sp>
      <p:sp>
        <p:nvSpPr>
          <p:cNvPr id="5" name="Date Placeholder 4">
            <a:extLst>
              <a:ext uri="{FF2B5EF4-FFF2-40B4-BE49-F238E27FC236}">
                <a16:creationId xmlns:a16="http://schemas.microsoft.com/office/drawing/2014/main" id="{CF260ABB-569E-4D2D-AE84-7174E7A893C6}"/>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356421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17">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 name="Rectangle 19">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21">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6ECB291F-8B0C-499C-B615-A2E9D7FB4E81}"/>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3800">
                <a:solidFill>
                  <a:srgbClr val="FFFFFF"/>
                </a:solidFill>
              </a:rPr>
              <a:t>Linguistic Analysis of Legal Texts</a:t>
            </a:r>
            <a:br>
              <a:rPr lang="en-US" sz="3800">
                <a:solidFill>
                  <a:srgbClr val="FFFFFF"/>
                </a:solidFill>
              </a:rPr>
            </a:br>
            <a:r>
              <a:rPr lang="en-US" sz="3800">
                <a:solidFill>
                  <a:srgbClr val="FFFFFF"/>
                </a:solidFill>
              </a:rPr>
              <a:t>Georgia State University College of Law</a:t>
            </a:r>
          </a:p>
        </p:txBody>
      </p:sp>
      <p:sp>
        <p:nvSpPr>
          <p:cNvPr id="43" name="Rectangle 23">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FF485C91-0FB5-42C1-8732-CD9E7D8B87FD}"/>
              </a:ext>
            </a:extLst>
          </p:cNvPr>
          <p:cNvPicPr>
            <a:picLocks noChangeAspect="1"/>
          </p:cNvPicPr>
          <p:nvPr/>
        </p:nvPicPr>
        <p:blipFill>
          <a:blip r:embed="rId2"/>
          <a:stretch>
            <a:fillRect/>
          </a:stretch>
        </p:blipFill>
        <p:spPr>
          <a:xfrm>
            <a:off x="489511" y="600076"/>
            <a:ext cx="10771018" cy="4064288"/>
          </a:xfrm>
          <a:prstGeom prst="rect">
            <a:avLst/>
          </a:prstGeom>
        </p:spPr>
      </p:pic>
      <p:sp>
        <p:nvSpPr>
          <p:cNvPr id="44" name="Rectangle 25">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97D46ADE-35B4-4A01-9D56-06BE8B13A054}"/>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kern="1200">
                <a:solidFill>
                  <a:srgbClr val="A6A6A6"/>
                </a:solidFill>
                <a:latin typeface="+mn-lt"/>
                <a:ea typeface="+mn-ea"/>
                <a:cs typeface="+mn-cs"/>
              </a:rPr>
              <a:t>LCL 2022</a:t>
            </a:r>
          </a:p>
        </p:txBody>
      </p:sp>
      <p:sp>
        <p:nvSpPr>
          <p:cNvPr id="4" name="Slide Number Placeholder 3">
            <a:extLst>
              <a:ext uri="{FF2B5EF4-FFF2-40B4-BE49-F238E27FC236}">
                <a16:creationId xmlns:a16="http://schemas.microsoft.com/office/drawing/2014/main" id="{545DC2F8-4DDE-41CD-9688-6551C501CD38}"/>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FFB40C90-5FBF-430B-9C8F-D26983520172}" type="slidenum">
              <a:rPr lang="en-US">
                <a:solidFill>
                  <a:srgbClr val="A6A6A6"/>
                </a:solidFill>
              </a:rPr>
              <a:pPr>
                <a:lnSpc>
                  <a:spcPct val="90000"/>
                </a:lnSpc>
                <a:spcAft>
                  <a:spcPts val="600"/>
                </a:spcAft>
              </a:pPr>
              <a:t>2</a:t>
            </a:fld>
            <a:endParaRPr lang="en-US">
              <a:solidFill>
                <a:srgbClr val="A6A6A6"/>
              </a:solidFill>
            </a:endParaRPr>
          </a:p>
        </p:txBody>
      </p:sp>
      <p:sp>
        <p:nvSpPr>
          <p:cNvPr id="2" name="Date Placeholder 1">
            <a:extLst>
              <a:ext uri="{FF2B5EF4-FFF2-40B4-BE49-F238E27FC236}">
                <a16:creationId xmlns:a16="http://schemas.microsoft.com/office/drawing/2014/main" id="{60A3E22B-955C-488F-BA22-F066F4304059}"/>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78766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62FC-8E57-4882-AEB9-30B7F808096F}"/>
              </a:ext>
            </a:extLst>
          </p:cNvPr>
          <p:cNvSpPr>
            <a:spLocks noGrp="1"/>
          </p:cNvSpPr>
          <p:nvPr>
            <p:ph type="title"/>
          </p:nvPr>
        </p:nvSpPr>
        <p:spPr/>
        <p:txBody>
          <a:bodyPr>
            <a:normAutofit/>
          </a:bodyPr>
          <a:lstStyle/>
          <a:p>
            <a:r>
              <a:rPr lang="en-US" sz="4800" dirty="0"/>
              <a:t>When a search warrant is executed in relation to a cell phone, what is the specified course of action to be carried out?</a:t>
            </a:r>
          </a:p>
        </p:txBody>
      </p:sp>
      <p:sp>
        <p:nvSpPr>
          <p:cNvPr id="4" name="Date Placeholder 3">
            <a:extLst>
              <a:ext uri="{FF2B5EF4-FFF2-40B4-BE49-F238E27FC236}">
                <a16:creationId xmlns:a16="http://schemas.microsoft.com/office/drawing/2014/main" id="{88C83B4A-43CA-479A-89D2-D43113A4DC14}"/>
              </a:ext>
            </a:extLst>
          </p:cNvPr>
          <p:cNvSpPr>
            <a:spLocks noGrp="1"/>
          </p:cNvSpPr>
          <p:nvPr>
            <p:ph type="dt" sz="half" idx="10"/>
          </p:nvPr>
        </p:nvSpPr>
        <p:spPr/>
        <p:txBody>
          <a:bodyPr/>
          <a:lstStyle/>
          <a:p>
            <a:r>
              <a:rPr lang="en-US"/>
              <a:t>What Does It Mean to "Search a Cell Phone?"</a:t>
            </a:r>
          </a:p>
        </p:txBody>
      </p:sp>
      <p:sp>
        <p:nvSpPr>
          <p:cNvPr id="5" name="Footer Placeholder 4">
            <a:extLst>
              <a:ext uri="{FF2B5EF4-FFF2-40B4-BE49-F238E27FC236}">
                <a16:creationId xmlns:a16="http://schemas.microsoft.com/office/drawing/2014/main" id="{8689EDED-54F9-4E8E-A0C2-3008EFFB7012}"/>
              </a:ext>
            </a:extLst>
          </p:cNvPr>
          <p:cNvSpPr>
            <a:spLocks noGrp="1"/>
          </p:cNvSpPr>
          <p:nvPr>
            <p:ph type="ftr" sz="quarter" idx="11"/>
          </p:nvPr>
        </p:nvSpPr>
        <p:spPr/>
        <p:txBody>
          <a:bodyPr/>
          <a:lstStyle/>
          <a:p>
            <a:r>
              <a:rPr lang="en-US"/>
              <a:t>LCL 2022</a:t>
            </a:r>
          </a:p>
        </p:txBody>
      </p:sp>
      <p:sp>
        <p:nvSpPr>
          <p:cNvPr id="6" name="Slide Number Placeholder 5">
            <a:extLst>
              <a:ext uri="{FF2B5EF4-FFF2-40B4-BE49-F238E27FC236}">
                <a16:creationId xmlns:a16="http://schemas.microsoft.com/office/drawing/2014/main" id="{9B075CB3-D386-4E36-A59B-106619F015EF}"/>
              </a:ext>
            </a:extLst>
          </p:cNvPr>
          <p:cNvSpPr>
            <a:spLocks noGrp="1"/>
          </p:cNvSpPr>
          <p:nvPr>
            <p:ph type="sldNum" sz="quarter" idx="12"/>
          </p:nvPr>
        </p:nvSpPr>
        <p:spPr/>
        <p:txBody>
          <a:bodyPr>
            <a:normAutofit lnSpcReduction="10000"/>
          </a:bodyPr>
          <a:lstStyle/>
          <a:p>
            <a:fld id="{4AAD3C0E-AC77-4948-B5C3-8EABBF1914D8}" type="slidenum">
              <a:rPr lang="en-US" smtClean="0"/>
              <a:t>20</a:t>
            </a:fld>
            <a:endParaRPr lang="en-US"/>
          </a:p>
        </p:txBody>
      </p:sp>
    </p:spTree>
    <p:extLst>
      <p:ext uri="{BB962C8B-B14F-4D97-AF65-F5344CB8AC3E}">
        <p14:creationId xmlns:p14="http://schemas.microsoft.com/office/powerpoint/2010/main" val="1476153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FC2F53-6725-49C9-8981-985E65E7145B}"/>
              </a:ext>
            </a:extLst>
          </p:cNvPr>
          <p:cNvSpPr>
            <a:spLocks noGrp="1"/>
          </p:cNvSpPr>
          <p:nvPr>
            <p:ph type="title"/>
          </p:nvPr>
        </p:nvSpPr>
        <p:spPr>
          <a:xfrm>
            <a:off x="598206" y="365759"/>
            <a:ext cx="10356306" cy="1767839"/>
          </a:xfrm>
        </p:spPr>
        <p:txBody>
          <a:bodyPr>
            <a:normAutofit/>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Further research after filing the </a:t>
            </a:r>
            <a:r>
              <a:rPr lang="en-US" sz="3600" i="1" dirty="0">
                <a:latin typeface="Times New Roman" panose="02020603050405020304" pitchFamily="18" charset="0"/>
                <a:ea typeface="Calibri" panose="020F0502020204030204" pitchFamily="34" charset="0"/>
                <a:cs typeface="Times New Roman" panose="02020603050405020304" pitchFamily="18" charset="0"/>
              </a:rPr>
              <a:t>amicus</a:t>
            </a:r>
            <a:r>
              <a:rPr lang="en-US" sz="3600" dirty="0">
                <a:latin typeface="Times New Roman" panose="02020603050405020304" pitchFamily="18" charset="0"/>
                <a:ea typeface="Calibri" panose="020F0502020204030204" pitchFamily="34" charset="0"/>
                <a:cs typeface="Times New Roman" panose="02020603050405020304" pitchFamily="18" charset="0"/>
              </a:rPr>
              <a:t> brief:</a:t>
            </a:r>
            <a:br>
              <a:rPr lang="en-US" sz="3600" dirty="0">
                <a:latin typeface="Times New Roman" panose="02020603050405020304" pitchFamily="18" charset="0"/>
                <a:ea typeface="Calibri" panose="020F0502020204030204" pitchFamily="34" charset="0"/>
                <a:cs typeface="Times New Roman" panose="02020603050405020304" pitchFamily="18" charset="0"/>
              </a:rPr>
            </a:br>
            <a:r>
              <a:rPr lang="en-US" sz="3600" dirty="0">
                <a:latin typeface="Times New Roman" panose="02020603050405020304" pitchFamily="18" charset="0"/>
                <a:ea typeface="Calibri" panose="020F0502020204030204" pitchFamily="34" charset="0"/>
                <a:cs typeface="Times New Roman" panose="02020603050405020304" pitchFamily="18" charset="0"/>
              </a:rPr>
              <a:t>F</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requency of Adverbial </a:t>
            </a:r>
            <a:r>
              <a:rPr lang="en-US" sz="3600" dirty="0">
                <a:latin typeface="Times New Roman" panose="02020603050405020304" pitchFamily="18" charset="0"/>
                <a:ea typeface="Calibri" panose="020F0502020204030204" pitchFamily="34" charset="0"/>
                <a:cs typeface="Times New Roman" panose="02020603050405020304" pitchFamily="18" charset="0"/>
              </a:rPr>
              <a:t>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odification Evaluating the Process of Execution in More Generalized Corpora</a:t>
            </a:r>
            <a:endParaRPr lang="en-US" sz="3600" dirty="0"/>
          </a:p>
        </p:txBody>
      </p:sp>
      <p:sp>
        <p:nvSpPr>
          <p:cNvPr id="10" name="Text Placeholder 9">
            <a:extLst>
              <a:ext uri="{FF2B5EF4-FFF2-40B4-BE49-F238E27FC236}">
                <a16:creationId xmlns:a16="http://schemas.microsoft.com/office/drawing/2014/main" id="{35A0A5CF-99D4-4DC3-A649-231836C45AF0}"/>
              </a:ext>
            </a:extLst>
          </p:cNvPr>
          <p:cNvSpPr>
            <a:spLocks noGrp="1"/>
          </p:cNvSpPr>
          <p:nvPr>
            <p:ph type="body" idx="1"/>
          </p:nvPr>
        </p:nvSpPr>
        <p:spPr>
          <a:xfrm>
            <a:off x="685481" y="2071246"/>
            <a:ext cx="4480560" cy="731520"/>
          </a:xfrm>
        </p:spPr>
        <p:txBody>
          <a:bodyPr>
            <a:normAutofit/>
          </a:bodyPr>
          <a:lstStyle/>
          <a:p>
            <a:r>
              <a:rPr lang="en-US" sz="2800" b="1" dirty="0">
                <a:solidFill>
                  <a:srgbClr val="192858"/>
                </a:solidFill>
              </a:rPr>
              <a:t>COHA</a:t>
            </a:r>
          </a:p>
        </p:txBody>
      </p:sp>
      <p:sp>
        <p:nvSpPr>
          <p:cNvPr id="11" name="Text Placeholder 10">
            <a:extLst>
              <a:ext uri="{FF2B5EF4-FFF2-40B4-BE49-F238E27FC236}">
                <a16:creationId xmlns:a16="http://schemas.microsoft.com/office/drawing/2014/main" id="{5AD00B3F-C2F5-4191-89E4-08BDD22F4371}"/>
              </a:ext>
            </a:extLst>
          </p:cNvPr>
          <p:cNvSpPr>
            <a:spLocks noGrp="1"/>
          </p:cNvSpPr>
          <p:nvPr>
            <p:ph type="body" sz="quarter" idx="3"/>
          </p:nvPr>
        </p:nvSpPr>
        <p:spPr>
          <a:xfrm>
            <a:off x="6293698" y="2073547"/>
            <a:ext cx="4480560" cy="731520"/>
          </a:xfrm>
        </p:spPr>
        <p:txBody>
          <a:bodyPr>
            <a:normAutofit/>
          </a:bodyPr>
          <a:lstStyle/>
          <a:p>
            <a:r>
              <a:rPr lang="en-US" sz="2800" b="1" dirty="0">
                <a:solidFill>
                  <a:srgbClr val="192858"/>
                </a:solidFill>
              </a:rPr>
              <a:t>COCA</a:t>
            </a:r>
          </a:p>
        </p:txBody>
      </p:sp>
      <p:sp>
        <p:nvSpPr>
          <p:cNvPr id="7" name="Date Placeholder 6">
            <a:extLst>
              <a:ext uri="{FF2B5EF4-FFF2-40B4-BE49-F238E27FC236}">
                <a16:creationId xmlns:a16="http://schemas.microsoft.com/office/drawing/2014/main" id="{53730F10-3746-40EB-A95D-77A3EB45205D}"/>
              </a:ext>
            </a:extLst>
          </p:cNvPr>
          <p:cNvSpPr>
            <a:spLocks noGrp="1"/>
          </p:cNvSpPr>
          <p:nvPr>
            <p:ph type="dt" sz="half" idx="10"/>
          </p:nvPr>
        </p:nvSpPr>
        <p:spPr/>
        <p:txBody>
          <a:bodyPr/>
          <a:lstStyle/>
          <a:p>
            <a:r>
              <a:rPr lang="en-US"/>
              <a:t>What Does It Mean to "Search a Cell Phone?"</a:t>
            </a:r>
          </a:p>
        </p:txBody>
      </p:sp>
      <p:sp>
        <p:nvSpPr>
          <p:cNvPr id="8" name="Footer Placeholder 7">
            <a:extLst>
              <a:ext uri="{FF2B5EF4-FFF2-40B4-BE49-F238E27FC236}">
                <a16:creationId xmlns:a16="http://schemas.microsoft.com/office/drawing/2014/main" id="{2284675B-DE10-44FD-B644-970667157162}"/>
              </a:ext>
            </a:extLst>
          </p:cNvPr>
          <p:cNvSpPr>
            <a:spLocks noGrp="1"/>
          </p:cNvSpPr>
          <p:nvPr>
            <p:ph type="ftr" sz="quarter" idx="11"/>
          </p:nvPr>
        </p:nvSpPr>
        <p:spPr/>
        <p:txBody>
          <a:bodyPr/>
          <a:lstStyle/>
          <a:p>
            <a:r>
              <a:rPr lang="en-US"/>
              <a:t>LCL 2022</a:t>
            </a:r>
          </a:p>
        </p:txBody>
      </p:sp>
      <p:sp>
        <p:nvSpPr>
          <p:cNvPr id="4" name="Slide Number Placeholder 3">
            <a:extLst>
              <a:ext uri="{FF2B5EF4-FFF2-40B4-BE49-F238E27FC236}">
                <a16:creationId xmlns:a16="http://schemas.microsoft.com/office/drawing/2014/main" id="{9C85F9FE-8A13-49A8-BEA6-B1154521D654}"/>
              </a:ext>
            </a:extLst>
          </p:cNvPr>
          <p:cNvSpPr>
            <a:spLocks noGrp="1"/>
          </p:cNvSpPr>
          <p:nvPr>
            <p:ph type="sldNum" sz="quarter" idx="12"/>
          </p:nvPr>
        </p:nvSpPr>
        <p:spPr/>
        <p:txBody>
          <a:bodyPr>
            <a:normAutofit lnSpcReduction="10000"/>
          </a:bodyPr>
          <a:lstStyle/>
          <a:p>
            <a:fld id="{4AAD3C0E-AC77-4948-B5C3-8EABBF1914D8}" type="slidenum">
              <a:rPr lang="en-US" smtClean="0"/>
              <a:t>21</a:t>
            </a:fld>
            <a:endParaRPr lang="en-US"/>
          </a:p>
        </p:txBody>
      </p:sp>
      <p:pic>
        <p:nvPicPr>
          <p:cNvPr id="13" name="Content Placeholder 12">
            <a:extLst>
              <a:ext uri="{FF2B5EF4-FFF2-40B4-BE49-F238E27FC236}">
                <a16:creationId xmlns:a16="http://schemas.microsoft.com/office/drawing/2014/main" id="{E248E6A3-0F4C-4F85-8ADA-C4A1C132AC25}"/>
              </a:ext>
            </a:extLst>
          </p:cNvPr>
          <p:cNvPicPr>
            <a:picLocks noGrp="1" noChangeAspect="1"/>
          </p:cNvPicPr>
          <p:nvPr>
            <p:ph sz="half" idx="2"/>
          </p:nvPr>
        </p:nvPicPr>
        <p:blipFill>
          <a:blip r:embed="rId2"/>
          <a:stretch>
            <a:fillRect/>
          </a:stretch>
        </p:blipFill>
        <p:spPr>
          <a:xfrm>
            <a:off x="686434" y="2949669"/>
            <a:ext cx="4479925" cy="2442207"/>
          </a:xfrm>
          <a:prstGeom prst="rect">
            <a:avLst/>
          </a:prstGeom>
        </p:spPr>
      </p:pic>
      <p:pic>
        <p:nvPicPr>
          <p:cNvPr id="14" name="Content Placeholder 13">
            <a:extLst>
              <a:ext uri="{FF2B5EF4-FFF2-40B4-BE49-F238E27FC236}">
                <a16:creationId xmlns:a16="http://schemas.microsoft.com/office/drawing/2014/main" id="{833FD6CB-48F7-4C0D-B51D-FF5C93E76DDA}"/>
              </a:ext>
            </a:extLst>
          </p:cNvPr>
          <p:cNvPicPr>
            <a:picLocks noGrp="1" noChangeAspect="1"/>
          </p:cNvPicPr>
          <p:nvPr>
            <p:ph sz="quarter" idx="4"/>
          </p:nvPr>
        </p:nvPicPr>
        <p:blipFill>
          <a:blip r:embed="rId3"/>
          <a:stretch>
            <a:fillRect/>
          </a:stretch>
        </p:blipFill>
        <p:spPr>
          <a:xfrm>
            <a:off x="6293698" y="2949668"/>
            <a:ext cx="3008516" cy="2442206"/>
          </a:xfrm>
          <a:prstGeom prst="rect">
            <a:avLst/>
          </a:prstGeom>
        </p:spPr>
      </p:pic>
    </p:spTree>
    <p:extLst>
      <p:ext uri="{BB962C8B-B14F-4D97-AF65-F5344CB8AC3E}">
        <p14:creationId xmlns:p14="http://schemas.microsoft.com/office/powerpoint/2010/main" val="200032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3F42-A213-4F13-8AAD-2471E6B74EBF}"/>
              </a:ext>
            </a:extLst>
          </p:cNvPr>
          <p:cNvSpPr>
            <a:spLocks noGrp="1"/>
          </p:cNvSpPr>
          <p:nvPr>
            <p:ph type="title"/>
          </p:nvPr>
        </p:nvSpPr>
        <p:spPr/>
        <p:txBody>
          <a:bodyPr/>
          <a:lstStyle/>
          <a:p>
            <a:r>
              <a:rPr lang="en-US" dirty="0"/>
              <a:t>Constitutional Interpretation </a:t>
            </a:r>
          </a:p>
        </p:txBody>
      </p:sp>
      <p:sp>
        <p:nvSpPr>
          <p:cNvPr id="3" name="Content Placeholder 2">
            <a:extLst>
              <a:ext uri="{FF2B5EF4-FFF2-40B4-BE49-F238E27FC236}">
                <a16:creationId xmlns:a16="http://schemas.microsoft.com/office/drawing/2014/main" id="{32D0F8F9-DCA8-49C8-A1CE-AABE71FEEA2C}"/>
              </a:ext>
            </a:extLst>
          </p:cNvPr>
          <p:cNvSpPr>
            <a:spLocks noGrp="1"/>
          </p:cNvSpPr>
          <p:nvPr>
            <p:ph sz="half" idx="1"/>
          </p:nvPr>
        </p:nvSpPr>
        <p:spPr>
          <a:xfrm>
            <a:off x="1261872" y="1828800"/>
            <a:ext cx="4908192" cy="4351337"/>
          </a:xfrm>
        </p:spPr>
        <p:txBody>
          <a:bodyPr>
            <a:normAutofit/>
          </a:bodyPr>
          <a:lstStyle/>
          <a:p>
            <a:pPr marL="0" marR="0" indent="0">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ea typeface="Calibri" panose="020F0502020204030204" pitchFamily="34" charset="0"/>
                <a:cs typeface="Times New Roman" panose="02020603050405020304" pitchFamily="18" charset="0"/>
              </a:rPr>
              <a:t>The Fourth Amendment specifically mentions “papers”: </a:t>
            </a:r>
          </a:p>
          <a:p>
            <a:pPr marL="0" marR="0">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rgbClr val="192858"/>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192858"/>
                </a:solidFill>
                <a:effectLst/>
                <a:ea typeface="Calibri" panose="020F0502020204030204" pitchFamily="34" charset="0"/>
                <a:cs typeface="Times New Roman" panose="02020603050405020304" pitchFamily="18" charset="0"/>
              </a:rPr>
              <a:t>	“The right of the people to be 	secure in their persons, houses, 	</a:t>
            </a:r>
            <a:r>
              <a:rPr lang="en-US" sz="1800" i="1" dirty="0">
                <a:solidFill>
                  <a:srgbClr val="192858"/>
                </a:solidFill>
                <a:effectLst/>
                <a:ea typeface="Calibri" panose="020F0502020204030204" pitchFamily="34" charset="0"/>
                <a:cs typeface="Times New Roman" panose="02020603050405020304" pitchFamily="18" charset="0"/>
              </a:rPr>
              <a:t>papers</a:t>
            </a:r>
            <a:r>
              <a:rPr lang="en-US" sz="1800" dirty="0">
                <a:solidFill>
                  <a:srgbClr val="192858"/>
                </a:solidFill>
                <a:effectLst/>
                <a:ea typeface="Calibri" panose="020F0502020204030204" pitchFamily="34" charset="0"/>
                <a:cs typeface="Times New Roman" panose="02020603050405020304" pitchFamily="18" charset="0"/>
              </a:rPr>
              <a:t>, and effects, against 	unreasonable </a:t>
            </a:r>
            <a:r>
              <a:rPr lang="en-US" sz="1800" b="1" u="sng" dirty="0">
                <a:solidFill>
                  <a:srgbClr val="192858"/>
                </a:solidFill>
                <a:effectLst/>
                <a:ea typeface="Calibri" panose="020F0502020204030204" pitchFamily="34" charset="0"/>
                <a:cs typeface="Times New Roman" panose="02020603050405020304" pitchFamily="18" charset="0"/>
              </a:rPr>
              <a:t>searches and </a:t>
            </a:r>
            <a:r>
              <a:rPr lang="en-US" sz="1800" b="1" dirty="0">
                <a:solidFill>
                  <a:srgbClr val="192858"/>
                </a:solidFill>
                <a:effectLst/>
                <a:ea typeface="Calibri" panose="020F0502020204030204" pitchFamily="34" charset="0"/>
                <a:cs typeface="Times New Roman" panose="02020603050405020304" pitchFamily="18" charset="0"/>
              </a:rPr>
              <a:t>	</a:t>
            </a:r>
            <a:r>
              <a:rPr lang="en-US" sz="1800" b="1" u="sng" dirty="0">
                <a:solidFill>
                  <a:srgbClr val="192858"/>
                </a:solidFill>
                <a:effectLst/>
                <a:ea typeface="Calibri" panose="020F0502020204030204" pitchFamily="34" charset="0"/>
                <a:cs typeface="Times New Roman" panose="02020603050405020304" pitchFamily="18" charset="0"/>
              </a:rPr>
              <a:t>seizures</a:t>
            </a:r>
            <a:r>
              <a:rPr lang="en-US" sz="1800" dirty="0">
                <a:solidFill>
                  <a:srgbClr val="192858"/>
                </a:solidFill>
                <a:effectLst/>
                <a:ea typeface="Calibri" panose="020F0502020204030204" pitchFamily="34" charset="0"/>
                <a:cs typeface="Times New Roman" panose="02020603050405020304" pitchFamily="18" charset="0"/>
              </a:rPr>
              <a:t>, shall not be violated.” </a:t>
            </a:r>
          </a:p>
          <a:p>
            <a:pPr marL="0" marR="0" indent="0">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indent="0">
              <a:spcBef>
                <a:spcPts val="0"/>
              </a:spcBef>
              <a:spcAft>
                <a:spcPts val="0"/>
              </a:spcAft>
              <a:buNone/>
            </a:pPr>
            <a:r>
              <a:rPr lang="en-US" sz="1800" dirty="0">
                <a:effectLst/>
                <a:ea typeface="Calibri" panose="020F0502020204030204" pitchFamily="34" charset="0"/>
                <a:cs typeface="Times New Roman" panose="02020603050405020304" pitchFamily="18" charset="0"/>
              </a:rPr>
              <a:t>Assuming that a right to “be secure in papers” applies to </a:t>
            </a:r>
            <a:r>
              <a:rPr lang="en-US" dirty="0">
                <a:ea typeface="Calibri" panose="020F0502020204030204" pitchFamily="34" charset="0"/>
                <a:cs typeface="Times New Roman" panose="02020603050405020304" pitchFamily="18" charset="0"/>
              </a:rPr>
              <a:t>digital </a:t>
            </a:r>
            <a:r>
              <a:rPr lang="en-US" sz="1800" dirty="0">
                <a:effectLst/>
                <a:ea typeface="Calibri" panose="020F0502020204030204" pitchFamily="34" charset="0"/>
                <a:cs typeface="Times New Roman" panose="02020603050405020304" pitchFamily="18" charset="0"/>
              </a:rPr>
              <a:t>correspondence, we investigated the use of </a:t>
            </a:r>
            <a:r>
              <a:rPr lang="en-US" sz="1800" i="1" dirty="0">
                <a:effectLst/>
                <a:ea typeface="Calibri" panose="020F0502020204030204" pitchFamily="34" charset="0"/>
                <a:cs typeface="Times New Roman" panose="02020603050405020304" pitchFamily="18" charset="0"/>
              </a:rPr>
              <a:t>search </a:t>
            </a:r>
            <a:r>
              <a:rPr lang="en-US" sz="1800" dirty="0">
                <a:effectLst/>
                <a:ea typeface="Calibri" panose="020F0502020204030204" pitchFamily="34" charset="0"/>
                <a:cs typeface="Times New Roman" panose="02020603050405020304" pitchFamily="18" charset="0"/>
              </a:rPr>
              <a:t>and </a:t>
            </a:r>
            <a:r>
              <a:rPr lang="en-US" sz="1800" i="1" dirty="0">
                <a:effectLst/>
                <a:ea typeface="Calibri" panose="020F0502020204030204" pitchFamily="34" charset="0"/>
                <a:cs typeface="Times New Roman" panose="02020603050405020304" pitchFamily="18" charset="0"/>
              </a:rPr>
              <a:t>seize </a:t>
            </a:r>
            <a:r>
              <a:rPr lang="en-US" sz="1800" dirty="0">
                <a:effectLst/>
                <a:ea typeface="Calibri" panose="020F0502020204030204" pitchFamily="34" charset="0"/>
                <a:cs typeface="Times New Roman" panose="02020603050405020304" pitchFamily="18" charset="0"/>
              </a:rPr>
              <a:t>in COFEA.</a:t>
            </a:r>
            <a:endParaRPr lang="en-US" dirty="0"/>
          </a:p>
        </p:txBody>
      </p:sp>
      <p:sp>
        <p:nvSpPr>
          <p:cNvPr id="4" name="Date Placeholder 3">
            <a:extLst>
              <a:ext uri="{FF2B5EF4-FFF2-40B4-BE49-F238E27FC236}">
                <a16:creationId xmlns:a16="http://schemas.microsoft.com/office/drawing/2014/main" id="{8769501A-23AF-41FD-A7C9-963FECEC5E15}"/>
              </a:ext>
            </a:extLst>
          </p:cNvPr>
          <p:cNvSpPr>
            <a:spLocks noGrp="1"/>
          </p:cNvSpPr>
          <p:nvPr>
            <p:ph type="dt" sz="half" idx="10"/>
          </p:nvPr>
        </p:nvSpPr>
        <p:spPr/>
        <p:txBody>
          <a:bodyPr/>
          <a:lstStyle/>
          <a:p>
            <a:r>
              <a:rPr lang="en-US"/>
              <a:t>What Does It Mean to "Search a Cell Phone?"</a:t>
            </a:r>
          </a:p>
        </p:txBody>
      </p:sp>
      <p:sp>
        <p:nvSpPr>
          <p:cNvPr id="5" name="Footer Placeholder 4">
            <a:extLst>
              <a:ext uri="{FF2B5EF4-FFF2-40B4-BE49-F238E27FC236}">
                <a16:creationId xmlns:a16="http://schemas.microsoft.com/office/drawing/2014/main" id="{0EA800DB-2394-4772-988E-750402C2CE14}"/>
              </a:ext>
            </a:extLst>
          </p:cNvPr>
          <p:cNvSpPr>
            <a:spLocks noGrp="1"/>
          </p:cNvSpPr>
          <p:nvPr>
            <p:ph type="ftr" sz="quarter" idx="11"/>
          </p:nvPr>
        </p:nvSpPr>
        <p:spPr/>
        <p:txBody>
          <a:bodyPr/>
          <a:lstStyle/>
          <a:p>
            <a:r>
              <a:rPr lang="en-US"/>
              <a:t>LCL 2022</a:t>
            </a:r>
          </a:p>
        </p:txBody>
      </p:sp>
      <p:sp>
        <p:nvSpPr>
          <p:cNvPr id="6" name="Slide Number Placeholder 5">
            <a:extLst>
              <a:ext uri="{FF2B5EF4-FFF2-40B4-BE49-F238E27FC236}">
                <a16:creationId xmlns:a16="http://schemas.microsoft.com/office/drawing/2014/main" id="{4F785BBF-9E67-4C57-86F5-25FE43AFE79B}"/>
              </a:ext>
            </a:extLst>
          </p:cNvPr>
          <p:cNvSpPr>
            <a:spLocks noGrp="1"/>
          </p:cNvSpPr>
          <p:nvPr>
            <p:ph type="sldNum" sz="quarter" idx="12"/>
          </p:nvPr>
        </p:nvSpPr>
        <p:spPr/>
        <p:txBody>
          <a:bodyPr>
            <a:normAutofit lnSpcReduction="10000"/>
          </a:bodyPr>
          <a:lstStyle/>
          <a:p>
            <a:fld id="{4AAD3C0E-AC77-4948-B5C3-8EABBF1914D8}" type="slidenum">
              <a:rPr lang="en-US" smtClean="0"/>
              <a:t>22</a:t>
            </a:fld>
            <a:endParaRPr lang="en-US"/>
          </a:p>
        </p:txBody>
      </p:sp>
      <p:pic>
        <p:nvPicPr>
          <p:cNvPr id="8" name="Picture 4" descr="Know Your Rights: Part 1.1 - The Fourth Amendment - Search &amp;amp; Seizure | THE  LEVENTHAL FIRM">
            <a:extLst>
              <a:ext uri="{FF2B5EF4-FFF2-40B4-BE49-F238E27FC236}">
                <a16:creationId xmlns:a16="http://schemas.microsoft.com/office/drawing/2014/main" id="{AEC52F77-C59B-4683-9492-F17A64B186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50808" y="2438399"/>
            <a:ext cx="4481512" cy="2695646"/>
          </a:xfrm>
          <a:prstGeom prst="rect">
            <a:avLst/>
          </a:prstGeom>
          <a:noFill/>
          <a:extLst>
            <a:ext uri="{909E8E84-426E-40DD-AFC4-6F175D3DCCD1}">
              <a14:hiddenFill xmlns:a14="http://schemas.microsoft.com/office/drawing/2010/main">
                <a:solidFill>
                  <a:srgbClr val="FFFFFF"/>
                </a:solidFill>
              </a14:hiddenFill>
            </a:ext>
          </a:extLst>
        </p:spPr>
      </p:pic>
      <p:sp>
        <p:nvSpPr>
          <p:cNvPr id="9" name="Straight Connector 8">
            <a:extLst>
              <a:ext uri="{FF2B5EF4-FFF2-40B4-BE49-F238E27FC236}">
                <a16:creationId xmlns:a16="http://schemas.microsoft.com/office/drawing/2014/main" id="{8EC5469C-1465-454D-9325-633505ADECB3}"/>
              </a:ext>
            </a:extLst>
          </p:cNvPr>
          <p:cNvSpPr/>
          <p:nvPr/>
        </p:nvSpPr>
        <p:spPr>
          <a:xfrm flipV="1">
            <a:off x="1059680" y="3088381"/>
            <a:ext cx="2392822" cy="1"/>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Straight Connector 9">
            <a:extLst>
              <a:ext uri="{FF2B5EF4-FFF2-40B4-BE49-F238E27FC236}">
                <a16:creationId xmlns:a16="http://schemas.microsoft.com/office/drawing/2014/main" id="{98C13200-C2F7-4A6F-B9F4-C27AD3531BAB}"/>
              </a:ext>
            </a:extLst>
          </p:cNvPr>
          <p:cNvSpPr/>
          <p:nvPr/>
        </p:nvSpPr>
        <p:spPr>
          <a:xfrm>
            <a:off x="3349952" y="4631827"/>
            <a:ext cx="2545178" cy="2434"/>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52332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9A1D7B-FF62-42FA-89FC-7F13538CF42D}"/>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COFEA Results </a:t>
            </a:r>
          </a:p>
        </p:txBody>
      </p:sp>
      <p:sp useBgFill="1">
        <p:nvSpPr>
          <p:cNvPr id="24" name="Rectangle 14">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BB2CAAE0-5027-4935-A5ED-43CEAB69B0C1}"/>
              </a:ext>
            </a:extLst>
          </p:cNvPr>
          <p:cNvSpPr>
            <a:spLocks noGrp="1"/>
          </p:cNvSpPr>
          <p:nvPr>
            <p:ph idx="1"/>
          </p:nvPr>
        </p:nvSpPr>
        <p:spPr>
          <a:xfrm>
            <a:off x="4821898" y="162370"/>
            <a:ext cx="5827472" cy="6281159"/>
          </a:xfrm>
        </p:spPr>
        <p:txBody>
          <a:bodyPr>
            <a:normAutofit/>
          </a:bodyPr>
          <a:lstStyle/>
          <a:p>
            <a:pPr>
              <a:spcBef>
                <a:spcPts val="0"/>
              </a:spcBef>
              <a:spcAft>
                <a:spcPts val="6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Search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was checked in COFEA in all instances near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Seized </a:t>
            </a:r>
          </a:p>
          <a:p>
            <a:pPr marL="548640" lvl="2">
              <a:spcBef>
                <a:spcPts val="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Ninety texts were found  </a:t>
            </a:r>
          </a:p>
          <a:p>
            <a:pPr marL="548640" lvl="2">
              <a:spcBef>
                <a:spcPts val="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All 90 cases examined for same or different objects  </a:t>
            </a:r>
          </a:p>
          <a:p>
            <a:pPr marL="548640" lvl="2">
              <a:spcBef>
                <a:spcPts val="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16 instances had the same object</a:t>
            </a:r>
          </a:p>
          <a:p>
            <a:pPr marL="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hree of these 16 had “papers” as the direct object of both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search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seize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74320" marR="0" indent="0">
              <a:spcBef>
                <a:spcPts val="0"/>
              </a:spcBef>
              <a:spcAft>
                <a:spcPts val="6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Orders were given to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search &amp; seize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papers</a:t>
            </a:r>
          </a:p>
          <a:p>
            <a:pPr marL="274320" marR="0" indent="0">
              <a:spcBef>
                <a:spcPts val="0"/>
              </a:spcBef>
              <a:spcAft>
                <a:spcPts val="6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warrants … for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searching and seizing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men’s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papers</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seizing and searching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papers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members of Parliament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74320" marR="0" indent="0">
              <a:spcBef>
                <a:spcPts val="0"/>
              </a:spcBef>
              <a:spcAft>
                <a:spcPts val="6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Our hypothesis: the Founding Era distinction between seizing papers and searching papers can be applied to the execution of a cell phone search warrant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74320" marR="0" indent="0">
              <a:spcBef>
                <a:spcPts val="0"/>
              </a:spcBef>
              <a:spcAft>
                <a:spcPts val="60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58EC21D-6CB3-4990-AB3A-CCAF8CD57DAF}"/>
              </a:ext>
            </a:extLst>
          </p:cNvPr>
          <p:cNvSpPr>
            <a:spLocks noGrp="1"/>
          </p:cNvSpPr>
          <p:nvPr>
            <p:ph type="dt" sz="half" idx="10"/>
          </p:nvPr>
        </p:nvSpPr>
        <p:spPr>
          <a:xfrm rot="16200000">
            <a:off x="10797542" y="998537"/>
            <a:ext cx="1904999" cy="365125"/>
          </a:xfrm>
        </p:spPr>
        <p:txBody>
          <a:bodyPr>
            <a:normAutofit/>
          </a:bodyPr>
          <a:lstStyle/>
          <a:p>
            <a:pPr>
              <a:lnSpc>
                <a:spcPct val="90000"/>
              </a:lnSpc>
              <a:spcAft>
                <a:spcPts val="600"/>
              </a:spcAft>
            </a:pPr>
            <a:r>
              <a:rPr lang="en-US" sz="900"/>
              <a:t>What Does It Mean to "Search a Cell Phone?"</a:t>
            </a:r>
          </a:p>
        </p:txBody>
      </p:sp>
      <p:sp>
        <p:nvSpPr>
          <p:cNvPr id="5" name="Footer Placeholder 4">
            <a:extLst>
              <a:ext uri="{FF2B5EF4-FFF2-40B4-BE49-F238E27FC236}">
                <a16:creationId xmlns:a16="http://schemas.microsoft.com/office/drawing/2014/main" id="{E8A2E9A8-88F5-4901-B3A9-C34AB8D4F023}"/>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LCL 2022</a:t>
            </a:r>
          </a:p>
        </p:txBody>
      </p:sp>
      <p:sp>
        <p:nvSpPr>
          <p:cNvPr id="6" name="Slide Number Placeholder 5">
            <a:extLst>
              <a:ext uri="{FF2B5EF4-FFF2-40B4-BE49-F238E27FC236}">
                <a16:creationId xmlns:a16="http://schemas.microsoft.com/office/drawing/2014/main" id="{349CD441-3F55-4A05-BF62-655A4077DC29}"/>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AAD3C0E-AC77-4948-B5C3-8EABBF1914D8}" type="slidenum">
              <a:rPr lang="en-US" smtClean="0"/>
              <a:pPr>
                <a:lnSpc>
                  <a:spcPct val="90000"/>
                </a:lnSpc>
                <a:spcAft>
                  <a:spcPts val="600"/>
                </a:spcAft>
              </a:pPr>
              <a:t>23</a:t>
            </a:fld>
            <a:endParaRPr lang="en-US"/>
          </a:p>
        </p:txBody>
      </p:sp>
    </p:spTree>
    <p:extLst>
      <p:ext uri="{BB962C8B-B14F-4D97-AF65-F5344CB8AC3E}">
        <p14:creationId xmlns:p14="http://schemas.microsoft.com/office/powerpoint/2010/main" val="949969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6111-87BB-4125-8B36-FDA44C08E3D5}"/>
              </a:ext>
            </a:extLst>
          </p:cNvPr>
          <p:cNvSpPr>
            <a:spLocks noGrp="1"/>
          </p:cNvSpPr>
          <p:nvPr>
            <p:ph type="title"/>
          </p:nvPr>
        </p:nvSpPr>
        <p:spPr>
          <a:xfrm>
            <a:off x="4654294" y="672197"/>
            <a:ext cx="5655429" cy="1017803"/>
          </a:xfrm>
        </p:spPr>
        <p:txBody>
          <a:bodyPr>
            <a:normAutofit/>
          </a:bodyPr>
          <a:lstStyle/>
          <a:p>
            <a:r>
              <a:rPr lang="en-US" dirty="0"/>
              <a:t>Searched &amp; Seized </a:t>
            </a:r>
          </a:p>
        </p:txBody>
      </p:sp>
      <p:sp>
        <p:nvSpPr>
          <p:cNvPr id="24" name="Rectangle 12">
            <a:extLst>
              <a:ext uri="{FF2B5EF4-FFF2-40B4-BE49-F238E27FC236}">
                <a16:creationId xmlns:a16="http://schemas.microsoft.com/office/drawing/2014/main" id="{E2A53059-D7B9-4249-ACFA-426AA0C68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525" y="599768"/>
            <a:ext cx="3047841"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5303DF9-79B5-4AB6-A74C-148B55C65355}"/>
              </a:ext>
            </a:extLst>
          </p:cNvPr>
          <p:cNvPicPr>
            <a:picLocks noChangeAspect="1"/>
          </p:cNvPicPr>
          <p:nvPr/>
        </p:nvPicPr>
        <p:blipFill>
          <a:blip r:embed="rId2"/>
          <a:stretch>
            <a:fillRect/>
          </a:stretch>
        </p:blipFill>
        <p:spPr>
          <a:xfrm>
            <a:off x="1168667" y="903544"/>
            <a:ext cx="2611556" cy="1958667"/>
          </a:xfrm>
          <a:prstGeom prst="rect">
            <a:avLst/>
          </a:prstGeom>
        </p:spPr>
      </p:pic>
      <p:sp>
        <p:nvSpPr>
          <p:cNvPr id="4" name="Date Placeholder 3">
            <a:extLst>
              <a:ext uri="{FF2B5EF4-FFF2-40B4-BE49-F238E27FC236}">
                <a16:creationId xmlns:a16="http://schemas.microsoft.com/office/drawing/2014/main" id="{DCD2335D-B28B-4808-AF90-CD9BA4D46EFC}"/>
              </a:ext>
            </a:extLst>
          </p:cNvPr>
          <p:cNvSpPr>
            <a:spLocks noGrp="1"/>
          </p:cNvSpPr>
          <p:nvPr>
            <p:ph type="dt" sz="half" idx="10"/>
          </p:nvPr>
        </p:nvSpPr>
        <p:spPr>
          <a:xfrm rot="16200000">
            <a:off x="10797542" y="998537"/>
            <a:ext cx="1904999" cy="365125"/>
          </a:xfrm>
        </p:spPr>
        <p:txBody>
          <a:bodyPr>
            <a:normAutofit fontScale="92500" lnSpcReduction="20000"/>
          </a:bodyPr>
          <a:lstStyle/>
          <a:p>
            <a:pPr>
              <a:spcAft>
                <a:spcPts val="600"/>
              </a:spcAft>
            </a:pPr>
            <a:r>
              <a:rPr lang="en-US"/>
              <a:t>What Does It Mean to "Search a Cell Phone?"</a:t>
            </a:r>
          </a:p>
        </p:txBody>
      </p:sp>
      <p:sp>
        <p:nvSpPr>
          <p:cNvPr id="25" name="Rectangle 14">
            <a:extLst>
              <a:ext uri="{FF2B5EF4-FFF2-40B4-BE49-F238E27FC236}">
                <a16:creationId xmlns:a16="http://schemas.microsoft.com/office/drawing/2014/main" id="{F230AD75-6717-4566-9CA9-25308C059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525" y="3688130"/>
            <a:ext cx="3047841"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0270E4-EB76-4C29-8765-3B76D5DD3487}"/>
              </a:ext>
            </a:extLst>
          </p:cNvPr>
          <p:cNvPicPr>
            <a:picLocks noChangeAspect="1"/>
          </p:cNvPicPr>
          <p:nvPr/>
        </p:nvPicPr>
        <p:blipFill>
          <a:blip r:embed="rId3"/>
          <a:stretch>
            <a:fillRect/>
          </a:stretch>
        </p:blipFill>
        <p:spPr>
          <a:xfrm>
            <a:off x="1168668" y="4102303"/>
            <a:ext cx="2611556" cy="1737871"/>
          </a:xfrm>
          <a:prstGeom prst="rect">
            <a:avLst/>
          </a:prstGeom>
        </p:spPr>
      </p:pic>
      <p:sp>
        <p:nvSpPr>
          <p:cNvPr id="3" name="Content Placeholder 2">
            <a:extLst>
              <a:ext uri="{FF2B5EF4-FFF2-40B4-BE49-F238E27FC236}">
                <a16:creationId xmlns:a16="http://schemas.microsoft.com/office/drawing/2014/main" id="{F7045C3B-1EAA-4833-9656-73024F8F6943}"/>
              </a:ext>
            </a:extLst>
          </p:cNvPr>
          <p:cNvSpPr>
            <a:spLocks noGrp="1"/>
          </p:cNvSpPr>
          <p:nvPr>
            <p:ph idx="1"/>
          </p:nvPr>
        </p:nvSpPr>
        <p:spPr>
          <a:xfrm>
            <a:off x="4654295" y="1760434"/>
            <a:ext cx="5655429" cy="4524477"/>
          </a:xfrm>
        </p:spPr>
        <p:txBody>
          <a:bodyPr>
            <a:normAutofit/>
          </a:bodyPr>
          <a:lstStyle/>
          <a:p>
            <a:r>
              <a:rPr lang="en-US" dirty="0">
                <a:effectLst/>
                <a:ea typeface="Calibri" panose="020F0502020204030204" pitchFamily="34" charset="0"/>
                <a:cs typeface="Times New Roman" panose="02020603050405020304" pitchFamily="18" charset="0"/>
              </a:rPr>
              <a:t>The Nelson case illustrates a typical sequence leading to the government’s discovery of information stored on a cell phone. </a:t>
            </a:r>
          </a:p>
          <a:p>
            <a:r>
              <a:rPr lang="en-US" dirty="0">
                <a:effectLst/>
                <a:ea typeface="Calibri" panose="020F0502020204030204" pitchFamily="34" charset="0"/>
                <a:cs typeface="Times New Roman" panose="02020603050405020304" pitchFamily="18" charset="0"/>
              </a:rPr>
              <a:t>In the initial search warrant, the “place to be searched” was Nelson’s home and the “things to be seized” were “cell phones, computers and other electronic communication devices.” </a:t>
            </a:r>
          </a:p>
          <a:p>
            <a:r>
              <a:rPr lang="en-US" dirty="0">
                <a:effectLst/>
                <a:ea typeface="Calibri" panose="020F0502020204030204" pitchFamily="34" charset="0"/>
                <a:cs typeface="Times New Roman" panose="02020603050405020304" pitchFamily="18" charset="0"/>
              </a:rPr>
              <a:t>The government then secured a second search warrant for which the “place to be searched” was an iPhone seized pursuant to the initial warrant and the “things to be seized” were “evidence of the criminal activity”</a:t>
            </a:r>
          </a:p>
          <a:p>
            <a:endParaRPr lang="en-US" sz="1700" dirty="0"/>
          </a:p>
        </p:txBody>
      </p:sp>
      <p:sp>
        <p:nvSpPr>
          <p:cNvPr id="5" name="Footer Placeholder 4">
            <a:extLst>
              <a:ext uri="{FF2B5EF4-FFF2-40B4-BE49-F238E27FC236}">
                <a16:creationId xmlns:a16="http://schemas.microsoft.com/office/drawing/2014/main" id="{20DEDFE4-851F-4C48-AB81-9DEC8D4F0FD8}"/>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LCL 2022</a:t>
            </a:r>
          </a:p>
        </p:txBody>
      </p:sp>
      <p:sp>
        <p:nvSpPr>
          <p:cNvPr id="6" name="Slide Number Placeholder 5">
            <a:extLst>
              <a:ext uri="{FF2B5EF4-FFF2-40B4-BE49-F238E27FC236}">
                <a16:creationId xmlns:a16="http://schemas.microsoft.com/office/drawing/2014/main" id="{78AB45CA-9F9F-4ADB-A410-762EFEDE904D}"/>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AAD3C0E-AC77-4948-B5C3-8EABBF1914D8}" type="slidenum">
              <a:rPr lang="en-US" smtClean="0"/>
              <a:pPr>
                <a:lnSpc>
                  <a:spcPct val="90000"/>
                </a:lnSpc>
                <a:spcAft>
                  <a:spcPts val="600"/>
                </a:spcAft>
              </a:pPr>
              <a:t>24</a:t>
            </a:fld>
            <a:endParaRPr lang="en-US"/>
          </a:p>
        </p:txBody>
      </p:sp>
    </p:spTree>
    <p:extLst>
      <p:ext uri="{BB962C8B-B14F-4D97-AF65-F5344CB8AC3E}">
        <p14:creationId xmlns:p14="http://schemas.microsoft.com/office/powerpoint/2010/main" val="290654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58EC8D-68D1-4138-B719-BE00C78AD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2072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4579E4-5B5F-42C9-B08F-A904C81B1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811"/>
            <a:ext cx="2556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3E1D9-C90B-4421-AD4F-41148E8CFC13}"/>
              </a:ext>
            </a:extLst>
          </p:cNvPr>
          <p:cNvSpPr>
            <a:spLocks noGrp="1"/>
          </p:cNvSpPr>
          <p:nvPr>
            <p:ph type="title"/>
          </p:nvPr>
        </p:nvSpPr>
        <p:spPr>
          <a:xfrm rot="16200000">
            <a:off x="-1322904" y="2514944"/>
            <a:ext cx="5054601" cy="1955108"/>
          </a:xfrm>
        </p:spPr>
        <p:txBody>
          <a:bodyPr anchor="b">
            <a:normAutofit/>
          </a:bodyPr>
          <a:lstStyle/>
          <a:p>
            <a:pPr algn="r"/>
            <a:r>
              <a:rPr lang="en-US" sz="4000">
                <a:solidFill>
                  <a:srgbClr val="FFFFFF"/>
                </a:solidFill>
              </a:rPr>
              <a:t>Conclusions </a:t>
            </a:r>
          </a:p>
        </p:txBody>
      </p:sp>
      <p:sp>
        <p:nvSpPr>
          <p:cNvPr id="3" name="Content Placeholder 2">
            <a:extLst>
              <a:ext uri="{FF2B5EF4-FFF2-40B4-BE49-F238E27FC236}">
                <a16:creationId xmlns:a16="http://schemas.microsoft.com/office/drawing/2014/main" id="{C17E0B3F-AFF0-4A88-912B-4B08018A8ED4}"/>
              </a:ext>
            </a:extLst>
          </p:cNvPr>
          <p:cNvSpPr>
            <a:spLocks noGrp="1"/>
          </p:cNvSpPr>
          <p:nvPr>
            <p:ph idx="1"/>
          </p:nvPr>
        </p:nvSpPr>
        <p:spPr>
          <a:xfrm>
            <a:off x="3102654" y="965199"/>
            <a:ext cx="6670520" cy="5207002"/>
          </a:xfrm>
          <a:noFill/>
        </p:spPr>
        <p:txBody>
          <a:bodyPr anchor="t">
            <a:normAutofit/>
          </a:bodyPr>
          <a:lstStyle/>
          <a:p>
            <a:r>
              <a:rPr lang="en-US" sz="2400">
                <a:effectLst/>
                <a:latin typeface="Times New Roman" panose="02020603050405020304" pitchFamily="18" charset="0"/>
                <a:ea typeface="Calibri" panose="020F0502020204030204" pitchFamily="34" charset="0"/>
                <a:cs typeface="Times New Roman" panose="02020603050405020304" pitchFamily="18" charset="0"/>
              </a:rPr>
              <a:t>We found a perfect fit between the hypothesis derived from evidence of ordinary meaning found in COHA  --  that “executed” meant carried out a previously specified course of action when not referring signing or putting to death – and every use of execute in Article 2. </a:t>
            </a:r>
          </a:p>
          <a:p>
            <a:r>
              <a:rPr lang="en-US" sz="2400">
                <a:latin typeface="Times New Roman" panose="02020603050405020304" pitchFamily="18" charset="0"/>
                <a:ea typeface="Calibri" panose="020F0502020204030204" pitchFamily="34" charset="0"/>
                <a:cs typeface="Times New Roman" panose="02020603050405020304" pitchFamily="18" charset="0"/>
              </a:rPr>
              <a:t>M</a:t>
            </a:r>
            <a:r>
              <a:rPr lang="en-US" sz="2400">
                <a:effectLst/>
                <a:latin typeface="Times New Roman" panose="02020603050405020304" pitchFamily="18" charset="0"/>
                <a:ea typeface="Calibri" panose="020F0502020204030204" pitchFamily="34" charset="0"/>
                <a:cs typeface="Times New Roman" panose="02020603050405020304" pitchFamily="18" charset="0"/>
              </a:rPr>
              <a:t>erely seizing the cell phone in Nelson was not execution of a warrant to search the cell phone for evidence in digital form.</a:t>
            </a:r>
          </a:p>
          <a:p>
            <a:endParaRPr lang="en-US" sz="2400"/>
          </a:p>
        </p:txBody>
      </p:sp>
      <p:sp>
        <p:nvSpPr>
          <p:cNvPr id="15" name="Rectangle 14">
            <a:extLst>
              <a:ext uri="{FF2B5EF4-FFF2-40B4-BE49-F238E27FC236}">
                <a16:creationId xmlns:a16="http://schemas.microsoft.com/office/drawing/2014/main" id="{B41BF6CF-E1B8-4EE2-9AE1-86A58DAFD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6C728DA3-A08D-48A5-B616-58E8D34105BB}"/>
              </a:ext>
            </a:extLst>
          </p:cNvPr>
          <p:cNvSpPr>
            <a:spLocks noGrp="1"/>
          </p:cNvSpPr>
          <p:nvPr>
            <p:ph type="dt" sz="half" idx="10"/>
          </p:nvPr>
        </p:nvSpPr>
        <p:spPr>
          <a:xfrm rot="16200000">
            <a:off x="10797542" y="998537"/>
            <a:ext cx="1904999" cy="365125"/>
          </a:xfrm>
        </p:spPr>
        <p:txBody>
          <a:bodyPr>
            <a:normAutofit/>
          </a:bodyPr>
          <a:lstStyle/>
          <a:p>
            <a:pPr>
              <a:lnSpc>
                <a:spcPct val="90000"/>
              </a:lnSpc>
              <a:spcAft>
                <a:spcPts val="600"/>
              </a:spcAft>
            </a:pPr>
            <a:r>
              <a:rPr lang="en-US" sz="900">
                <a:solidFill>
                  <a:schemeClr val="bg1">
                    <a:alpha val="70000"/>
                  </a:schemeClr>
                </a:solidFill>
              </a:rPr>
              <a:t>What Does It Mean to "Search a Cell Phone?"</a:t>
            </a:r>
          </a:p>
        </p:txBody>
      </p:sp>
      <p:sp>
        <p:nvSpPr>
          <p:cNvPr id="5" name="Footer Placeholder 4">
            <a:extLst>
              <a:ext uri="{FF2B5EF4-FFF2-40B4-BE49-F238E27FC236}">
                <a16:creationId xmlns:a16="http://schemas.microsoft.com/office/drawing/2014/main" id="{A2CD93B1-A169-408E-B87A-0501E936997D}"/>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solidFill>
                  <a:schemeClr val="bg1">
                    <a:alpha val="70000"/>
                  </a:schemeClr>
                </a:solidFill>
              </a:rPr>
              <a:t>LCL 2022</a:t>
            </a:r>
          </a:p>
        </p:txBody>
      </p:sp>
      <p:sp>
        <p:nvSpPr>
          <p:cNvPr id="6" name="Slide Number Placeholder 5">
            <a:extLst>
              <a:ext uri="{FF2B5EF4-FFF2-40B4-BE49-F238E27FC236}">
                <a16:creationId xmlns:a16="http://schemas.microsoft.com/office/drawing/2014/main" id="{8E39A1A3-87B4-4526-80CB-4A81776D2B00}"/>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AAD3C0E-AC77-4948-B5C3-8EABBF1914D8}" type="slidenum">
              <a:rPr lang="en-US">
                <a:solidFill>
                  <a:schemeClr val="bg1">
                    <a:alpha val="70000"/>
                  </a:schemeClr>
                </a:solidFill>
              </a:rPr>
              <a:pPr>
                <a:lnSpc>
                  <a:spcPct val="90000"/>
                </a:lnSpc>
                <a:spcAft>
                  <a:spcPts val="600"/>
                </a:spcAft>
              </a:pPr>
              <a:t>25</a:t>
            </a:fld>
            <a:endParaRPr lang="en-US">
              <a:solidFill>
                <a:schemeClr val="bg1">
                  <a:alpha val="70000"/>
                </a:schemeClr>
              </a:solidFill>
            </a:endParaRPr>
          </a:p>
        </p:txBody>
      </p:sp>
    </p:spTree>
    <p:extLst>
      <p:ext uri="{BB962C8B-B14F-4D97-AF65-F5344CB8AC3E}">
        <p14:creationId xmlns:p14="http://schemas.microsoft.com/office/powerpoint/2010/main" val="351643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1">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3">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31D44-C2D9-4549-95C4-C78012BA1296}"/>
              </a:ext>
            </a:extLst>
          </p:cNvPr>
          <p:cNvSpPr>
            <a:spLocks noGrp="1"/>
          </p:cNvSpPr>
          <p:nvPr>
            <p:ph type="title"/>
          </p:nvPr>
        </p:nvSpPr>
        <p:spPr>
          <a:xfrm>
            <a:off x="965198" y="643466"/>
            <a:ext cx="3092718" cy="5528734"/>
          </a:xfrm>
          <a:noFill/>
        </p:spPr>
        <p:txBody>
          <a:bodyPr anchor="t">
            <a:normAutofit/>
          </a:bodyPr>
          <a:lstStyle/>
          <a:p>
            <a:r>
              <a:rPr lang="en-US" sz="3200" dirty="0">
                <a:solidFill>
                  <a:srgbClr val="FFFFFF"/>
                </a:solidFill>
              </a:rPr>
              <a:t>Nelson v. The State</a:t>
            </a:r>
            <a:br>
              <a:rPr lang="en-US" sz="3200" dirty="0">
                <a:solidFill>
                  <a:srgbClr val="FFFFFF"/>
                </a:solidFill>
              </a:rPr>
            </a:br>
            <a:br>
              <a:rPr lang="en-US" sz="3200" dirty="0">
                <a:solidFill>
                  <a:srgbClr val="FFFFFF"/>
                </a:solidFill>
              </a:rPr>
            </a:br>
            <a:r>
              <a:rPr lang="en-US" sz="3200" dirty="0">
                <a:solidFill>
                  <a:srgbClr val="FFFFFF"/>
                </a:solidFill>
              </a:rPr>
              <a:t>What happened in the Georgia Supreme Court?</a:t>
            </a:r>
          </a:p>
        </p:txBody>
      </p:sp>
      <p:sp useBgFill="1">
        <p:nvSpPr>
          <p:cNvPr id="37" name="Rectangle 15">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B14F116D-01FE-4AC9-8889-13A29F020E53}"/>
              </a:ext>
            </a:extLst>
          </p:cNvPr>
          <p:cNvSpPr>
            <a:spLocks noGrp="1"/>
          </p:cNvSpPr>
          <p:nvPr>
            <p:ph idx="1"/>
          </p:nvPr>
        </p:nvSpPr>
        <p:spPr>
          <a:xfrm>
            <a:off x="4821898" y="643466"/>
            <a:ext cx="5827472" cy="5571067"/>
          </a:xfrm>
        </p:spPr>
        <p:txBody>
          <a:bodyPr>
            <a:normAutofit/>
          </a:bodyPr>
          <a:lstStyle/>
          <a:p>
            <a:r>
              <a:rPr lang="en-US" sz="1500" dirty="0">
                <a:hlinkClick r:id="rId2"/>
              </a:rPr>
              <a:t> http://www.clarkcunningham.org/L2-Briefs.html </a:t>
            </a:r>
          </a:p>
          <a:p>
            <a:r>
              <a:rPr lang="en-US" sz="1500" dirty="0">
                <a:hlinkClick r:id="rId2"/>
              </a:rPr>
              <a:t>--Order Granting Appeal</a:t>
            </a:r>
            <a:r>
              <a:rPr lang="en-US" sz="1500" dirty="0"/>
              <a:t> (Jan. 7, 2021) ("The Court is particularly concerned with the following: When is a search warrant for the contents of an electronic device 'executed' under the Fourth Amendment to the United States Constitution?")</a:t>
            </a:r>
          </a:p>
          <a:p>
            <a:r>
              <a:rPr lang="en-US" sz="1500" u="sng" dirty="0"/>
              <a:t>--</a:t>
            </a:r>
            <a:r>
              <a:rPr lang="en-US" sz="1500" dirty="0">
                <a:hlinkClick r:id="rId3"/>
              </a:rPr>
              <a:t>Amicus Brief of Law-Linguistics Research Team in Support of Neither Party, Corey Nelson v State of Georgia, Supreme Court of Georgia</a:t>
            </a:r>
            <a:r>
              <a:rPr lang="en-US" sz="1500" dirty="0"/>
              <a:t> (filed April 19, 2021)</a:t>
            </a:r>
          </a:p>
          <a:p>
            <a:r>
              <a:rPr lang="en-US" sz="1500" dirty="0">
                <a:hlinkClick r:id="rId4"/>
              </a:rPr>
              <a:t>--Order for Oral Argument</a:t>
            </a:r>
            <a:r>
              <a:rPr lang="en-US" sz="1500" dirty="0"/>
              <a:t> (Apr. 29, 2021) ("following appellant's opening argument, the Court will then immediately hear from neutral amicus counsel who shall have 10 minutes to argue")</a:t>
            </a:r>
          </a:p>
          <a:p>
            <a:r>
              <a:rPr lang="en-US" sz="1500" dirty="0">
                <a:hlinkClick r:id="rId5"/>
              </a:rPr>
              <a:t>--Oral Argument</a:t>
            </a:r>
            <a:r>
              <a:rPr lang="en-US" sz="1500" dirty="0"/>
              <a:t> (Aug. 26, 2021), </a:t>
            </a:r>
            <a:r>
              <a:rPr lang="en-US" sz="1500" dirty="0">
                <a:hlinkClick r:id="rId5"/>
              </a:rPr>
              <a:t>https://www.gasupreme.us/oral-arguments-august-26-2021/</a:t>
            </a:r>
            <a:endParaRPr lang="en-US" sz="1500" dirty="0"/>
          </a:p>
          <a:p>
            <a:pPr lvl="1"/>
            <a:r>
              <a:rPr lang="en-US" sz="1500" dirty="0"/>
              <a:t>--- </a:t>
            </a:r>
            <a:r>
              <a:rPr lang="en-US" sz="1500" dirty="0">
                <a:hlinkClick r:id="rId6"/>
              </a:rPr>
              <a:t>Transcript of Oral Argument by the State</a:t>
            </a:r>
            <a:endParaRPr lang="en-US" sz="1500" dirty="0"/>
          </a:p>
          <a:p>
            <a:pPr lvl="1"/>
            <a:r>
              <a:rPr lang="en-US" sz="1500" dirty="0">
                <a:hlinkClick r:id="rId7"/>
              </a:rPr>
              <a:t>--Slides for amicus oral argument</a:t>
            </a:r>
            <a:endParaRPr lang="en-US" sz="1500" dirty="0"/>
          </a:p>
          <a:p>
            <a:r>
              <a:rPr lang="en-US" sz="1500" dirty="0">
                <a:hlinkClick r:id="rId8"/>
              </a:rPr>
              <a:t>Supreme Court Decision</a:t>
            </a:r>
            <a:r>
              <a:rPr lang="en-US" sz="1500" dirty="0"/>
              <a:t> (Sep. 8, 2021) </a:t>
            </a:r>
          </a:p>
        </p:txBody>
      </p:sp>
      <p:sp>
        <p:nvSpPr>
          <p:cNvPr id="7" name="Footer Placeholder 6">
            <a:extLst>
              <a:ext uri="{FF2B5EF4-FFF2-40B4-BE49-F238E27FC236}">
                <a16:creationId xmlns:a16="http://schemas.microsoft.com/office/drawing/2014/main" id="{8E83D157-0A75-4A79-9D50-2EB93F2FEC6A}"/>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LCL 2022</a:t>
            </a:r>
          </a:p>
        </p:txBody>
      </p:sp>
      <p:sp>
        <p:nvSpPr>
          <p:cNvPr id="4" name="Slide Number Placeholder 3">
            <a:extLst>
              <a:ext uri="{FF2B5EF4-FFF2-40B4-BE49-F238E27FC236}">
                <a16:creationId xmlns:a16="http://schemas.microsoft.com/office/drawing/2014/main" id="{DFF5895A-C30E-4993-AE0D-538AA329FF66}"/>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FFB40C90-5FBF-430B-9C8F-D26983520172}" type="slidenum">
              <a:rPr lang="en-US" smtClean="0"/>
              <a:pPr>
                <a:lnSpc>
                  <a:spcPct val="90000"/>
                </a:lnSpc>
                <a:spcAft>
                  <a:spcPts val="600"/>
                </a:spcAft>
              </a:pPr>
              <a:t>26</a:t>
            </a:fld>
            <a:endParaRPr lang="en-US"/>
          </a:p>
        </p:txBody>
      </p:sp>
      <p:sp>
        <p:nvSpPr>
          <p:cNvPr id="5" name="Date Placeholder 4">
            <a:extLst>
              <a:ext uri="{FF2B5EF4-FFF2-40B4-BE49-F238E27FC236}">
                <a16:creationId xmlns:a16="http://schemas.microsoft.com/office/drawing/2014/main" id="{169F4108-33A8-4865-B075-B5A88FABF4C5}"/>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200301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A3D8AB-075F-4BA0-86FD-E58CCD85B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3">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5">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322354-3CAE-410B-9286-813A052216EF}"/>
              </a:ext>
            </a:extLst>
          </p:cNvPr>
          <p:cNvSpPr>
            <a:spLocks noGrp="1"/>
          </p:cNvSpPr>
          <p:nvPr>
            <p:ph type="title"/>
          </p:nvPr>
        </p:nvSpPr>
        <p:spPr>
          <a:xfrm>
            <a:off x="6902937" y="643466"/>
            <a:ext cx="3962658" cy="5376334"/>
          </a:xfrm>
        </p:spPr>
        <p:txBody>
          <a:bodyPr vert="horz" lIns="91440" tIns="45720" rIns="91440" bIns="45720" rtlCol="0" anchor="ctr">
            <a:normAutofit/>
          </a:bodyPr>
          <a:lstStyle/>
          <a:p>
            <a:r>
              <a:rPr lang="en-US" sz="3600">
                <a:solidFill>
                  <a:srgbClr val="FFFFFF"/>
                </a:solidFill>
              </a:rPr>
              <a:t>Thank you!</a:t>
            </a:r>
          </a:p>
        </p:txBody>
      </p:sp>
      <p:sp>
        <p:nvSpPr>
          <p:cNvPr id="27" name="Rectangle 17">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2">
            <a:extLst>
              <a:ext uri="{FF2B5EF4-FFF2-40B4-BE49-F238E27FC236}">
                <a16:creationId xmlns:a16="http://schemas.microsoft.com/office/drawing/2014/main" id="{00C6209A-3229-426C-ADE1-B87E8D1AA82A}"/>
              </a:ext>
            </a:extLst>
          </p:cNvPr>
          <p:cNvSpPr>
            <a:spLocks noGrp="1"/>
          </p:cNvSpPr>
          <p:nvPr>
            <p:ph type="dt" sz="half" idx="10"/>
          </p:nvPr>
        </p:nvSpPr>
        <p:spPr>
          <a:xfrm rot="16200000">
            <a:off x="10797542" y="998537"/>
            <a:ext cx="1904999" cy="365125"/>
          </a:xfrm>
        </p:spPr>
        <p:txBody>
          <a:bodyPr vert="horz" lIns="91440" tIns="45720" rIns="91440" bIns="45720" rtlCol="0" anchor="ctr">
            <a:normAutofit fontScale="92500" lnSpcReduction="20000"/>
          </a:bodyPr>
          <a:lstStyle/>
          <a:p>
            <a:pPr>
              <a:spcAft>
                <a:spcPts val="600"/>
              </a:spcAft>
            </a:pPr>
            <a:r>
              <a:rPr lang="en-US">
                <a:solidFill>
                  <a:schemeClr val="bg1">
                    <a:alpha val="70000"/>
                  </a:schemeClr>
                </a:solidFill>
              </a:rPr>
              <a:t>What Does It Mean to "Search a Cell Phone?"</a:t>
            </a:r>
          </a:p>
        </p:txBody>
      </p:sp>
      <p:sp>
        <p:nvSpPr>
          <p:cNvPr id="4" name="Footer Placeholder 3">
            <a:extLst>
              <a:ext uri="{FF2B5EF4-FFF2-40B4-BE49-F238E27FC236}">
                <a16:creationId xmlns:a16="http://schemas.microsoft.com/office/drawing/2014/main" id="{56018AE5-19F3-4071-9CE7-283EFC463A84}"/>
              </a:ext>
            </a:extLst>
          </p:cNvPr>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a:spcAft>
                <a:spcPts val="600"/>
              </a:spcAft>
            </a:pPr>
            <a:r>
              <a:rPr lang="en-US">
                <a:solidFill>
                  <a:schemeClr val="bg1">
                    <a:alpha val="70000"/>
                  </a:schemeClr>
                </a:solidFill>
              </a:rPr>
              <a:t>LCL 2022</a:t>
            </a:r>
          </a:p>
        </p:txBody>
      </p:sp>
      <p:sp>
        <p:nvSpPr>
          <p:cNvPr id="5" name="Slide Number Placeholder 4">
            <a:extLst>
              <a:ext uri="{FF2B5EF4-FFF2-40B4-BE49-F238E27FC236}">
                <a16:creationId xmlns:a16="http://schemas.microsoft.com/office/drawing/2014/main" id="{E1AF5F31-D175-4ABF-8B29-8B7D53EA3B85}"/>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a:lnSpc>
                <a:spcPct val="90000"/>
              </a:lnSpc>
              <a:spcAft>
                <a:spcPts val="600"/>
              </a:spcAft>
            </a:pPr>
            <a:fld id="{4AAD3C0E-AC77-4948-B5C3-8EABBF1914D8}" type="slidenum">
              <a:rPr lang="en-US" kern="1200">
                <a:solidFill>
                  <a:schemeClr val="bg1">
                    <a:alpha val="70000"/>
                  </a:schemeClr>
                </a:solidFill>
                <a:latin typeface="+mn-lt"/>
                <a:ea typeface="+mn-ea"/>
                <a:cs typeface="+mn-cs"/>
              </a:rPr>
              <a:pPr>
                <a:lnSpc>
                  <a:spcPct val="90000"/>
                </a:lnSpc>
                <a:spcAft>
                  <a:spcPts val="600"/>
                </a:spcAft>
              </a:pPr>
              <a:t>27</a:t>
            </a:fld>
            <a:endParaRPr lang="en-US" kern="1200">
              <a:solidFill>
                <a:schemeClr val="bg1">
                  <a:alpha val="70000"/>
                </a:schemeClr>
              </a:solidFill>
              <a:latin typeface="+mn-lt"/>
              <a:ea typeface="+mn-ea"/>
              <a:cs typeface="+mn-cs"/>
            </a:endParaRPr>
          </a:p>
        </p:txBody>
      </p:sp>
      <p:graphicFrame>
        <p:nvGraphicFramePr>
          <p:cNvPr id="29" name="Text Placeholder 6">
            <a:extLst>
              <a:ext uri="{FF2B5EF4-FFF2-40B4-BE49-F238E27FC236}">
                <a16:creationId xmlns:a16="http://schemas.microsoft.com/office/drawing/2014/main" id="{9A61BC57-5032-4A91-9583-49FFAF3E3334}"/>
              </a:ext>
            </a:extLst>
          </p:cNvPr>
          <p:cNvGraphicFramePr/>
          <p:nvPr>
            <p:extLst>
              <p:ext uri="{D42A27DB-BD31-4B8C-83A1-F6EECF244321}">
                <p14:modId xmlns:p14="http://schemas.microsoft.com/office/powerpoint/2010/main" val="1766889389"/>
              </p:ext>
            </p:extLst>
          </p:nvPr>
        </p:nvGraphicFramePr>
        <p:xfrm>
          <a:off x="643467" y="643467"/>
          <a:ext cx="4817766" cy="557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4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11">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3">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ECB291F-8B0C-499C-B615-A2E9D7FB4E81}"/>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Linguistic Analysis of Legal Texts</a:t>
            </a:r>
            <a:br>
              <a:rPr lang="en-US" sz="2800">
                <a:solidFill>
                  <a:srgbClr val="FFFFFF"/>
                </a:solidFill>
              </a:rPr>
            </a:br>
            <a:r>
              <a:rPr lang="en-US" sz="2800">
                <a:solidFill>
                  <a:srgbClr val="FFFFFF"/>
                </a:solidFill>
              </a:rPr>
              <a:t>Georgia State University College of Law</a:t>
            </a:r>
          </a:p>
        </p:txBody>
      </p:sp>
      <p:sp useBgFill="1">
        <p:nvSpPr>
          <p:cNvPr id="64" name="Rectangle 15">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5">
            <a:extLst>
              <a:ext uri="{FF2B5EF4-FFF2-40B4-BE49-F238E27FC236}">
                <a16:creationId xmlns:a16="http://schemas.microsoft.com/office/drawing/2014/main" id="{59D910C0-8665-4775-B9BB-C9B7993D209B}"/>
              </a:ext>
            </a:extLst>
          </p:cNvPr>
          <p:cNvSpPr>
            <a:spLocks noGrp="1"/>
          </p:cNvSpPr>
          <p:nvPr>
            <p:ph idx="1"/>
          </p:nvPr>
        </p:nvSpPr>
        <p:spPr>
          <a:xfrm>
            <a:off x="4821898" y="643466"/>
            <a:ext cx="5827472" cy="5571067"/>
          </a:xfrm>
        </p:spPr>
        <p:txBody>
          <a:bodyPr>
            <a:normAutofit/>
          </a:bodyPr>
          <a:lstStyle/>
          <a:p>
            <a:r>
              <a:rPr lang="en-US" sz="2400" dirty="0">
                <a:hlinkClick r:id="rId2"/>
              </a:rPr>
              <a:t>Clark </a:t>
            </a:r>
            <a:r>
              <a:rPr lang="en-US" sz="2400" dirty="0" err="1">
                <a:hlinkClick r:id="rId2"/>
              </a:rPr>
              <a:t>D.Cunningham</a:t>
            </a:r>
            <a:r>
              <a:rPr lang="en-US" sz="2400" dirty="0"/>
              <a:t> </a:t>
            </a:r>
            <a:br>
              <a:rPr lang="en-US" sz="2400" dirty="0"/>
            </a:br>
            <a:r>
              <a:rPr lang="en-US" sz="2400" dirty="0"/>
              <a:t>W. Lee Burge Chair in Law &amp; Ethics</a:t>
            </a:r>
            <a:br>
              <a:rPr lang="en-US" sz="2400" dirty="0"/>
            </a:br>
            <a:r>
              <a:rPr lang="en-US" sz="2400" dirty="0"/>
              <a:t>Web Site Address:</a:t>
            </a:r>
            <a:r>
              <a:rPr lang="en-US" sz="2400" dirty="0">
                <a:hlinkClick r:id="rId3"/>
              </a:rPr>
              <a:t> http://www.clarkcunningham.org/JP/index.htm</a:t>
            </a:r>
            <a:endParaRPr lang="en-US" sz="2400" dirty="0"/>
          </a:p>
          <a:p>
            <a:r>
              <a:rPr lang="en-US" sz="2400" b="1" dirty="0"/>
              <a:t>Research Projects: Fall 2021</a:t>
            </a:r>
            <a:br>
              <a:rPr lang="en-US" sz="2400" dirty="0"/>
            </a:br>
            <a:r>
              <a:rPr lang="en-US" sz="2400" dirty="0">
                <a:hlinkClick r:id="rId4"/>
              </a:rPr>
              <a:t>Student Presentations (webcast)</a:t>
            </a:r>
            <a:endParaRPr lang="en-US" sz="2400" dirty="0"/>
          </a:p>
          <a:p>
            <a:r>
              <a:rPr lang="en-US" sz="2400" b="1" dirty="0"/>
              <a:t>Research Projects: Spring 2021</a:t>
            </a:r>
            <a:br>
              <a:rPr lang="en-US" sz="2400" dirty="0"/>
            </a:br>
            <a:r>
              <a:rPr lang="en-US" sz="2400" dirty="0">
                <a:hlinkClick r:id="rId5"/>
              </a:rPr>
              <a:t>Student Presentations (webcast)</a:t>
            </a:r>
            <a:endParaRPr lang="en-US" sz="2400" dirty="0"/>
          </a:p>
          <a:p>
            <a:r>
              <a:rPr lang="en-US" sz="2400" b="1" dirty="0"/>
              <a:t>Research Projects: Spring 2018</a:t>
            </a:r>
            <a:br>
              <a:rPr lang="en-US" sz="2400" dirty="0"/>
            </a:br>
            <a:r>
              <a:rPr lang="en-US" sz="2400" dirty="0">
                <a:hlinkClick r:id="rId6"/>
              </a:rPr>
              <a:t>Student Presentations (webcast)</a:t>
            </a:r>
            <a:endParaRPr lang="en-US" sz="2400" dirty="0"/>
          </a:p>
          <a:p>
            <a:endParaRPr lang="en-US" sz="2400" dirty="0"/>
          </a:p>
          <a:p>
            <a:endParaRPr lang="en-US" sz="2400" dirty="0"/>
          </a:p>
          <a:p>
            <a:endParaRPr lang="en-US" sz="2400" dirty="0"/>
          </a:p>
        </p:txBody>
      </p:sp>
      <p:sp>
        <p:nvSpPr>
          <p:cNvPr id="7" name="Footer Placeholder 6">
            <a:extLst>
              <a:ext uri="{FF2B5EF4-FFF2-40B4-BE49-F238E27FC236}">
                <a16:creationId xmlns:a16="http://schemas.microsoft.com/office/drawing/2014/main" id="{77A9A265-5E0B-4E81-B260-03912C884E84}"/>
              </a:ext>
            </a:extLst>
          </p:cNvPr>
          <p:cNvSpPr>
            <a:spLocks noGrp="1"/>
          </p:cNvSpPr>
          <p:nvPr>
            <p:ph type="ftr" sz="quarter" idx="11"/>
          </p:nvPr>
        </p:nvSpPr>
        <p:spPr>
          <a:xfrm rot="16200000">
            <a:off x="9959341" y="4046537"/>
            <a:ext cx="3581400" cy="365125"/>
          </a:xfrm>
        </p:spPr>
        <p:txBody>
          <a:bodyPr>
            <a:normAutofit/>
          </a:bodyPr>
          <a:lstStyle/>
          <a:p>
            <a:pPr>
              <a:spcAft>
                <a:spcPts val="600"/>
              </a:spcAft>
            </a:pPr>
            <a:r>
              <a:rPr lang="en-US"/>
              <a:t>LCL 2022</a:t>
            </a:r>
          </a:p>
        </p:txBody>
      </p:sp>
      <p:sp>
        <p:nvSpPr>
          <p:cNvPr id="4" name="Slide Number Placeholder 3">
            <a:extLst>
              <a:ext uri="{FF2B5EF4-FFF2-40B4-BE49-F238E27FC236}">
                <a16:creationId xmlns:a16="http://schemas.microsoft.com/office/drawing/2014/main" id="{545DC2F8-4DDE-41CD-9688-6551C501CD38}"/>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FFB40C90-5FBF-430B-9C8F-D26983520172}" type="slidenum">
              <a:rPr lang="en-US" smtClean="0"/>
              <a:pPr>
                <a:lnSpc>
                  <a:spcPct val="90000"/>
                </a:lnSpc>
                <a:spcAft>
                  <a:spcPts val="600"/>
                </a:spcAft>
              </a:pPr>
              <a:t>3</a:t>
            </a:fld>
            <a:endParaRPr lang="en-US"/>
          </a:p>
        </p:txBody>
      </p:sp>
      <p:sp>
        <p:nvSpPr>
          <p:cNvPr id="2" name="Date Placeholder 1">
            <a:extLst>
              <a:ext uri="{FF2B5EF4-FFF2-40B4-BE49-F238E27FC236}">
                <a16:creationId xmlns:a16="http://schemas.microsoft.com/office/drawing/2014/main" id="{1399C4D5-78BE-45BC-A9EF-33CEEC899F5C}"/>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17232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E7BC7-5746-4855-B005-C644F6C98423}"/>
              </a:ext>
            </a:extLst>
          </p:cNvPr>
          <p:cNvSpPr>
            <a:spLocks noGrp="1"/>
          </p:cNvSpPr>
          <p:nvPr>
            <p:ph type="title"/>
          </p:nvPr>
        </p:nvSpPr>
        <p:spPr>
          <a:xfrm>
            <a:off x="786212" y="0"/>
            <a:ext cx="8595360" cy="1325562"/>
          </a:xfrm>
        </p:spPr>
        <p:txBody>
          <a:bodyPr anchor="b">
            <a:normAutofit/>
          </a:bodyPr>
          <a:lstStyle/>
          <a:p>
            <a:r>
              <a:rPr lang="en-US" sz="4000" dirty="0">
                <a:solidFill>
                  <a:schemeClr val="tx2"/>
                </a:solidFill>
              </a:rPr>
              <a:t>How Students Found Nelson Case</a:t>
            </a:r>
          </a:p>
        </p:txBody>
      </p:sp>
      <p:sp>
        <p:nvSpPr>
          <p:cNvPr id="3" name="Content Placeholder 2">
            <a:extLst>
              <a:ext uri="{FF2B5EF4-FFF2-40B4-BE49-F238E27FC236}">
                <a16:creationId xmlns:a16="http://schemas.microsoft.com/office/drawing/2014/main" id="{71544D8A-2BAE-4799-BFEB-BCC8953BF568}"/>
              </a:ext>
            </a:extLst>
          </p:cNvPr>
          <p:cNvSpPr>
            <a:spLocks noGrp="1"/>
          </p:cNvSpPr>
          <p:nvPr>
            <p:ph idx="1"/>
          </p:nvPr>
        </p:nvSpPr>
        <p:spPr>
          <a:xfrm>
            <a:off x="786212" y="1435694"/>
            <a:ext cx="9955852" cy="4744444"/>
          </a:xfrm>
          <a:noFill/>
        </p:spPr>
        <p:txBody>
          <a:bodyPr anchor="t">
            <a:normAutofit/>
          </a:bodyPr>
          <a:lstStyle/>
          <a:p>
            <a:pPr marL="0" indent="0">
              <a:buNone/>
            </a:pPr>
            <a:r>
              <a:rPr lang="en-US" sz="2000" dirty="0"/>
              <a:t>From Spring 2021 syllabus: </a:t>
            </a:r>
          </a:p>
          <a:p>
            <a:pPr lvl="1"/>
            <a:r>
              <a:rPr lang="en-US" sz="2000" dirty="0"/>
              <a:t>Possible Paper Topics </a:t>
            </a:r>
            <a:br>
              <a:rPr lang="en-US" sz="2000" dirty="0"/>
            </a:br>
            <a:br>
              <a:rPr lang="en-US" sz="2000" dirty="0"/>
            </a:br>
            <a:r>
              <a:rPr lang="en-US" sz="2000" dirty="0"/>
              <a:t>Cases pending before Supreme Court of Georgia https://www.gasupreme.us/</a:t>
            </a:r>
            <a:br>
              <a:rPr lang="en-US" sz="2000" dirty="0"/>
            </a:br>
            <a:endParaRPr lang="en-US" sz="2000" dirty="0"/>
          </a:p>
          <a:p>
            <a:pPr marL="0" marR="0" indent="0">
              <a:spcBef>
                <a:spcPts val="0"/>
              </a:spcBef>
              <a:spcAft>
                <a:spcPts val="0"/>
              </a:spcAft>
              <a:buNone/>
            </a:pPr>
            <a:r>
              <a:rPr lang="en-US" sz="2000" u="sng" dirty="0">
                <a:effectLst/>
                <a:ea typeface="Calibri" panose="020F0502020204030204" pitchFamily="34" charset="0"/>
                <a:cs typeface="Times New Roman" panose="02020603050405020304" pitchFamily="18" charset="0"/>
              </a:rPr>
              <a:t>This case not yet docketed, waiting for Cobb Superior Court to forward the record</a:t>
            </a:r>
            <a:endParaRPr lang="en-US" sz="2000" dirty="0">
              <a:effectLst/>
              <a:ea typeface="Calibri" panose="020F0502020204030204" pitchFamily="34" charset="0"/>
              <a:cs typeface="Times New Roman" panose="02020603050405020304" pitchFamily="18" charset="0"/>
            </a:endParaRPr>
          </a:p>
          <a:p>
            <a:pPr marL="377190" lvl="1" indent="-285750">
              <a:spcBef>
                <a:spcPts val="0"/>
              </a:spcBef>
              <a:spcAft>
                <a:spcPts val="0"/>
              </a:spcAft>
            </a:pPr>
            <a:r>
              <a:rPr lang="en-US" sz="2000" dirty="0">
                <a:effectLst/>
                <a:ea typeface="Calibri" panose="020F0502020204030204" pitchFamily="34" charset="0"/>
                <a:cs typeface="Times New Roman" panose="02020603050405020304" pitchFamily="18" charset="0"/>
              </a:rPr>
              <a:t>Corey Nelson v. The State (murder case) – opportunities to interpret both a Georgia statute and 4</a:t>
            </a:r>
            <a:r>
              <a:rPr lang="en-US" sz="2000" baseline="30000" dirty="0">
                <a:effectLst/>
                <a:ea typeface="Calibri" panose="020F0502020204030204" pitchFamily="34" charset="0"/>
                <a:cs typeface="Times New Roman" panose="02020603050405020304" pitchFamily="18" charset="0"/>
              </a:rPr>
              <a:t>th</a:t>
            </a:r>
            <a:r>
              <a:rPr lang="en-US" sz="2000" dirty="0">
                <a:effectLst/>
                <a:ea typeface="Calibri" panose="020F0502020204030204" pitchFamily="34" charset="0"/>
                <a:cs typeface="Times New Roman" panose="02020603050405020304" pitchFamily="18" charset="0"/>
              </a:rPr>
              <a:t> amendment</a:t>
            </a:r>
            <a:endParaRPr lang="en-US" sz="2000" dirty="0">
              <a:ea typeface="Calibri" panose="020F0502020204030204" pitchFamily="34" charset="0"/>
              <a:cs typeface="Times New Roman" panose="02020603050405020304" pitchFamily="18" charset="0"/>
            </a:endParaRPr>
          </a:p>
          <a:p>
            <a:pPr marL="377190" lvl="1" indent="-285750">
              <a:spcBef>
                <a:spcPts val="0"/>
              </a:spcBef>
              <a:spcAft>
                <a:spcPts val="0"/>
              </a:spcAft>
            </a:pPr>
            <a:r>
              <a:rPr lang="en-US" sz="2000" dirty="0">
                <a:effectLst/>
                <a:ea typeface="Calibri" panose="020F0502020204030204" pitchFamily="34" charset="0"/>
                <a:cs typeface="Times New Roman" panose="02020603050405020304" pitchFamily="18" charset="0"/>
              </a:rPr>
              <a:t>when is search warrant for contents of an electronic device “executed” under the 4</a:t>
            </a:r>
            <a:r>
              <a:rPr lang="en-US" sz="2000" baseline="30000" dirty="0">
                <a:effectLst/>
                <a:ea typeface="Calibri" panose="020F0502020204030204" pitchFamily="34" charset="0"/>
                <a:cs typeface="Times New Roman" panose="02020603050405020304" pitchFamily="18" charset="0"/>
              </a:rPr>
              <a:t>th</a:t>
            </a:r>
            <a:r>
              <a:rPr lang="en-US" sz="2000" dirty="0">
                <a:effectLst/>
                <a:ea typeface="Calibri" panose="020F0502020204030204" pitchFamily="34" charset="0"/>
                <a:cs typeface="Times New Roman" panose="02020603050405020304" pitchFamily="18" charset="0"/>
              </a:rPr>
              <a:t> amendment</a:t>
            </a:r>
          </a:p>
          <a:p>
            <a:pPr marL="274320" lvl="1">
              <a:spcBef>
                <a:spcPts val="0"/>
              </a:spcBef>
              <a:spcAft>
                <a:spcPts val="0"/>
              </a:spcAft>
            </a:pPr>
            <a:r>
              <a:rPr lang="en-US" sz="2000" dirty="0">
                <a:effectLst/>
                <a:ea typeface="Calibri" panose="020F0502020204030204" pitchFamily="34" charset="0"/>
                <a:cs typeface="Times New Roman" panose="02020603050405020304" pitchFamily="18" charset="0"/>
              </a:rPr>
              <a:t>was execution of search warrant “reasonable” under 4</a:t>
            </a:r>
            <a:r>
              <a:rPr lang="en-US" sz="2000" baseline="30000" dirty="0">
                <a:effectLst/>
                <a:ea typeface="Calibri" panose="020F0502020204030204" pitchFamily="34" charset="0"/>
                <a:cs typeface="Times New Roman" panose="02020603050405020304" pitchFamily="18" charset="0"/>
              </a:rPr>
              <a:t>th</a:t>
            </a:r>
            <a:r>
              <a:rPr lang="en-US" sz="2000" dirty="0">
                <a:effectLst/>
                <a:ea typeface="Calibri" panose="020F0502020204030204" pitchFamily="34" charset="0"/>
                <a:cs typeface="Times New Roman" panose="02020603050405020304" pitchFamily="18" charset="0"/>
              </a:rPr>
              <a:t> amendment</a:t>
            </a:r>
          </a:p>
          <a:p>
            <a:pPr marL="274320" lvl="1">
              <a:spcBef>
                <a:spcPts val="0"/>
              </a:spcBef>
              <a:spcAft>
                <a:spcPts val="0"/>
              </a:spcAft>
            </a:pPr>
            <a:r>
              <a:rPr lang="en-US" sz="2000" u="sng" dirty="0">
                <a:effectLst/>
                <a:ea typeface="Calibri" panose="020F0502020204030204" pitchFamily="34" charset="0"/>
                <a:cs typeface="Times New Roman" panose="02020603050405020304" pitchFamily="18" charset="0"/>
                <a:hlinkClick r:id="rId2"/>
              </a:rPr>
              <a:t>Supreme Court order granting appeal</a:t>
            </a:r>
            <a:r>
              <a:rPr lang="en-US" sz="2000" dirty="0">
                <a:effectLst/>
                <a:ea typeface="Calibri" panose="020F0502020204030204" pitchFamily="34" charset="0"/>
                <a:cs typeface="Times New Roman" panose="02020603050405020304" pitchFamily="18" charset="0"/>
              </a:rPr>
              <a:t> </a:t>
            </a:r>
          </a:p>
          <a:p>
            <a:pPr marL="274320" lvl="1">
              <a:spcBef>
                <a:spcPts val="0"/>
              </a:spcBef>
              <a:spcAft>
                <a:spcPts val="0"/>
              </a:spcAft>
            </a:pPr>
            <a:r>
              <a:rPr lang="en-US" sz="2000" u="sng" dirty="0">
                <a:effectLst/>
                <a:ea typeface="Calibri" panose="020F0502020204030204" pitchFamily="34" charset="0"/>
                <a:cs typeface="Times New Roman" panose="02020603050405020304" pitchFamily="18" charset="0"/>
                <a:hlinkClick r:id="rId3"/>
              </a:rPr>
              <a:t>Trial court docket (Cobb County)</a:t>
            </a:r>
            <a:r>
              <a:rPr lang="en-US" sz="2000" dirty="0">
                <a:effectLst/>
                <a:ea typeface="Calibri" panose="020F0502020204030204" pitchFamily="34" charset="0"/>
                <a:cs typeface="Times New Roman" panose="02020603050405020304" pitchFamily="18" charset="0"/>
              </a:rPr>
              <a:t> (Search criminal cases by name “Corey Nelson”) </a:t>
            </a:r>
          </a:p>
          <a:p>
            <a:endParaRPr lang="en-US" sz="1700" dirty="0"/>
          </a:p>
          <a:p>
            <a:endParaRPr lang="en-US" sz="1700" dirty="0"/>
          </a:p>
          <a:p>
            <a:endParaRPr lang="en-US" sz="1700" dirty="0"/>
          </a:p>
          <a:p>
            <a:endParaRPr lang="en-US" sz="1700" dirty="0"/>
          </a:p>
        </p:txBody>
      </p:sp>
      <p:sp>
        <p:nvSpPr>
          <p:cNvPr id="7" name="Footer Placeholder 6">
            <a:extLst>
              <a:ext uri="{FF2B5EF4-FFF2-40B4-BE49-F238E27FC236}">
                <a16:creationId xmlns:a16="http://schemas.microsoft.com/office/drawing/2014/main" id="{5351CF91-9241-4DE4-B643-6B8A06D3BD1E}"/>
              </a:ext>
            </a:extLst>
          </p:cNvPr>
          <p:cNvSpPr>
            <a:spLocks noGrp="1"/>
          </p:cNvSpPr>
          <p:nvPr>
            <p:ph type="ftr" sz="quarter" idx="11"/>
          </p:nvPr>
        </p:nvSpPr>
        <p:spPr/>
        <p:txBody>
          <a:bodyPr>
            <a:normAutofit/>
          </a:bodyPr>
          <a:lstStyle/>
          <a:p>
            <a:pPr>
              <a:spcAft>
                <a:spcPts val="600"/>
              </a:spcAft>
            </a:pPr>
            <a:r>
              <a:rPr lang="en-US">
                <a:solidFill>
                  <a:schemeClr val="bg1">
                    <a:alpha val="70000"/>
                  </a:schemeClr>
                </a:solidFill>
              </a:rPr>
              <a:t>LCL 2022</a:t>
            </a:r>
          </a:p>
        </p:txBody>
      </p:sp>
      <p:sp>
        <p:nvSpPr>
          <p:cNvPr id="4" name="Slide Number Placeholder 3">
            <a:extLst>
              <a:ext uri="{FF2B5EF4-FFF2-40B4-BE49-F238E27FC236}">
                <a16:creationId xmlns:a16="http://schemas.microsoft.com/office/drawing/2014/main" id="{42862556-D9F7-4EC6-9717-AA47875A9E02}"/>
              </a:ext>
            </a:extLst>
          </p:cNvPr>
          <p:cNvSpPr>
            <a:spLocks noGrp="1"/>
          </p:cNvSpPr>
          <p:nvPr>
            <p:ph type="sldNum" sz="quarter" idx="12"/>
          </p:nvPr>
        </p:nvSpPr>
        <p:spPr/>
        <p:txBody>
          <a:bodyPr>
            <a:normAutofit/>
          </a:bodyPr>
          <a:lstStyle/>
          <a:p>
            <a:pPr>
              <a:lnSpc>
                <a:spcPct val="90000"/>
              </a:lnSpc>
              <a:spcAft>
                <a:spcPts val="600"/>
              </a:spcAft>
            </a:pPr>
            <a:fld id="{FFB40C90-5FBF-430B-9C8F-D26983520172}" type="slidenum">
              <a:rPr lang="en-US">
                <a:solidFill>
                  <a:schemeClr val="bg1">
                    <a:alpha val="70000"/>
                  </a:schemeClr>
                </a:solidFill>
              </a:rPr>
              <a:pPr>
                <a:lnSpc>
                  <a:spcPct val="90000"/>
                </a:lnSpc>
                <a:spcAft>
                  <a:spcPts val="600"/>
                </a:spcAft>
              </a:pPr>
              <a:t>4</a:t>
            </a:fld>
            <a:endParaRPr lang="en-US">
              <a:solidFill>
                <a:schemeClr val="bg1">
                  <a:alpha val="70000"/>
                </a:schemeClr>
              </a:solidFill>
            </a:endParaRPr>
          </a:p>
        </p:txBody>
      </p:sp>
      <p:sp>
        <p:nvSpPr>
          <p:cNvPr id="5" name="Date Placeholder 4">
            <a:extLst>
              <a:ext uri="{FF2B5EF4-FFF2-40B4-BE49-F238E27FC236}">
                <a16:creationId xmlns:a16="http://schemas.microsoft.com/office/drawing/2014/main" id="{EC65C911-3C15-436B-BE62-983A6C0D76EB}"/>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116375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58F-57A3-4371-BE49-57414AFA61C7}"/>
              </a:ext>
            </a:extLst>
          </p:cNvPr>
          <p:cNvSpPr>
            <a:spLocks noGrp="1"/>
          </p:cNvSpPr>
          <p:nvPr>
            <p:ph type="title"/>
          </p:nvPr>
        </p:nvSpPr>
        <p:spPr>
          <a:xfrm>
            <a:off x="1069848" y="484632"/>
            <a:ext cx="10058400" cy="727942"/>
          </a:xfrm>
        </p:spPr>
        <p:txBody>
          <a:bodyPr>
            <a:normAutofit/>
          </a:bodyPr>
          <a:lstStyle/>
          <a:p>
            <a:pPr algn="ctr"/>
            <a:r>
              <a:rPr lang="en-US" dirty="0"/>
              <a:t>Student Presentations</a:t>
            </a:r>
          </a:p>
        </p:txBody>
      </p:sp>
      <p:sp>
        <p:nvSpPr>
          <p:cNvPr id="3" name="Content Placeholder 2">
            <a:extLst>
              <a:ext uri="{FF2B5EF4-FFF2-40B4-BE49-F238E27FC236}">
                <a16:creationId xmlns:a16="http://schemas.microsoft.com/office/drawing/2014/main" id="{1B4170D4-061E-4477-A8B7-74427009A9E7}"/>
              </a:ext>
            </a:extLst>
          </p:cNvPr>
          <p:cNvSpPr>
            <a:spLocks noGrp="1"/>
          </p:cNvSpPr>
          <p:nvPr>
            <p:ph idx="1"/>
          </p:nvPr>
        </p:nvSpPr>
        <p:spPr>
          <a:xfrm>
            <a:off x="1069848" y="1331843"/>
            <a:ext cx="10058400" cy="4840357"/>
          </a:xfrm>
        </p:spPr>
        <p:txBody>
          <a:bodyPr>
            <a:normAutofit fontScale="92500" lnSpcReduction="10000"/>
          </a:bodyPr>
          <a:lstStyle/>
          <a:p>
            <a:r>
              <a:rPr lang="en-US" dirty="0">
                <a:hlinkClick r:id="rId2"/>
              </a:rPr>
              <a:t>http://www.clarkcunningham.org/JP/Presentations-21S.html</a:t>
            </a:r>
            <a:r>
              <a:rPr lang="en-US" dirty="0"/>
              <a:t> </a:t>
            </a:r>
          </a:p>
          <a:p>
            <a:r>
              <a:rPr lang="en-US" b="1" dirty="0"/>
              <a:t>Presented Wednesday, April 14, 2021 Via Zoom</a:t>
            </a:r>
            <a:br>
              <a:rPr lang="en-US" dirty="0"/>
            </a:br>
            <a:r>
              <a:rPr lang="en-US" dirty="0">
                <a:hlinkClick r:id="rId3"/>
              </a:rPr>
              <a:t>Webcast Link - All Five Presentations</a:t>
            </a:r>
            <a:r>
              <a:rPr lang="en-US" dirty="0"/>
              <a:t> </a:t>
            </a:r>
          </a:p>
          <a:p>
            <a:r>
              <a:rPr lang="en-US" b="1" dirty="0"/>
              <a:t>5:00 Session </a:t>
            </a:r>
            <a:br>
              <a:rPr lang="en-US" dirty="0"/>
            </a:br>
            <a:r>
              <a:rPr lang="en-US" dirty="0">
                <a:hlinkClick r:id="rId4"/>
              </a:rPr>
              <a:t>Audrey Fleissig</a:t>
            </a:r>
            <a:r>
              <a:rPr lang="en-US" dirty="0"/>
              <a:t>, District Judge, United States District Court, Eastern District of Missouri </a:t>
            </a:r>
            <a:br>
              <a:rPr lang="en-US" dirty="0"/>
            </a:br>
            <a:r>
              <a:rPr lang="en-US" dirty="0">
                <a:hlinkClick r:id="rId5"/>
              </a:rPr>
              <a:t>G. Richard Bevan</a:t>
            </a:r>
            <a:r>
              <a:rPr lang="en-US" dirty="0"/>
              <a:t>, Chief Justice, Idaho Supreme Court </a:t>
            </a:r>
            <a:br>
              <a:rPr lang="en-US" dirty="0"/>
            </a:br>
            <a:r>
              <a:rPr lang="en-US" dirty="0">
                <a:hlinkClick r:id="rId6"/>
              </a:rPr>
              <a:t>Tammy Gales</a:t>
            </a:r>
            <a:r>
              <a:rPr lang="en-US" dirty="0"/>
              <a:t>, Associate Professor of Comparative Literature, Languages, and Linguistics, Hofstra University</a:t>
            </a:r>
            <a:br>
              <a:rPr lang="en-US" dirty="0"/>
            </a:br>
            <a:br>
              <a:rPr lang="en-US" dirty="0"/>
            </a:br>
            <a:r>
              <a:rPr lang="en-US" b="1" dirty="0"/>
              <a:t>Presentations:</a:t>
            </a:r>
            <a:br>
              <a:rPr lang="en-US" dirty="0"/>
            </a:br>
            <a:r>
              <a:rPr lang="en-US" dirty="0">
                <a:highlight>
                  <a:srgbClr val="FFFF00"/>
                </a:highlight>
              </a:rPr>
              <a:t>5:20: Clark Cunningham presenting for Bradford Poston, General Searches and Electronic Evidence: The Original Meaning of “Executed” In Georgia’s Time Limited Search Warrant Statute --- collaborating with Amanda Black and Maria Kostromitina, PhD students in Applied Linguistics, Northern Arizona University</a:t>
            </a:r>
            <a:br>
              <a:rPr lang="en-US" dirty="0"/>
            </a:br>
            <a:br>
              <a:rPr lang="en-US" dirty="0"/>
            </a:br>
            <a:r>
              <a:rPr lang="en-US" dirty="0">
                <a:highlight>
                  <a:srgbClr val="FFFF00"/>
                </a:highlight>
              </a:rPr>
              <a:t>5:40: Megan Wells, When Is a Warrant Executed Based on the Meaning of “Search” In Regard to Papers?  -- collaborating with Amanda Black and Maria Kostromitina, PhD students in Applied Linguistics, Northern Arizona University</a:t>
            </a:r>
            <a:br>
              <a:rPr lang="en-US" b="1" dirty="0"/>
            </a:br>
            <a:endParaRPr lang="en-US" dirty="0"/>
          </a:p>
        </p:txBody>
      </p:sp>
      <p:sp>
        <p:nvSpPr>
          <p:cNvPr id="4" name="Slide Number Placeholder 3">
            <a:extLst>
              <a:ext uri="{FF2B5EF4-FFF2-40B4-BE49-F238E27FC236}">
                <a16:creationId xmlns:a16="http://schemas.microsoft.com/office/drawing/2014/main" id="{A9CD031E-BFA2-4FEA-BEF8-43175AE39F2C}"/>
              </a:ext>
            </a:extLst>
          </p:cNvPr>
          <p:cNvSpPr>
            <a:spLocks noGrp="1"/>
          </p:cNvSpPr>
          <p:nvPr>
            <p:ph type="sldNum" sz="quarter" idx="12"/>
          </p:nvPr>
        </p:nvSpPr>
        <p:spPr/>
        <p:txBody>
          <a:bodyPr>
            <a:normAutofit lnSpcReduction="10000"/>
          </a:bodyPr>
          <a:lstStyle/>
          <a:p>
            <a:fld id="{FFB40C90-5FBF-430B-9C8F-D26983520172}" type="slidenum">
              <a:rPr lang="en-US" smtClean="0"/>
              <a:t>5</a:t>
            </a:fld>
            <a:endParaRPr lang="en-US"/>
          </a:p>
        </p:txBody>
      </p:sp>
      <p:sp>
        <p:nvSpPr>
          <p:cNvPr id="7" name="Footer Placeholder 6">
            <a:extLst>
              <a:ext uri="{FF2B5EF4-FFF2-40B4-BE49-F238E27FC236}">
                <a16:creationId xmlns:a16="http://schemas.microsoft.com/office/drawing/2014/main" id="{7EC6A492-6341-4654-AB89-C35F4CBF5293}"/>
              </a:ext>
            </a:extLst>
          </p:cNvPr>
          <p:cNvSpPr>
            <a:spLocks noGrp="1"/>
          </p:cNvSpPr>
          <p:nvPr>
            <p:ph type="ftr" sz="quarter" idx="11"/>
          </p:nvPr>
        </p:nvSpPr>
        <p:spPr/>
        <p:txBody>
          <a:bodyPr/>
          <a:lstStyle/>
          <a:p>
            <a:r>
              <a:rPr lang="en-US"/>
              <a:t>LCL 2022</a:t>
            </a:r>
          </a:p>
        </p:txBody>
      </p:sp>
      <p:sp>
        <p:nvSpPr>
          <p:cNvPr id="5" name="Date Placeholder 4">
            <a:extLst>
              <a:ext uri="{FF2B5EF4-FFF2-40B4-BE49-F238E27FC236}">
                <a16:creationId xmlns:a16="http://schemas.microsoft.com/office/drawing/2014/main" id="{509CEF91-C51B-4D39-9B4C-EEA2611AB811}"/>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240560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C065-698D-4A36-B816-9AF04E83C029}"/>
              </a:ext>
            </a:extLst>
          </p:cNvPr>
          <p:cNvSpPr>
            <a:spLocks noGrp="1"/>
          </p:cNvSpPr>
          <p:nvPr>
            <p:ph type="title"/>
          </p:nvPr>
        </p:nvSpPr>
        <p:spPr/>
        <p:txBody>
          <a:bodyPr>
            <a:normAutofit/>
          </a:bodyPr>
          <a:lstStyle/>
          <a:p>
            <a:r>
              <a:rPr lang="en-US" sz="3600">
                <a:effectLst/>
                <a:latin typeface="Times New Roman" panose="02020603050405020304" pitchFamily="18" charset="0"/>
                <a:ea typeface="Calibri" panose="020F0502020204030204" pitchFamily="34" charset="0"/>
              </a:rPr>
              <a:t>Official C</a:t>
            </a:r>
            <a:r>
              <a:rPr lang="en-US" sz="3600">
                <a:latin typeface="Times New Roman" panose="02020603050405020304" pitchFamily="18" charset="0"/>
                <a:ea typeface="Calibri" panose="020F0502020204030204" pitchFamily="34" charset="0"/>
              </a:rPr>
              <a:t>ode of </a:t>
            </a:r>
            <a:r>
              <a:rPr lang="en-US" sz="3600">
                <a:effectLst/>
                <a:latin typeface="Times New Roman" panose="02020603050405020304" pitchFamily="18" charset="0"/>
                <a:ea typeface="Calibri" panose="020F0502020204030204" pitchFamily="34" charset="0"/>
              </a:rPr>
              <a:t>Georgia § 17-5-25</a:t>
            </a:r>
            <a:endParaRPr lang="en-US" sz="8800" dirty="0"/>
          </a:p>
        </p:txBody>
      </p:sp>
      <p:sp>
        <p:nvSpPr>
          <p:cNvPr id="3" name="Content Placeholder 2">
            <a:extLst>
              <a:ext uri="{FF2B5EF4-FFF2-40B4-BE49-F238E27FC236}">
                <a16:creationId xmlns:a16="http://schemas.microsoft.com/office/drawing/2014/main" id="{C869D611-EAF9-4CB7-9447-7E8885077D6A}"/>
              </a:ext>
            </a:extLst>
          </p:cNvPr>
          <p:cNvSpPr>
            <a:spLocks noGrp="1"/>
          </p:cNvSpPr>
          <p:nvPr>
            <p:ph idx="1"/>
          </p:nvPr>
        </p:nvSpPr>
        <p:spPr/>
        <p:txBody>
          <a:bodyPr>
            <a:normAutofit/>
          </a:bodyPr>
          <a:lstStyle/>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dirty="0">
                <a:ea typeface="Calibri" panose="020F0502020204030204" pitchFamily="34" charset="0"/>
              </a:rPr>
              <a:t>A</a:t>
            </a:r>
            <a:r>
              <a:rPr lang="en-US" sz="2800" dirty="0">
                <a:effectLst/>
                <a:ea typeface="Calibri" panose="020F0502020204030204" pitchFamily="34" charset="0"/>
              </a:rPr>
              <a:t> “search warrant shall be </a:t>
            </a:r>
            <a:r>
              <a:rPr lang="en-US" sz="2800" dirty="0">
                <a:solidFill>
                  <a:srgbClr val="FF0000"/>
                </a:solidFill>
                <a:effectLst/>
                <a:ea typeface="Calibri" panose="020F0502020204030204" pitchFamily="34" charset="0"/>
              </a:rPr>
              <a:t>executed</a:t>
            </a:r>
            <a:r>
              <a:rPr lang="en-US" sz="2800" dirty="0">
                <a:effectLst/>
                <a:ea typeface="Calibri" panose="020F0502020204030204" pitchFamily="34" charset="0"/>
              </a:rPr>
              <a:t> within ten days from the time of issuance” and “[a]</a:t>
            </a:r>
            <a:r>
              <a:rPr lang="en-US" sz="2800" dirty="0" err="1">
                <a:effectLst/>
                <a:ea typeface="Calibri" panose="020F0502020204030204" pitchFamily="34" charset="0"/>
              </a:rPr>
              <a:t>ny</a:t>
            </a:r>
            <a:r>
              <a:rPr lang="en-US" sz="2800" dirty="0">
                <a:effectLst/>
                <a:ea typeface="Calibri" panose="020F0502020204030204" pitchFamily="34" charset="0"/>
              </a:rPr>
              <a:t> search warrant not </a:t>
            </a:r>
            <a:r>
              <a:rPr lang="en-US" sz="2800" dirty="0">
                <a:solidFill>
                  <a:srgbClr val="FF0000"/>
                </a:solidFill>
                <a:effectLst/>
                <a:ea typeface="Calibri" panose="020F0502020204030204" pitchFamily="34" charset="0"/>
              </a:rPr>
              <a:t>executed</a:t>
            </a:r>
            <a:r>
              <a:rPr lang="en-US" sz="2800" dirty="0">
                <a:effectLst/>
                <a:ea typeface="Calibri" panose="020F0502020204030204" pitchFamily="34" charset="0"/>
              </a:rPr>
              <a:t> within ten days from the time of issuance shall be void and shall be returned to the court of the judicial officer issuing the same as ‘not executed.’”</a:t>
            </a:r>
            <a:endParaRPr lang="en-US" sz="3200" dirty="0"/>
          </a:p>
        </p:txBody>
      </p:sp>
      <p:sp>
        <p:nvSpPr>
          <p:cNvPr id="4" name="Slide Number Placeholder 3">
            <a:extLst>
              <a:ext uri="{FF2B5EF4-FFF2-40B4-BE49-F238E27FC236}">
                <a16:creationId xmlns:a16="http://schemas.microsoft.com/office/drawing/2014/main" id="{9F0B5B20-67C0-4936-8C58-E011301256B4}"/>
              </a:ext>
            </a:extLst>
          </p:cNvPr>
          <p:cNvSpPr>
            <a:spLocks noGrp="1"/>
          </p:cNvSpPr>
          <p:nvPr>
            <p:ph type="sldNum" sz="quarter" idx="12"/>
          </p:nvPr>
        </p:nvSpPr>
        <p:spPr/>
        <p:txBody>
          <a:bodyPr>
            <a:normAutofit lnSpcReduction="10000"/>
          </a:bodyPr>
          <a:lstStyle/>
          <a:p>
            <a:fld id="{FFB40C90-5FBF-430B-9C8F-D26983520172}" type="slidenum">
              <a:rPr lang="en-US" smtClean="0"/>
              <a:t>6</a:t>
            </a:fld>
            <a:endParaRPr lang="en-US"/>
          </a:p>
        </p:txBody>
      </p:sp>
      <p:sp>
        <p:nvSpPr>
          <p:cNvPr id="7" name="Footer Placeholder 6">
            <a:extLst>
              <a:ext uri="{FF2B5EF4-FFF2-40B4-BE49-F238E27FC236}">
                <a16:creationId xmlns:a16="http://schemas.microsoft.com/office/drawing/2014/main" id="{4CBD5DF7-E6B6-4FCA-AAFB-6C9E5FA3F647}"/>
              </a:ext>
            </a:extLst>
          </p:cNvPr>
          <p:cNvSpPr>
            <a:spLocks noGrp="1"/>
          </p:cNvSpPr>
          <p:nvPr>
            <p:ph type="ftr" sz="quarter" idx="11"/>
          </p:nvPr>
        </p:nvSpPr>
        <p:spPr/>
        <p:txBody>
          <a:bodyPr/>
          <a:lstStyle/>
          <a:p>
            <a:r>
              <a:rPr lang="en-US"/>
              <a:t>LCL 2022</a:t>
            </a:r>
          </a:p>
        </p:txBody>
      </p:sp>
      <p:sp>
        <p:nvSpPr>
          <p:cNvPr id="5" name="Date Placeholder 4">
            <a:extLst>
              <a:ext uri="{FF2B5EF4-FFF2-40B4-BE49-F238E27FC236}">
                <a16:creationId xmlns:a16="http://schemas.microsoft.com/office/drawing/2014/main" id="{4D10F4B8-CF46-4AAD-9E7D-B843D7BCF9A2}"/>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152457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5A29-99B4-4F02-A7F1-F4CF04F7739E}"/>
              </a:ext>
            </a:extLst>
          </p:cNvPr>
          <p:cNvSpPr>
            <a:spLocks noGrp="1"/>
          </p:cNvSpPr>
          <p:nvPr>
            <p:ph type="title"/>
          </p:nvPr>
        </p:nvSpPr>
        <p:spPr>
          <a:xfrm>
            <a:off x="1069975" y="511556"/>
            <a:ext cx="10058400" cy="1609344"/>
          </a:xfrm>
        </p:spPr>
        <p:txBody>
          <a:bodyPr/>
          <a:lstStyle/>
          <a:p>
            <a:r>
              <a:rPr lang="en-US" dirty="0"/>
              <a:t>State v. Nelson</a:t>
            </a:r>
          </a:p>
        </p:txBody>
      </p:sp>
      <p:graphicFrame>
        <p:nvGraphicFramePr>
          <p:cNvPr id="4" name="Content Placeholder 3">
            <a:extLst>
              <a:ext uri="{FF2B5EF4-FFF2-40B4-BE49-F238E27FC236}">
                <a16:creationId xmlns:a16="http://schemas.microsoft.com/office/drawing/2014/main" id="{702619A9-B088-4722-9B4F-225AA43FB9A7}"/>
              </a:ext>
            </a:extLst>
          </p:cNvPr>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2D09D90-C8A5-4694-81F7-3032FDE31AF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FB40C90-5FBF-430B-9C8F-D26983520172}"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7" name="Footer Placeholder 6">
            <a:extLst>
              <a:ext uri="{FF2B5EF4-FFF2-40B4-BE49-F238E27FC236}">
                <a16:creationId xmlns:a16="http://schemas.microsoft.com/office/drawing/2014/main" id="{A97DFA90-311E-4B6B-B601-7335F5463EA2}"/>
              </a:ext>
            </a:extLst>
          </p:cNvPr>
          <p:cNvSpPr>
            <a:spLocks noGrp="1"/>
          </p:cNvSpPr>
          <p:nvPr>
            <p:ph type="ftr" sz="quarter" idx="11"/>
          </p:nvPr>
        </p:nvSpPr>
        <p:spPr/>
        <p:txBody>
          <a:bodyPr/>
          <a:lstStyle/>
          <a:p>
            <a:r>
              <a:rPr lang="en-US"/>
              <a:t>LCL 2022</a:t>
            </a:r>
          </a:p>
        </p:txBody>
      </p:sp>
      <p:sp>
        <p:nvSpPr>
          <p:cNvPr id="5" name="Date Placeholder 4">
            <a:extLst>
              <a:ext uri="{FF2B5EF4-FFF2-40B4-BE49-F238E27FC236}">
                <a16:creationId xmlns:a16="http://schemas.microsoft.com/office/drawing/2014/main" id="{B79EF9E9-9118-4A17-ABE1-1B76AEBE08C6}"/>
              </a:ext>
            </a:extLst>
          </p:cNvPr>
          <p:cNvSpPr>
            <a:spLocks noGrp="1"/>
          </p:cNvSpPr>
          <p:nvPr>
            <p:ph type="dt" sz="half" idx="10"/>
          </p:nvPr>
        </p:nvSpPr>
        <p:spPr/>
        <p:txBody>
          <a:bodyPr/>
          <a:lstStyle/>
          <a:p>
            <a:r>
              <a:rPr lang="en-US"/>
              <a:t>What Does It Mean to "Search a Cell Phone?"</a:t>
            </a:r>
          </a:p>
        </p:txBody>
      </p:sp>
    </p:spTree>
    <p:extLst>
      <p:ext uri="{BB962C8B-B14F-4D97-AF65-F5344CB8AC3E}">
        <p14:creationId xmlns:p14="http://schemas.microsoft.com/office/powerpoint/2010/main" val="311111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0E1B-1282-415C-8D86-C1E48AE7C81D}"/>
              </a:ext>
            </a:extLst>
          </p:cNvPr>
          <p:cNvSpPr>
            <a:spLocks noGrp="1"/>
          </p:cNvSpPr>
          <p:nvPr>
            <p:ph type="title"/>
          </p:nvPr>
        </p:nvSpPr>
        <p:spPr/>
        <p:txBody>
          <a:bodyPr/>
          <a:lstStyle/>
          <a:p>
            <a:r>
              <a:rPr lang="en-US" dirty="0"/>
              <a:t>What prosecutor said to trial judge</a:t>
            </a:r>
          </a:p>
        </p:txBody>
      </p:sp>
      <p:sp>
        <p:nvSpPr>
          <p:cNvPr id="3" name="Content Placeholder 2">
            <a:extLst>
              <a:ext uri="{FF2B5EF4-FFF2-40B4-BE49-F238E27FC236}">
                <a16:creationId xmlns:a16="http://schemas.microsoft.com/office/drawing/2014/main" id="{B8E043B0-2463-47E2-8A8E-AB4BCEE58377}"/>
              </a:ext>
            </a:extLst>
          </p:cNvPr>
          <p:cNvSpPr>
            <a:spLocks noGrp="1"/>
          </p:cNvSpPr>
          <p:nvPr>
            <p:ph idx="1"/>
          </p:nvPr>
        </p:nvSpPr>
        <p:spPr/>
        <p:txBody>
          <a:bodyPr>
            <a:normAutofit/>
          </a:bodyPr>
          <a:lstStyle/>
          <a:p>
            <a:r>
              <a:rPr lang="en-US" sz="2800" dirty="0"/>
              <a:t>“Detective Stoddard executed the search warrant by submitting the evidence for forensic evidence within the ten-day period proscribed by law, and the evidence should not be excluded because of a backlog or delay in the actual testing.”</a:t>
            </a:r>
          </a:p>
          <a:p>
            <a:pPr lvl="1"/>
            <a:r>
              <a:rPr lang="en-US" sz="2000" dirty="0"/>
              <a:t>State’s Brief in Opposition to Defendant’s Motions to Suppress, Jan. 29, 2020</a:t>
            </a:r>
          </a:p>
        </p:txBody>
      </p:sp>
      <p:sp>
        <p:nvSpPr>
          <p:cNvPr id="4" name="Date Placeholder 3">
            <a:extLst>
              <a:ext uri="{FF2B5EF4-FFF2-40B4-BE49-F238E27FC236}">
                <a16:creationId xmlns:a16="http://schemas.microsoft.com/office/drawing/2014/main" id="{A5CACA48-B925-4586-80FA-CA78A8B7E81B}"/>
              </a:ext>
            </a:extLst>
          </p:cNvPr>
          <p:cNvSpPr>
            <a:spLocks noGrp="1"/>
          </p:cNvSpPr>
          <p:nvPr>
            <p:ph type="dt" sz="half" idx="10"/>
          </p:nvPr>
        </p:nvSpPr>
        <p:spPr/>
        <p:txBody>
          <a:bodyPr/>
          <a:lstStyle/>
          <a:p>
            <a:r>
              <a:rPr lang="en-US"/>
              <a:t>What Does It Mean to "Search a Cell Phone?"</a:t>
            </a:r>
          </a:p>
        </p:txBody>
      </p:sp>
      <p:sp>
        <p:nvSpPr>
          <p:cNvPr id="5" name="Footer Placeholder 4">
            <a:extLst>
              <a:ext uri="{FF2B5EF4-FFF2-40B4-BE49-F238E27FC236}">
                <a16:creationId xmlns:a16="http://schemas.microsoft.com/office/drawing/2014/main" id="{2F41F61F-A7B5-46D1-9258-E2A6872E86C4}"/>
              </a:ext>
            </a:extLst>
          </p:cNvPr>
          <p:cNvSpPr>
            <a:spLocks noGrp="1"/>
          </p:cNvSpPr>
          <p:nvPr>
            <p:ph type="ftr" sz="quarter" idx="11"/>
          </p:nvPr>
        </p:nvSpPr>
        <p:spPr/>
        <p:txBody>
          <a:bodyPr/>
          <a:lstStyle/>
          <a:p>
            <a:r>
              <a:rPr lang="en-US"/>
              <a:t>LCL 2022</a:t>
            </a:r>
          </a:p>
        </p:txBody>
      </p:sp>
      <p:sp>
        <p:nvSpPr>
          <p:cNvPr id="6" name="Slide Number Placeholder 5">
            <a:extLst>
              <a:ext uri="{FF2B5EF4-FFF2-40B4-BE49-F238E27FC236}">
                <a16:creationId xmlns:a16="http://schemas.microsoft.com/office/drawing/2014/main" id="{F2D7FC78-12D6-417E-A025-BADD07596132}"/>
              </a:ext>
            </a:extLst>
          </p:cNvPr>
          <p:cNvSpPr>
            <a:spLocks noGrp="1"/>
          </p:cNvSpPr>
          <p:nvPr>
            <p:ph type="sldNum" sz="quarter" idx="12"/>
          </p:nvPr>
        </p:nvSpPr>
        <p:spPr/>
        <p:txBody>
          <a:bodyPr>
            <a:normAutofit lnSpcReduction="10000"/>
          </a:bodyPr>
          <a:lstStyle/>
          <a:p>
            <a:fld id="{4AAD3C0E-AC77-4948-B5C3-8EABBF1914D8}" type="slidenum">
              <a:rPr lang="en-US" smtClean="0"/>
              <a:t>8</a:t>
            </a:fld>
            <a:endParaRPr lang="en-US"/>
          </a:p>
        </p:txBody>
      </p:sp>
    </p:spTree>
    <p:extLst>
      <p:ext uri="{BB962C8B-B14F-4D97-AF65-F5344CB8AC3E}">
        <p14:creationId xmlns:p14="http://schemas.microsoft.com/office/powerpoint/2010/main" val="307990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0FCC-3E1F-4FA4-95E5-9C8D0F9BD91E}"/>
              </a:ext>
            </a:extLst>
          </p:cNvPr>
          <p:cNvSpPr>
            <a:spLocks noGrp="1"/>
          </p:cNvSpPr>
          <p:nvPr>
            <p:ph type="title"/>
          </p:nvPr>
        </p:nvSpPr>
        <p:spPr/>
        <p:txBody>
          <a:bodyPr/>
          <a:lstStyle/>
          <a:p>
            <a:r>
              <a:rPr lang="en-US" dirty="0"/>
              <a:t>Trial judge’s decision</a:t>
            </a:r>
          </a:p>
        </p:txBody>
      </p:sp>
      <p:sp>
        <p:nvSpPr>
          <p:cNvPr id="3" name="Content Placeholder 2">
            <a:extLst>
              <a:ext uri="{FF2B5EF4-FFF2-40B4-BE49-F238E27FC236}">
                <a16:creationId xmlns:a16="http://schemas.microsoft.com/office/drawing/2014/main" id="{3776B47D-6068-462A-832D-C758BC8440F6}"/>
              </a:ext>
            </a:extLst>
          </p:cNvPr>
          <p:cNvSpPr>
            <a:spLocks noGrp="1"/>
          </p:cNvSpPr>
          <p:nvPr>
            <p:ph idx="1"/>
          </p:nvPr>
        </p:nvSpPr>
        <p:spPr/>
        <p:txBody>
          <a:bodyPr/>
          <a:lstStyle/>
          <a:p>
            <a:r>
              <a:rPr lang="en-US" sz="2800" dirty="0"/>
              <a:t>“This court does not find that the examination of the data and analysis of the devices needs to be completed within ten days, </a:t>
            </a:r>
          </a:p>
          <a:p>
            <a:r>
              <a:rPr lang="en-US" sz="2800" dirty="0"/>
              <a:t>but rather that the electronic data should be downloaded, extracted or mirror-imaged within ten days of the issuance of the search warrant.</a:t>
            </a:r>
          </a:p>
          <a:p>
            <a:r>
              <a:rPr lang="en-US" sz="2800" dirty="0"/>
              <a:t>In this case, neither was done.”</a:t>
            </a:r>
          </a:p>
          <a:p>
            <a:pPr lvl="1"/>
            <a:r>
              <a:rPr lang="en-US" dirty="0"/>
              <a:t>Order Granting Defendant’s Motion to Suppress Evidence Obtained from the Search Warrant for Electronic Devices, Feb. 4, 2020</a:t>
            </a:r>
            <a:br>
              <a:rPr lang="en-US" dirty="0"/>
            </a:br>
            <a:endParaRPr lang="en-US" dirty="0"/>
          </a:p>
        </p:txBody>
      </p:sp>
      <p:sp>
        <p:nvSpPr>
          <p:cNvPr id="4" name="Date Placeholder 3">
            <a:extLst>
              <a:ext uri="{FF2B5EF4-FFF2-40B4-BE49-F238E27FC236}">
                <a16:creationId xmlns:a16="http://schemas.microsoft.com/office/drawing/2014/main" id="{BD721469-B0AF-4489-BDA2-241301BB2881}"/>
              </a:ext>
            </a:extLst>
          </p:cNvPr>
          <p:cNvSpPr>
            <a:spLocks noGrp="1"/>
          </p:cNvSpPr>
          <p:nvPr>
            <p:ph type="dt" sz="half" idx="10"/>
          </p:nvPr>
        </p:nvSpPr>
        <p:spPr/>
        <p:txBody>
          <a:bodyPr/>
          <a:lstStyle/>
          <a:p>
            <a:r>
              <a:rPr lang="en-US"/>
              <a:t>What Does It Mean to "Search a Cell Phone?"</a:t>
            </a:r>
          </a:p>
        </p:txBody>
      </p:sp>
      <p:sp>
        <p:nvSpPr>
          <p:cNvPr id="5" name="Footer Placeholder 4">
            <a:extLst>
              <a:ext uri="{FF2B5EF4-FFF2-40B4-BE49-F238E27FC236}">
                <a16:creationId xmlns:a16="http://schemas.microsoft.com/office/drawing/2014/main" id="{2D358A88-2E6A-4BFF-B85F-C1A8E759F274}"/>
              </a:ext>
            </a:extLst>
          </p:cNvPr>
          <p:cNvSpPr>
            <a:spLocks noGrp="1"/>
          </p:cNvSpPr>
          <p:nvPr>
            <p:ph type="ftr" sz="quarter" idx="11"/>
          </p:nvPr>
        </p:nvSpPr>
        <p:spPr/>
        <p:txBody>
          <a:bodyPr/>
          <a:lstStyle/>
          <a:p>
            <a:r>
              <a:rPr lang="en-US"/>
              <a:t>LCL 2022</a:t>
            </a:r>
          </a:p>
        </p:txBody>
      </p:sp>
      <p:sp>
        <p:nvSpPr>
          <p:cNvPr id="6" name="Slide Number Placeholder 5">
            <a:extLst>
              <a:ext uri="{FF2B5EF4-FFF2-40B4-BE49-F238E27FC236}">
                <a16:creationId xmlns:a16="http://schemas.microsoft.com/office/drawing/2014/main" id="{DF00F98C-330F-4EA6-AAF6-F5405A1009C1}"/>
              </a:ext>
            </a:extLst>
          </p:cNvPr>
          <p:cNvSpPr>
            <a:spLocks noGrp="1"/>
          </p:cNvSpPr>
          <p:nvPr>
            <p:ph type="sldNum" sz="quarter" idx="12"/>
          </p:nvPr>
        </p:nvSpPr>
        <p:spPr/>
        <p:txBody>
          <a:bodyPr>
            <a:normAutofit lnSpcReduction="10000"/>
          </a:bodyPr>
          <a:lstStyle/>
          <a:p>
            <a:fld id="{4AAD3C0E-AC77-4948-B5C3-8EABBF1914D8}" type="slidenum">
              <a:rPr lang="en-US" smtClean="0"/>
              <a:t>9</a:t>
            </a:fld>
            <a:endParaRPr lang="en-US"/>
          </a:p>
        </p:txBody>
      </p:sp>
    </p:spTree>
    <p:extLst>
      <p:ext uri="{BB962C8B-B14F-4D97-AF65-F5344CB8AC3E}">
        <p14:creationId xmlns:p14="http://schemas.microsoft.com/office/powerpoint/2010/main" val="1987024932"/>
      </p:ext>
    </p:extLst>
  </p:cSld>
  <p:clrMapOvr>
    <a:masterClrMapping/>
  </p:clrMapOvr>
</p:sld>
</file>

<file path=ppt/theme/theme1.xml><?xml version="1.0" encoding="utf-8"?>
<a:theme xmlns:a="http://schemas.openxmlformats.org/drawingml/2006/main" name="View">
  <a:themeElements>
    <a:clrScheme name="Custom 1">
      <a:dk1>
        <a:sysClr val="windowText" lastClr="000000"/>
      </a:dk1>
      <a:lt1>
        <a:sysClr val="window" lastClr="FFFFFF"/>
      </a:lt1>
      <a:dk2>
        <a:srgbClr val="373545"/>
      </a:dk2>
      <a:lt2>
        <a:srgbClr val="CEDBE6"/>
      </a:lt2>
      <a:accent1>
        <a:srgbClr val="192858"/>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1811</TotalTime>
  <Words>2569</Words>
  <Application>Microsoft Office PowerPoint</Application>
  <PresentationFormat>Widescreen</PresentationFormat>
  <Paragraphs>322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Schoolbook</vt:lpstr>
      <vt:lpstr>Rockwell Condensed</vt:lpstr>
      <vt:lpstr>Times New Roman</vt:lpstr>
      <vt:lpstr>Wingdings 2</vt:lpstr>
      <vt:lpstr>View</vt:lpstr>
      <vt:lpstr>What Does It Mean to “Search a Cell Phone”? </vt:lpstr>
      <vt:lpstr>Linguistic Analysis of Legal Texts Georgia State University College of Law</vt:lpstr>
      <vt:lpstr>Linguistic Analysis of Legal Texts Georgia State University College of Law</vt:lpstr>
      <vt:lpstr>How Students Found Nelson Case</vt:lpstr>
      <vt:lpstr>Student Presentations</vt:lpstr>
      <vt:lpstr>Official Code of Georgia § 17-5-25</vt:lpstr>
      <vt:lpstr>State v. Nelson</vt:lpstr>
      <vt:lpstr>What prosecutor said to trial judge</vt:lpstr>
      <vt:lpstr>Trial judge’s decision</vt:lpstr>
      <vt:lpstr>Georgia Supreme Court Order</vt:lpstr>
      <vt:lpstr>The Corpora</vt:lpstr>
      <vt:lpstr>Execut* in COHA</vt:lpstr>
      <vt:lpstr>Revised Coding Scheme </vt:lpstr>
      <vt:lpstr>Concordance Line Examples</vt:lpstr>
      <vt:lpstr>COHA Coded Instances</vt:lpstr>
      <vt:lpstr>GA Code Coded Instances </vt:lpstr>
      <vt:lpstr>Adverbial Modification of execute in all of Georgia Code</vt:lpstr>
      <vt:lpstr>Georgia Code: Title 17 - Criminal Procedure Chapter 5 - Searches and Seizures Article 2 - Searches With Warrants </vt:lpstr>
      <vt:lpstr>State’s Brief to Supreme Court</vt:lpstr>
      <vt:lpstr>When a search warrant is executed in relation to a cell phone, what is the specified course of action to be carried out?</vt:lpstr>
      <vt:lpstr>Further research after filing the amicus brief: Frequency of Adverbial Modification Evaluating the Process of Execution in More Generalized Corpora</vt:lpstr>
      <vt:lpstr>Constitutional Interpretation </vt:lpstr>
      <vt:lpstr>COFEA Results </vt:lpstr>
      <vt:lpstr>Searched &amp; Seized </vt:lpstr>
      <vt:lpstr>Conclusions </vt:lpstr>
      <vt:lpstr>Nelson v. The State  What happened in the Georgia Supreme Court?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“search a cell phone”?</dc:title>
  <dc:creator>Executive Director</dc:creator>
  <cp:lastModifiedBy>Clark D Cunningham</cp:lastModifiedBy>
  <cp:revision>10</cp:revision>
  <dcterms:created xsi:type="dcterms:W3CDTF">2022-02-02T16:54:55Z</dcterms:created>
  <dcterms:modified xsi:type="dcterms:W3CDTF">2022-02-04T17:25:41Z</dcterms:modified>
</cp:coreProperties>
</file>