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86" r:id="rId6"/>
    <p:sldId id="260" r:id="rId7"/>
    <p:sldId id="261" r:id="rId8"/>
    <p:sldId id="262" r:id="rId9"/>
    <p:sldId id="263" r:id="rId10"/>
    <p:sldId id="285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297" r:id="rId20"/>
    <p:sldId id="298" r:id="rId21"/>
    <p:sldId id="299" r:id="rId22"/>
    <p:sldId id="273" r:id="rId23"/>
    <p:sldId id="274" r:id="rId24"/>
    <p:sldId id="275" r:id="rId25"/>
    <p:sldId id="276" r:id="rId26"/>
    <p:sldId id="277" r:id="rId27"/>
    <p:sldId id="287" r:id="rId28"/>
    <p:sldId id="288" r:id="rId29"/>
    <p:sldId id="292" r:id="rId30"/>
    <p:sldId id="289" r:id="rId31"/>
    <p:sldId id="290" r:id="rId32"/>
    <p:sldId id="284" r:id="rId33"/>
    <p:sldId id="294" r:id="rId34"/>
    <p:sldId id="300" r:id="rId35"/>
    <p:sldId id="301" r:id="rId36"/>
    <p:sldId id="302" r:id="rId37"/>
    <p:sldId id="295" r:id="rId38"/>
    <p:sldId id="296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0" r:id="rId47"/>
    <p:sldId id="311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Ruth Hammond" initials="DRH" lastIdx="7" clrIdx="0"/>
  <p:cmAuthor id="2" name="Reviewer" initials="R" lastIdx="1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85" autoAdjust="0"/>
    <p:restoredTop sz="94670"/>
  </p:normalViewPr>
  <p:slideViewPr>
    <p:cSldViewPr snapToGrid="0" snapToObjects="1">
      <p:cViewPr>
        <p:scale>
          <a:sx n="89" d="100"/>
          <a:sy n="89" d="100"/>
        </p:scale>
        <p:origin x="-32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9-10-17T10:02:51.180" idx="8">
    <p:pos x="6882" y="1686"/>
    <p:text>I assume this was a COFEA search. Please change if it wasn't</p:text>
    <p:extLst>
      <p:ext uri="{C676402C-5697-4E1C-873F-D02D1690AC5C}">
        <p15:threadingInfo xmlns:p15="http://schemas.microsoft.com/office/powerpoint/2012/main" timeZoneBias="240"/>
      </p:ext>
    </p:extLst>
  </p:cm>
  <p:cm authorId="2" dt="2019-10-17T10:03:46.289" idx="9">
    <p:pos x="2834" y="2553"/>
    <p:text>it would be good to have the collocation frequency and MI ready in case somebody asks</p:text>
    <p:extLst>
      <p:ext uri="{C676402C-5697-4E1C-873F-D02D1690AC5C}">
        <p15:threadingInfo xmlns:p15="http://schemas.microsoft.com/office/powerpoint/2012/main" timeZoneBias="24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9-10-17T10:14:00.887" idx="10">
    <p:pos x="10" y="10"/>
    <p:text>I've highlighted/circled "by" in both lists because that's one aspect of overlap we pointed out in the paper. Feel free to change/remove.</p:text>
    <p:extLst>
      <p:ext uri="{C676402C-5697-4E1C-873F-D02D1690AC5C}">
        <p15:threadingInfo xmlns:p15="http://schemas.microsoft.com/office/powerpoint/2012/main" timeZoneBias="24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0-16T21:33:49.357" idx="6">
    <p:pos x="10" y="10"/>
    <p:text>Abby- can you add a chosen  by the citizens example slide?</p:text>
    <p:extLst>
      <p:ext uri="{C676402C-5697-4E1C-873F-D02D1690AC5C}">
        <p15:threadingInfo xmlns:p15="http://schemas.microsoft.com/office/powerpoint/2012/main" timeZoneBias="24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73DD14-B9ED-44EB-BA7D-556C1F9E9E08}" type="doc">
      <dgm:prSet loTypeId="urn:microsoft.com/office/officeart/2016/7/layout/RepeatingBendingProcessNew" loCatId="process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F23F9D2-AAC7-44E2-9BA4-97E23D117CAA}">
      <dgm:prSet/>
      <dgm:spPr/>
      <dgm:t>
        <a:bodyPr/>
        <a:lstStyle/>
        <a:p>
          <a:r>
            <a:rPr lang="en-US"/>
            <a:t>Corpus of Founding Era American English</a:t>
          </a:r>
        </a:p>
      </dgm:t>
    </dgm:pt>
    <dgm:pt modelId="{60D06C1C-2F50-483E-A410-CD2BCF2BEC12}" type="parTrans" cxnId="{4F1904B1-ACE7-42DC-A025-E1258DB8FFB2}">
      <dgm:prSet/>
      <dgm:spPr/>
      <dgm:t>
        <a:bodyPr/>
        <a:lstStyle/>
        <a:p>
          <a:endParaRPr lang="en-US"/>
        </a:p>
      </dgm:t>
    </dgm:pt>
    <dgm:pt modelId="{9D7AF777-20D1-4191-B2B8-2F7635BFDF71}" type="sibTrans" cxnId="{4F1904B1-ACE7-42DC-A025-E1258DB8FFB2}">
      <dgm:prSet/>
      <dgm:spPr/>
      <dgm:t>
        <a:bodyPr/>
        <a:lstStyle/>
        <a:p>
          <a:endParaRPr lang="en-US"/>
        </a:p>
      </dgm:t>
    </dgm:pt>
    <dgm:pt modelId="{8A18B4BB-C73F-4B79-91FF-38E92345060B}">
      <dgm:prSet/>
      <dgm:spPr/>
      <dgm:t>
        <a:bodyPr/>
        <a:lstStyle/>
        <a:p>
          <a:r>
            <a:rPr lang="en-US" dirty="0"/>
            <a:t>Over 136,800,000 words</a:t>
          </a:r>
        </a:p>
      </dgm:t>
    </dgm:pt>
    <dgm:pt modelId="{4B0BB5B0-CB40-4084-A03E-031B1A9428F6}" type="parTrans" cxnId="{0FF1C5CC-AE3E-4E47-BE8B-EBF38C43369D}">
      <dgm:prSet/>
      <dgm:spPr/>
      <dgm:t>
        <a:bodyPr/>
        <a:lstStyle/>
        <a:p>
          <a:endParaRPr lang="en-US"/>
        </a:p>
      </dgm:t>
    </dgm:pt>
    <dgm:pt modelId="{46548415-3876-494F-A899-24C8C91A4E73}" type="sibTrans" cxnId="{0FF1C5CC-AE3E-4E47-BE8B-EBF38C43369D}">
      <dgm:prSet/>
      <dgm:spPr/>
      <dgm:t>
        <a:bodyPr/>
        <a:lstStyle/>
        <a:p>
          <a:endParaRPr lang="en-US"/>
        </a:p>
      </dgm:t>
    </dgm:pt>
    <dgm:pt modelId="{E0C5255D-9BD1-441B-B3F5-7F903CB4C475}">
      <dgm:prSet/>
      <dgm:spPr/>
      <dgm:t>
        <a:bodyPr/>
        <a:lstStyle/>
        <a:p>
          <a:r>
            <a:rPr lang="en-US" dirty="0"/>
            <a:t>1760 - 1799</a:t>
          </a:r>
        </a:p>
      </dgm:t>
    </dgm:pt>
    <dgm:pt modelId="{5E673AD7-A547-4C5F-9787-1EC4A0413A3D}" type="parTrans" cxnId="{DC2A35E8-4A1F-47DB-9FE3-21C5B25265CC}">
      <dgm:prSet/>
      <dgm:spPr/>
      <dgm:t>
        <a:bodyPr/>
        <a:lstStyle/>
        <a:p>
          <a:endParaRPr lang="en-US"/>
        </a:p>
      </dgm:t>
    </dgm:pt>
    <dgm:pt modelId="{BF446164-5013-49E4-A3D3-B2919EE2F203}" type="sibTrans" cxnId="{DC2A35E8-4A1F-47DB-9FE3-21C5B25265CC}">
      <dgm:prSet/>
      <dgm:spPr/>
      <dgm:t>
        <a:bodyPr/>
        <a:lstStyle/>
        <a:p>
          <a:endParaRPr lang="en-US"/>
        </a:p>
      </dgm:t>
    </dgm:pt>
    <dgm:pt modelId="{FC577A0C-9DD7-492E-902E-D325A37D8720}">
      <dgm:prSet/>
      <dgm:spPr/>
      <dgm:t>
        <a:bodyPr/>
        <a:lstStyle/>
        <a:p>
          <a:r>
            <a:rPr lang="en-US"/>
            <a:t>Public Papers of James Madison from Founders Online</a:t>
          </a:r>
        </a:p>
      </dgm:t>
    </dgm:pt>
    <dgm:pt modelId="{0B11E61F-D9CE-469C-BFD1-712E78742937}" type="parTrans" cxnId="{CB411AD0-E001-4A8A-A119-49C8A96093E0}">
      <dgm:prSet/>
      <dgm:spPr/>
      <dgm:t>
        <a:bodyPr/>
        <a:lstStyle/>
        <a:p>
          <a:endParaRPr lang="en-US"/>
        </a:p>
      </dgm:t>
    </dgm:pt>
    <dgm:pt modelId="{40488F9B-21AB-4589-B87D-D816C9A6C0D6}" type="sibTrans" cxnId="{CB411AD0-E001-4A8A-A119-49C8A96093E0}">
      <dgm:prSet/>
      <dgm:spPr/>
      <dgm:t>
        <a:bodyPr/>
        <a:lstStyle/>
        <a:p>
          <a:endParaRPr lang="en-US"/>
        </a:p>
      </dgm:t>
    </dgm:pt>
    <dgm:pt modelId="{9361B3C3-FCC9-476C-AFE0-89AFA053D34C}">
      <dgm:prSet/>
      <dgm:spPr/>
      <dgm:t>
        <a:bodyPr/>
        <a:lstStyle/>
        <a:p>
          <a:r>
            <a:rPr lang="en-US"/>
            <a:t>10,729,712 words</a:t>
          </a:r>
        </a:p>
      </dgm:t>
    </dgm:pt>
    <dgm:pt modelId="{BA712DBE-56C9-464D-B084-E2546C8089F1}" type="parTrans" cxnId="{91A0998B-6E64-4961-BDEE-73C84022595F}">
      <dgm:prSet/>
      <dgm:spPr/>
      <dgm:t>
        <a:bodyPr/>
        <a:lstStyle/>
        <a:p>
          <a:endParaRPr lang="en-US"/>
        </a:p>
      </dgm:t>
    </dgm:pt>
    <dgm:pt modelId="{455F768A-9C26-4F55-9F60-88D41862D3C4}" type="sibTrans" cxnId="{91A0998B-6E64-4961-BDEE-73C84022595F}">
      <dgm:prSet/>
      <dgm:spPr/>
      <dgm:t>
        <a:bodyPr/>
        <a:lstStyle/>
        <a:p>
          <a:endParaRPr lang="en-US"/>
        </a:p>
      </dgm:t>
    </dgm:pt>
    <dgm:pt modelId="{1C22E6CD-1B8C-428B-8C4F-ED272F331681}">
      <dgm:prSet/>
      <dgm:spPr/>
      <dgm:t>
        <a:bodyPr/>
        <a:lstStyle/>
        <a:p>
          <a:r>
            <a:rPr lang="en-US" dirty="0"/>
            <a:t>extends into the 1800s</a:t>
          </a:r>
        </a:p>
      </dgm:t>
    </dgm:pt>
    <dgm:pt modelId="{13886CA9-F01C-4826-8AA2-C0607A6BA23F}" type="parTrans" cxnId="{36EFD560-B959-47D7-889C-192795CB632D}">
      <dgm:prSet/>
      <dgm:spPr/>
      <dgm:t>
        <a:bodyPr/>
        <a:lstStyle/>
        <a:p>
          <a:endParaRPr lang="en-US"/>
        </a:p>
      </dgm:t>
    </dgm:pt>
    <dgm:pt modelId="{9AADBA49-49BC-4B1D-87E1-9946EB63A222}" type="sibTrans" cxnId="{36EFD560-B959-47D7-889C-192795CB632D}">
      <dgm:prSet/>
      <dgm:spPr/>
      <dgm:t>
        <a:bodyPr/>
        <a:lstStyle/>
        <a:p>
          <a:endParaRPr lang="en-US"/>
        </a:p>
      </dgm:t>
    </dgm:pt>
    <dgm:pt modelId="{AB0ED065-EF89-FC41-A4E2-950752FD4394}" type="pres">
      <dgm:prSet presAssocID="{E973DD14-B9ED-44EB-BA7D-556C1F9E9E08}" presName="Name0" presStyleCnt="0">
        <dgm:presLayoutVars>
          <dgm:dir/>
          <dgm:resizeHandles val="exact"/>
        </dgm:presLayoutVars>
      </dgm:prSet>
      <dgm:spPr/>
    </dgm:pt>
    <dgm:pt modelId="{8B3AEB48-8195-DA4A-BA11-D93B0B07C9F3}" type="pres">
      <dgm:prSet presAssocID="{7F23F9D2-AAC7-44E2-9BA4-97E23D117CAA}" presName="node" presStyleLbl="node1" presStyleIdx="0" presStyleCnt="2">
        <dgm:presLayoutVars>
          <dgm:bulletEnabled val="1"/>
        </dgm:presLayoutVars>
      </dgm:prSet>
      <dgm:spPr/>
    </dgm:pt>
    <dgm:pt modelId="{A93A0AF5-A67F-364E-931B-4B314131A3F3}" type="pres">
      <dgm:prSet presAssocID="{9D7AF777-20D1-4191-B2B8-2F7635BFDF71}" presName="sibTrans" presStyleLbl="sibTrans1D1" presStyleIdx="0" presStyleCnt="1"/>
      <dgm:spPr/>
    </dgm:pt>
    <dgm:pt modelId="{E8434063-B391-1F4E-9B44-B2E34472D44B}" type="pres">
      <dgm:prSet presAssocID="{9D7AF777-20D1-4191-B2B8-2F7635BFDF71}" presName="connectorText" presStyleLbl="sibTrans1D1" presStyleIdx="0" presStyleCnt="1"/>
      <dgm:spPr/>
    </dgm:pt>
    <dgm:pt modelId="{D417EFB6-D0AA-1442-9E63-25070CC6260E}" type="pres">
      <dgm:prSet presAssocID="{FC577A0C-9DD7-492E-902E-D325A37D8720}" presName="node" presStyleLbl="node1" presStyleIdx="1" presStyleCnt="2">
        <dgm:presLayoutVars>
          <dgm:bulletEnabled val="1"/>
        </dgm:presLayoutVars>
      </dgm:prSet>
      <dgm:spPr/>
    </dgm:pt>
  </dgm:ptLst>
  <dgm:cxnLst>
    <dgm:cxn modelId="{B21E000F-8EB2-744A-8FB3-7D933C6C16ED}" type="presOf" srcId="{E0C5255D-9BD1-441B-B3F5-7F903CB4C475}" destId="{8B3AEB48-8195-DA4A-BA11-D93B0B07C9F3}" srcOrd="0" destOrd="2" presId="urn:microsoft.com/office/officeart/2016/7/layout/RepeatingBendingProcessNew"/>
    <dgm:cxn modelId="{612D5722-722A-3547-9D59-4F448CBDD50C}" type="presOf" srcId="{1C22E6CD-1B8C-428B-8C4F-ED272F331681}" destId="{D417EFB6-D0AA-1442-9E63-25070CC6260E}" srcOrd="0" destOrd="2" presId="urn:microsoft.com/office/officeart/2016/7/layout/RepeatingBendingProcessNew"/>
    <dgm:cxn modelId="{EE8E0D34-AC46-1F4C-90EB-C7B260BA9FAA}" type="presOf" srcId="{8A18B4BB-C73F-4B79-91FF-38E92345060B}" destId="{8B3AEB48-8195-DA4A-BA11-D93B0B07C9F3}" srcOrd="0" destOrd="1" presId="urn:microsoft.com/office/officeart/2016/7/layout/RepeatingBendingProcessNew"/>
    <dgm:cxn modelId="{2112DE34-EF06-9F4E-A2FA-AE79AC8E9B52}" type="presOf" srcId="{9D7AF777-20D1-4191-B2B8-2F7635BFDF71}" destId="{E8434063-B391-1F4E-9B44-B2E34472D44B}" srcOrd="1" destOrd="0" presId="urn:microsoft.com/office/officeart/2016/7/layout/RepeatingBendingProcessNew"/>
    <dgm:cxn modelId="{6C78374E-2876-404D-984F-7810D2BA7D58}" type="presOf" srcId="{9D7AF777-20D1-4191-B2B8-2F7635BFDF71}" destId="{A93A0AF5-A67F-364E-931B-4B314131A3F3}" srcOrd="0" destOrd="0" presId="urn:microsoft.com/office/officeart/2016/7/layout/RepeatingBendingProcessNew"/>
    <dgm:cxn modelId="{36EFD560-B959-47D7-889C-192795CB632D}" srcId="{FC577A0C-9DD7-492E-902E-D325A37D8720}" destId="{1C22E6CD-1B8C-428B-8C4F-ED272F331681}" srcOrd="1" destOrd="0" parTransId="{13886CA9-F01C-4826-8AA2-C0607A6BA23F}" sibTransId="{9AADBA49-49BC-4B1D-87E1-9946EB63A222}"/>
    <dgm:cxn modelId="{91A0998B-6E64-4961-BDEE-73C84022595F}" srcId="{FC577A0C-9DD7-492E-902E-D325A37D8720}" destId="{9361B3C3-FCC9-476C-AFE0-89AFA053D34C}" srcOrd="0" destOrd="0" parTransId="{BA712DBE-56C9-464D-B084-E2546C8089F1}" sibTransId="{455F768A-9C26-4F55-9F60-88D41862D3C4}"/>
    <dgm:cxn modelId="{59B7348D-69A6-1A45-98C2-636D4B0C1366}" type="presOf" srcId="{7F23F9D2-AAC7-44E2-9BA4-97E23D117CAA}" destId="{8B3AEB48-8195-DA4A-BA11-D93B0B07C9F3}" srcOrd="0" destOrd="0" presId="urn:microsoft.com/office/officeart/2016/7/layout/RepeatingBendingProcessNew"/>
    <dgm:cxn modelId="{4F1904B1-ACE7-42DC-A025-E1258DB8FFB2}" srcId="{E973DD14-B9ED-44EB-BA7D-556C1F9E9E08}" destId="{7F23F9D2-AAC7-44E2-9BA4-97E23D117CAA}" srcOrd="0" destOrd="0" parTransId="{60D06C1C-2F50-483E-A410-CD2BCF2BEC12}" sibTransId="{9D7AF777-20D1-4191-B2B8-2F7635BFDF71}"/>
    <dgm:cxn modelId="{0FF1C5CC-AE3E-4E47-BE8B-EBF38C43369D}" srcId="{7F23F9D2-AAC7-44E2-9BA4-97E23D117CAA}" destId="{8A18B4BB-C73F-4B79-91FF-38E92345060B}" srcOrd="0" destOrd="0" parTransId="{4B0BB5B0-CB40-4084-A03E-031B1A9428F6}" sibTransId="{46548415-3876-494F-A899-24C8C91A4E73}"/>
    <dgm:cxn modelId="{CB411AD0-E001-4A8A-A119-49C8A96093E0}" srcId="{E973DD14-B9ED-44EB-BA7D-556C1F9E9E08}" destId="{FC577A0C-9DD7-492E-902E-D325A37D8720}" srcOrd="1" destOrd="0" parTransId="{0B11E61F-D9CE-469C-BFD1-712E78742937}" sibTransId="{40488F9B-21AB-4589-B87D-D816C9A6C0D6}"/>
    <dgm:cxn modelId="{A09555DD-1C2C-AE43-885F-9DA34455B66E}" type="presOf" srcId="{E973DD14-B9ED-44EB-BA7D-556C1F9E9E08}" destId="{AB0ED065-EF89-FC41-A4E2-950752FD4394}" srcOrd="0" destOrd="0" presId="urn:microsoft.com/office/officeart/2016/7/layout/RepeatingBendingProcessNew"/>
    <dgm:cxn modelId="{DC2A35E8-4A1F-47DB-9FE3-21C5B25265CC}" srcId="{7F23F9D2-AAC7-44E2-9BA4-97E23D117CAA}" destId="{E0C5255D-9BD1-441B-B3F5-7F903CB4C475}" srcOrd="1" destOrd="0" parTransId="{5E673AD7-A547-4C5F-9787-1EC4A0413A3D}" sibTransId="{BF446164-5013-49E4-A3D3-B2919EE2F203}"/>
    <dgm:cxn modelId="{41FA13F2-4D43-994C-806B-EC4C3B843413}" type="presOf" srcId="{FC577A0C-9DD7-492E-902E-D325A37D8720}" destId="{D417EFB6-D0AA-1442-9E63-25070CC6260E}" srcOrd="0" destOrd="0" presId="urn:microsoft.com/office/officeart/2016/7/layout/RepeatingBendingProcessNew"/>
    <dgm:cxn modelId="{3A3637FB-5146-5441-ABEA-7C897BAE55B3}" type="presOf" srcId="{9361B3C3-FCC9-476C-AFE0-89AFA053D34C}" destId="{D417EFB6-D0AA-1442-9E63-25070CC6260E}" srcOrd="0" destOrd="1" presId="urn:microsoft.com/office/officeart/2016/7/layout/RepeatingBendingProcessNew"/>
    <dgm:cxn modelId="{727E28AC-0225-2C4A-A1E1-90E55E98C154}" type="presParOf" srcId="{AB0ED065-EF89-FC41-A4E2-950752FD4394}" destId="{8B3AEB48-8195-DA4A-BA11-D93B0B07C9F3}" srcOrd="0" destOrd="0" presId="urn:microsoft.com/office/officeart/2016/7/layout/RepeatingBendingProcessNew"/>
    <dgm:cxn modelId="{7F461C9D-EF1F-9046-9493-41F9045D24FE}" type="presParOf" srcId="{AB0ED065-EF89-FC41-A4E2-950752FD4394}" destId="{A93A0AF5-A67F-364E-931B-4B314131A3F3}" srcOrd="1" destOrd="0" presId="urn:microsoft.com/office/officeart/2016/7/layout/RepeatingBendingProcessNew"/>
    <dgm:cxn modelId="{C13A2656-DA9C-0A42-A981-EC91AEC98F17}" type="presParOf" srcId="{A93A0AF5-A67F-364E-931B-4B314131A3F3}" destId="{E8434063-B391-1F4E-9B44-B2E34472D44B}" srcOrd="0" destOrd="0" presId="urn:microsoft.com/office/officeart/2016/7/layout/RepeatingBendingProcessNew"/>
    <dgm:cxn modelId="{55E289A0-315D-8A42-A673-512D8F20F671}" type="presParOf" srcId="{AB0ED065-EF89-FC41-A4E2-950752FD4394}" destId="{D417EFB6-D0AA-1442-9E63-25070CC6260E}" srcOrd="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C676AB-F9B3-4386-952F-D41AA5F637E4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8DAFC01-3DC5-4F00-B873-A9A76BE51B5F}">
      <dgm:prSet/>
      <dgm:spPr/>
      <dgm:t>
        <a:bodyPr/>
        <a:lstStyle/>
        <a:p>
          <a:r>
            <a:rPr lang="en-US" dirty="0"/>
            <a:t>Frequencies of occurrence</a:t>
          </a:r>
        </a:p>
      </dgm:t>
    </dgm:pt>
    <dgm:pt modelId="{93BE3A27-5C63-4AF7-A296-7DA7FD4E363B}" type="parTrans" cxnId="{78C55576-2D0B-41A5-AB53-91B65E352B3D}">
      <dgm:prSet/>
      <dgm:spPr/>
      <dgm:t>
        <a:bodyPr/>
        <a:lstStyle/>
        <a:p>
          <a:endParaRPr lang="en-US"/>
        </a:p>
      </dgm:t>
    </dgm:pt>
    <dgm:pt modelId="{5D1AE05A-9A30-4A29-9111-D808B8EA13AE}" type="sibTrans" cxnId="{78C55576-2D0B-41A5-AB53-91B65E352B3D}">
      <dgm:prSet/>
      <dgm:spPr/>
      <dgm:t>
        <a:bodyPr/>
        <a:lstStyle/>
        <a:p>
          <a:endParaRPr lang="en-US"/>
        </a:p>
      </dgm:t>
    </dgm:pt>
    <dgm:pt modelId="{BB603F84-D073-4282-A198-F10457E840A7}">
      <dgm:prSet/>
      <dgm:spPr/>
      <dgm:t>
        <a:bodyPr/>
        <a:lstStyle/>
        <a:p>
          <a:r>
            <a:rPr lang="en-US" dirty="0"/>
            <a:t>Collocations (with a focus on verb collocates of search words and phrases) </a:t>
          </a:r>
        </a:p>
      </dgm:t>
    </dgm:pt>
    <dgm:pt modelId="{DBDDC370-3C27-482F-B227-45EE7E35AB20}" type="parTrans" cxnId="{C7D05801-6A9B-4EFF-94FA-EEA1152435C4}">
      <dgm:prSet/>
      <dgm:spPr/>
      <dgm:t>
        <a:bodyPr/>
        <a:lstStyle/>
        <a:p>
          <a:endParaRPr lang="en-US"/>
        </a:p>
      </dgm:t>
    </dgm:pt>
    <dgm:pt modelId="{1722D982-C5DB-45B4-9476-CFD9D34F383B}" type="sibTrans" cxnId="{C7D05801-6A9B-4EFF-94FA-EEA1152435C4}">
      <dgm:prSet/>
      <dgm:spPr/>
      <dgm:t>
        <a:bodyPr/>
        <a:lstStyle/>
        <a:p>
          <a:endParaRPr lang="en-US"/>
        </a:p>
      </dgm:t>
    </dgm:pt>
    <dgm:pt modelId="{4E191AC7-33E5-4988-8E32-599DB971E4A7}">
      <dgm:prSet/>
      <dgm:spPr/>
      <dgm:t>
        <a:bodyPr/>
        <a:lstStyle/>
        <a:p>
          <a:r>
            <a:rPr lang="en-US" dirty="0"/>
            <a:t>Fixed Recurring Phrases (n-grams) – extracted via </a:t>
          </a:r>
          <a:r>
            <a:rPr lang="en-US" dirty="0" err="1"/>
            <a:t>AntConc</a:t>
          </a:r>
          <a:r>
            <a:rPr lang="en-US" dirty="0"/>
            <a:t>, using the James Madison Corpus</a:t>
          </a:r>
        </a:p>
      </dgm:t>
    </dgm:pt>
    <dgm:pt modelId="{F3AB6DB6-D4B6-4CD3-97B0-354FC0CAF836}" type="parTrans" cxnId="{E20EB02E-648C-4366-9639-45BE9BAF8BC0}">
      <dgm:prSet/>
      <dgm:spPr/>
      <dgm:t>
        <a:bodyPr/>
        <a:lstStyle/>
        <a:p>
          <a:endParaRPr lang="en-US"/>
        </a:p>
      </dgm:t>
    </dgm:pt>
    <dgm:pt modelId="{A55C285F-7555-42EE-B902-2F843C4E8246}" type="sibTrans" cxnId="{E20EB02E-648C-4366-9639-45BE9BAF8BC0}">
      <dgm:prSet/>
      <dgm:spPr/>
      <dgm:t>
        <a:bodyPr/>
        <a:lstStyle/>
        <a:p>
          <a:endParaRPr lang="en-US"/>
        </a:p>
      </dgm:t>
    </dgm:pt>
    <dgm:pt modelId="{F0290660-DC55-4FE6-AA3E-956AE233D56D}">
      <dgm:prSet/>
      <dgm:spPr/>
      <dgm:t>
        <a:bodyPr/>
        <a:lstStyle/>
        <a:p>
          <a:endParaRPr lang="en-US" dirty="0"/>
        </a:p>
      </dgm:t>
    </dgm:pt>
    <dgm:pt modelId="{CDE0ABE5-3C7B-4A05-96AE-615C0B038666}" type="parTrans" cxnId="{05C06BF0-BB31-47CA-A962-47A9C9AD969B}">
      <dgm:prSet/>
      <dgm:spPr/>
      <dgm:t>
        <a:bodyPr/>
        <a:lstStyle/>
        <a:p>
          <a:endParaRPr lang="en-US"/>
        </a:p>
      </dgm:t>
    </dgm:pt>
    <dgm:pt modelId="{1C6C08E3-229E-492C-959E-1B6A9F392E25}" type="sibTrans" cxnId="{05C06BF0-BB31-47CA-A962-47A9C9AD969B}">
      <dgm:prSet/>
      <dgm:spPr/>
      <dgm:t>
        <a:bodyPr/>
        <a:lstStyle/>
        <a:p>
          <a:endParaRPr lang="en-US"/>
        </a:p>
      </dgm:t>
    </dgm:pt>
    <dgm:pt modelId="{010D6654-8CEB-C24C-A43C-79DE0E3AF27F}" type="pres">
      <dgm:prSet presAssocID="{01C676AB-F9B3-4386-952F-D41AA5F637E4}" presName="vert0" presStyleCnt="0">
        <dgm:presLayoutVars>
          <dgm:dir/>
          <dgm:animOne val="branch"/>
          <dgm:animLvl val="lvl"/>
        </dgm:presLayoutVars>
      </dgm:prSet>
      <dgm:spPr/>
    </dgm:pt>
    <dgm:pt modelId="{13B78CDA-C737-3842-BAD4-8219C72718D7}" type="pres">
      <dgm:prSet presAssocID="{68DAFC01-3DC5-4F00-B873-A9A76BE51B5F}" presName="thickLine" presStyleLbl="alignNode1" presStyleIdx="0" presStyleCnt="4"/>
      <dgm:spPr/>
    </dgm:pt>
    <dgm:pt modelId="{64B97CF3-0CC8-304E-BD04-FEA2FC9C43AD}" type="pres">
      <dgm:prSet presAssocID="{68DAFC01-3DC5-4F00-B873-A9A76BE51B5F}" presName="horz1" presStyleCnt="0"/>
      <dgm:spPr/>
    </dgm:pt>
    <dgm:pt modelId="{D8ACB577-4B48-2441-852B-498081BF0C11}" type="pres">
      <dgm:prSet presAssocID="{68DAFC01-3DC5-4F00-B873-A9A76BE51B5F}" presName="tx1" presStyleLbl="revTx" presStyleIdx="0" presStyleCnt="4"/>
      <dgm:spPr/>
    </dgm:pt>
    <dgm:pt modelId="{2B1C05F2-0741-9543-9E6D-62694B83B323}" type="pres">
      <dgm:prSet presAssocID="{68DAFC01-3DC5-4F00-B873-A9A76BE51B5F}" presName="vert1" presStyleCnt="0"/>
      <dgm:spPr/>
    </dgm:pt>
    <dgm:pt modelId="{B3FFD19A-1318-D64C-B82D-5F96D0855821}" type="pres">
      <dgm:prSet presAssocID="{BB603F84-D073-4282-A198-F10457E840A7}" presName="thickLine" presStyleLbl="alignNode1" presStyleIdx="1" presStyleCnt="4"/>
      <dgm:spPr/>
    </dgm:pt>
    <dgm:pt modelId="{CA38185E-0016-374D-AF82-5465CBC1EBBB}" type="pres">
      <dgm:prSet presAssocID="{BB603F84-D073-4282-A198-F10457E840A7}" presName="horz1" presStyleCnt="0"/>
      <dgm:spPr/>
    </dgm:pt>
    <dgm:pt modelId="{448D2E03-A010-2041-80D0-BA32484C5A06}" type="pres">
      <dgm:prSet presAssocID="{BB603F84-D073-4282-A198-F10457E840A7}" presName="tx1" presStyleLbl="revTx" presStyleIdx="1" presStyleCnt="4"/>
      <dgm:spPr/>
    </dgm:pt>
    <dgm:pt modelId="{3D09F330-FFB8-9347-AADE-460898BDA35C}" type="pres">
      <dgm:prSet presAssocID="{BB603F84-D073-4282-A198-F10457E840A7}" presName="vert1" presStyleCnt="0"/>
      <dgm:spPr/>
    </dgm:pt>
    <dgm:pt modelId="{5522A022-B9F6-EE48-A646-5D3D1A986963}" type="pres">
      <dgm:prSet presAssocID="{4E191AC7-33E5-4988-8E32-599DB971E4A7}" presName="thickLine" presStyleLbl="alignNode1" presStyleIdx="2" presStyleCnt="4"/>
      <dgm:spPr/>
    </dgm:pt>
    <dgm:pt modelId="{E063C93C-BEF9-D241-9245-190EF2768A7E}" type="pres">
      <dgm:prSet presAssocID="{4E191AC7-33E5-4988-8E32-599DB971E4A7}" presName="horz1" presStyleCnt="0"/>
      <dgm:spPr/>
    </dgm:pt>
    <dgm:pt modelId="{11474EE9-EC25-5247-B666-CB56E673FBAA}" type="pres">
      <dgm:prSet presAssocID="{4E191AC7-33E5-4988-8E32-599DB971E4A7}" presName="tx1" presStyleLbl="revTx" presStyleIdx="2" presStyleCnt="4"/>
      <dgm:spPr/>
    </dgm:pt>
    <dgm:pt modelId="{0CAA3D0F-72F7-AE4D-BD0A-E578A230FF4D}" type="pres">
      <dgm:prSet presAssocID="{4E191AC7-33E5-4988-8E32-599DB971E4A7}" presName="vert1" presStyleCnt="0"/>
      <dgm:spPr/>
    </dgm:pt>
    <dgm:pt modelId="{60636780-16AF-0A44-BFDC-EB4C065036F4}" type="pres">
      <dgm:prSet presAssocID="{F0290660-DC55-4FE6-AA3E-956AE233D56D}" presName="thickLine" presStyleLbl="alignNode1" presStyleIdx="3" presStyleCnt="4"/>
      <dgm:spPr/>
    </dgm:pt>
    <dgm:pt modelId="{E223968F-C82E-5C44-976C-E828C4C9515B}" type="pres">
      <dgm:prSet presAssocID="{F0290660-DC55-4FE6-AA3E-956AE233D56D}" presName="horz1" presStyleCnt="0"/>
      <dgm:spPr/>
    </dgm:pt>
    <dgm:pt modelId="{074A09ED-B228-FD4D-9290-C031908B5FDA}" type="pres">
      <dgm:prSet presAssocID="{F0290660-DC55-4FE6-AA3E-956AE233D56D}" presName="tx1" presStyleLbl="revTx" presStyleIdx="3" presStyleCnt="4"/>
      <dgm:spPr/>
    </dgm:pt>
    <dgm:pt modelId="{BBF7DE5B-AF58-E149-ABA4-12F9FFCC2867}" type="pres">
      <dgm:prSet presAssocID="{F0290660-DC55-4FE6-AA3E-956AE233D56D}" presName="vert1" presStyleCnt="0"/>
      <dgm:spPr/>
    </dgm:pt>
  </dgm:ptLst>
  <dgm:cxnLst>
    <dgm:cxn modelId="{C7D05801-6A9B-4EFF-94FA-EEA1152435C4}" srcId="{01C676AB-F9B3-4386-952F-D41AA5F637E4}" destId="{BB603F84-D073-4282-A198-F10457E840A7}" srcOrd="1" destOrd="0" parTransId="{DBDDC370-3C27-482F-B227-45EE7E35AB20}" sibTransId="{1722D982-C5DB-45B4-9476-CFD9D34F383B}"/>
    <dgm:cxn modelId="{7CEE4623-1B06-CD48-A136-FE2AF8000C5C}" type="presOf" srcId="{01C676AB-F9B3-4386-952F-D41AA5F637E4}" destId="{010D6654-8CEB-C24C-A43C-79DE0E3AF27F}" srcOrd="0" destOrd="0" presId="urn:microsoft.com/office/officeart/2008/layout/LinedList"/>
    <dgm:cxn modelId="{E20EB02E-648C-4366-9639-45BE9BAF8BC0}" srcId="{01C676AB-F9B3-4386-952F-D41AA5F637E4}" destId="{4E191AC7-33E5-4988-8E32-599DB971E4A7}" srcOrd="2" destOrd="0" parTransId="{F3AB6DB6-D4B6-4CD3-97B0-354FC0CAF836}" sibTransId="{A55C285F-7555-42EE-B902-2F843C4E8246}"/>
    <dgm:cxn modelId="{FE85753A-6935-8E41-9169-8AE69B4277A5}" type="presOf" srcId="{F0290660-DC55-4FE6-AA3E-956AE233D56D}" destId="{074A09ED-B228-FD4D-9290-C031908B5FDA}" srcOrd="0" destOrd="0" presId="urn:microsoft.com/office/officeart/2008/layout/LinedList"/>
    <dgm:cxn modelId="{690C6C59-78F1-554E-9C74-D6C0CDEAADE9}" type="presOf" srcId="{68DAFC01-3DC5-4F00-B873-A9A76BE51B5F}" destId="{D8ACB577-4B48-2441-852B-498081BF0C11}" srcOrd="0" destOrd="0" presId="urn:microsoft.com/office/officeart/2008/layout/LinedList"/>
    <dgm:cxn modelId="{78C55576-2D0B-41A5-AB53-91B65E352B3D}" srcId="{01C676AB-F9B3-4386-952F-D41AA5F637E4}" destId="{68DAFC01-3DC5-4F00-B873-A9A76BE51B5F}" srcOrd="0" destOrd="0" parTransId="{93BE3A27-5C63-4AF7-A296-7DA7FD4E363B}" sibTransId="{5D1AE05A-9A30-4A29-9111-D808B8EA13AE}"/>
    <dgm:cxn modelId="{91818FDC-D659-F349-82BD-3C920F2136B6}" type="presOf" srcId="{4E191AC7-33E5-4988-8E32-599DB971E4A7}" destId="{11474EE9-EC25-5247-B666-CB56E673FBAA}" srcOrd="0" destOrd="0" presId="urn:microsoft.com/office/officeart/2008/layout/LinedList"/>
    <dgm:cxn modelId="{05C06BF0-BB31-47CA-A962-47A9C9AD969B}" srcId="{01C676AB-F9B3-4386-952F-D41AA5F637E4}" destId="{F0290660-DC55-4FE6-AA3E-956AE233D56D}" srcOrd="3" destOrd="0" parTransId="{CDE0ABE5-3C7B-4A05-96AE-615C0B038666}" sibTransId="{1C6C08E3-229E-492C-959E-1B6A9F392E25}"/>
    <dgm:cxn modelId="{8DAFE0FA-C25B-AD49-B6C8-E87E40FC4B69}" type="presOf" srcId="{BB603F84-D073-4282-A198-F10457E840A7}" destId="{448D2E03-A010-2041-80D0-BA32484C5A06}" srcOrd="0" destOrd="0" presId="urn:microsoft.com/office/officeart/2008/layout/LinedList"/>
    <dgm:cxn modelId="{6F14F217-7EF6-C34D-B6E2-C707A01A799D}" type="presParOf" srcId="{010D6654-8CEB-C24C-A43C-79DE0E3AF27F}" destId="{13B78CDA-C737-3842-BAD4-8219C72718D7}" srcOrd="0" destOrd="0" presId="urn:microsoft.com/office/officeart/2008/layout/LinedList"/>
    <dgm:cxn modelId="{1D89AC55-8196-924C-B642-146F5B868D4E}" type="presParOf" srcId="{010D6654-8CEB-C24C-A43C-79DE0E3AF27F}" destId="{64B97CF3-0CC8-304E-BD04-FEA2FC9C43AD}" srcOrd="1" destOrd="0" presId="urn:microsoft.com/office/officeart/2008/layout/LinedList"/>
    <dgm:cxn modelId="{7F9C9A8D-0DB9-454E-859B-C08B9E5462A2}" type="presParOf" srcId="{64B97CF3-0CC8-304E-BD04-FEA2FC9C43AD}" destId="{D8ACB577-4B48-2441-852B-498081BF0C11}" srcOrd="0" destOrd="0" presId="urn:microsoft.com/office/officeart/2008/layout/LinedList"/>
    <dgm:cxn modelId="{E20DAF1B-0217-AF47-959F-01121564C162}" type="presParOf" srcId="{64B97CF3-0CC8-304E-BD04-FEA2FC9C43AD}" destId="{2B1C05F2-0741-9543-9E6D-62694B83B323}" srcOrd="1" destOrd="0" presId="urn:microsoft.com/office/officeart/2008/layout/LinedList"/>
    <dgm:cxn modelId="{DDC8E35C-979E-3145-9C5B-267B4678DBB3}" type="presParOf" srcId="{010D6654-8CEB-C24C-A43C-79DE0E3AF27F}" destId="{B3FFD19A-1318-D64C-B82D-5F96D0855821}" srcOrd="2" destOrd="0" presId="urn:microsoft.com/office/officeart/2008/layout/LinedList"/>
    <dgm:cxn modelId="{75439571-B643-3540-97DB-47B28198ADEA}" type="presParOf" srcId="{010D6654-8CEB-C24C-A43C-79DE0E3AF27F}" destId="{CA38185E-0016-374D-AF82-5465CBC1EBBB}" srcOrd="3" destOrd="0" presId="urn:microsoft.com/office/officeart/2008/layout/LinedList"/>
    <dgm:cxn modelId="{0878C856-C72D-A74D-B10B-4DDAE361DC9C}" type="presParOf" srcId="{CA38185E-0016-374D-AF82-5465CBC1EBBB}" destId="{448D2E03-A010-2041-80D0-BA32484C5A06}" srcOrd="0" destOrd="0" presId="urn:microsoft.com/office/officeart/2008/layout/LinedList"/>
    <dgm:cxn modelId="{51F2186D-6697-CC47-B1C7-A743C55CA3A2}" type="presParOf" srcId="{CA38185E-0016-374D-AF82-5465CBC1EBBB}" destId="{3D09F330-FFB8-9347-AADE-460898BDA35C}" srcOrd="1" destOrd="0" presId="urn:microsoft.com/office/officeart/2008/layout/LinedList"/>
    <dgm:cxn modelId="{29E8C290-C58D-6145-BB01-C8A1402FFDC5}" type="presParOf" srcId="{010D6654-8CEB-C24C-A43C-79DE0E3AF27F}" destId="{5522A022-B9F6-EE48-A646-5D3D1A986963}" srcOrd="4" destOrd="0" presId="urn:microsoft.com/office/officeart/2008/layout/LinedList"/>
    <dgm:cxn modelId="{9773BAC1-0334-824B-B02D-C2D053D20B3A}" type="presParOf" srcId="{010D6654-8CEB-C24C-A43C-79DE0E3AF27F}" destId="{E063C93C-BEF9-D241-9245-190EF2768A7E}" srcOrd="5" destOrd="0" presId="urn:microsoft.com/office/officeart/2008/layout/LinedList"/>
    <dgm:cxn modelId="{75DB0E75-F34E-DC42-B172-53CFED239E90}" type="presParOf" srcId="{E063C93C-BEF9-D241-9245-190EF2768A7E}" destId="{11474EE9-EC25-5247-B666-CB56E673FBAA}" srcOrd="0" destOrd="0" presId="urn:microsoft.com/office/officeart/2008/layout/LinedList"/>
    <dgm:cxn modelId="{BD638EA0-49CE-0746-B541-1DE7F11653D6}" type="presParOf" srcId="{E063C93C-BEF9-D241-9245-190EF2768A7E}" destId="{0CAA3D0F-72F7-AE4D-BD0A-E578A230FF4D}" srcOrd="1" destOrd="0" presId="urn:microsoft.com/office/officeart/2008/layout/LinedList"/>
    <dgm:cxn modelId="{D9B27D33-4CE4-2042-AD3C-F6C8F82524F4}" type="presParOf" srcId="{010D6654-8CEB-C24C-A43C-79DE0E3AF27F}" destId="{60636780-16AF-0A44-BFDC-EB4C065036F4}" srcOrd="6" destOrd="0" presId="urn:microsoft.com/office/officeart/2008/layout/LinedList"/>
    <dgm:cxn modelId="{E6AE51CF-2FC5-6244-9E20-EA3CA0C91077}" type="presParOf" srcId="{010D6654-8CEB-C24C-A43C-79DE0E3AF27F}" destId="{E223968F-C82E-5C44-976C-E828C4C9515B}" srcOrd="7" destOrd="0" presId="urn:microsoft.com/office/officeart/2008/layout/LinedList"/>
    <dgm:cxn modelId="{4C978E96-0F6A-8A4D-8E29-195F38DFE964}" type="presParOf" srcId="{E223968F-C82E-5C44-976C-E828C4C9515B}" destId="{074A09ED-B228-FD4D-9290-C031908B5FDA}" srcOrd="0" destOrd="0" presId="urn:microsoft.com/office/officeart/2008/layout/LinedList"/>
    <dgm:cxn modelId="{E1BF9675-1471-084D-8B45-26B6FEAE0622}" type="presParOf" srcId="{E223968F-C82E-5C44-976C-E828C4C9515B}" destId="{BBF7DE5B-AF58-E149-ABA4-12F9FFCC286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3A0AF5-A67F-364E-931B-4B314131A3F3}">
      <dsp:nvSpPr>
        <dsp:cNvPr id="0" name=""/>
        <dsp:cNvSpPr/>
      </dsp:nvSpPr>
      <dsp:spPr>
        <a:xfrm>
          <a:off x="4109635" y="2036609"/>
          <a:ext cx="9145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914587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543299" y="2077603"/>
        <a:ext cx="47259" cy="9451"/>
      </dsp:txXfrm>
    </dsp:sp>
    <dsp:sp modelId="{8B3AEB48-8195-DA4A-BA11-D93B0B07C9F3}">
      <dsp:nvSpPr>
        <dsp:cNvPr id="0" name=""/>
        <dsp:cNvSpPr/>
      </dsp:nvSpPr>
      <dsp:spPr>
        <a:xfrm>
          <a:off x="1924" y="849476"/>
          <a:ext cx="4109510" cy="246570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1369" tIns="211373" rIns="201369" bIns="211373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Corpus of Founding Era American English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Over 136,800,000 words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1760 - 1799</a:t>
          </a:r>
        </a:p>
      </dsp:txBody>
      <dsp:txXfrm>
        <a:off x="1924" y="849476"/>
        <a:ext cx="4109510" cy="2465706"/>
      </dsp:txXfrm>
    </dsp:sp>
    <dsp:sp modelId="{D417EFB6-D0AA-1442-9E63-25070CC6260E}">
      <dsp:nvSpPr>
        <dsp:cNvPr id="0" name=""/>
        <dsp:cNvSpPr/>
      </dsp:nvSpPr>
      <dsp:spPr>
        <a:xfrm>
          <a:off x="5056623" y="849476"/>
          <a:ext cx="4109510" cy="246570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1369" tIns="211373" rIns="201369" bIns="211373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Public Papers of James Madison from Founders Online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10,729,712 words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extends into the 1800s</a:t>
          </a:r>
        </a:p>
      </dsp:txBody>
      <dsp:txXfrm>
        <a:off x="5056623" y="849476"/>
        <a:ext cx="4109510" cy="24657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B78CDA-C737-3842-BAD4-8219C72718D7}">
      <dsp:nvSpPr>
        <dsp:cNvPr id="0" name=""/>
        <dsp:cNvSpPr/>
      </dsp:nvSpPr>
      <dsp:spPr>
        <a:xfrm>
          <a:off x="0" y="0"/>
          <a:ext cx="956260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ACB577-4B48-2441-852B-498081BF0C11}">
      <dsp:nvSpPr>
        <dsp:cNvPr id="0" name=""/>
        <dsp:cNvSpPr/>
      </dsp:nvSpPr>
      <dsp:spPr>
        <a:xfrm>
          <a:off x="0" y="0"/>
          <a:ext cx="9562606" cy="12847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Frequencies of occurrence</a:t>
          </a:r>
        </a:p>
      </dsp:txBody>
      <dsp:txXfrm>
        <a:off x="0" y="0"/>
        <a:ext cx="9562606" cy="1284742"/>
      </dsp:txXfrm>
    </dsp:sp>
    <dsp:sp modelId="{B3FFD19A-1318-D64C-B82D-5F96D0855821}">
      <dsp:nvSpPr>
        <dsp:cNvPr id="0" name=""/>
        <dsp:cNvSpPr/>
      </dsp:nvSpPr>
      <dsp:spPr>
        <a:xfrm>
          <a:off x="0" y="1284742"/>
          <a:ext cx="9562606" cy="0"/>
        </a:xfrm>
        <a:prstGeom prst="line">
          <a:avLst/>
        </a:prstGeom>
        <a:solidFill>
          <a:schemeClr val="accent2">
            <a:hueOff val="885262"/>
            <a:satOff val="3045"/>
            <a:lumOff val="-588"/>
            <a:alphaOff val="0"/>
          </a:schemeClr>
        </a:solidFill>
        <a:ln w="15875" cap="flat" cmpd="sng" algn="ctr">
          <a:solidFill>
            <a:schemeClr val="accent2">
              <a:hueOff val="885262"/>
              <a:satOff val="3045"/>
              <a:lumOff val="-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8D2E03-A010-2041-80D0-BA32484C5A06}">
      <dsp:nvSpPr>
        <dsp:cNvPr id="0" name=""/>
        <dsp:cNvSpPr/>
      </dsp:nvSpPr>
      <dsp:spPr>
        <a:xfrm>
          <a:off x="0" y="1284742"/>
          <a:ext cx="9562606" cy="12847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Collocations (with a focus on verb collocates of search words and phrases) </a:t>
          </a:r>
        </a:p>
      </dsp:txBody>
      <dsp:txXfrm>
        <a:off x="0" y="1284742"/>
        <a:ext cx="9562606" cy="1284742"/>
      </dsp:txXfrm>
    </dsp:sp>
    <dsp:sp modelId="{5522A022-B9F6-EE48-A646-5D3D1A986963}">
      <dsp:nvSpPr>
        <dsp:cNvPr id="0" name=""/>
        <dsp:cNvSpPr/>
      </dsp:nvSpPr>
      <dsp:spPr>
        <a:xfrm>
          <a:off x="0" y="2569485"/>
          <a:ext cx="9562606" cy="0"/>
        </a:xfrm>
        <a:prstGeom prst="line">
          <a:avLst/>
        </a:prstGeom>
        <a:solidFill>
          <a:schemeClr val="accent2">
            <a:hueOff val="1770523"/>
            <a:satOff val="6090"/>
            <a:lumOff val="-1177"/>
            <a:alphaOff val="0"/>
          </a:schemeClr>
        </a:solidFill>
        <a:ln w="15875" cap="flat" cmpd="sng" algn="ctr">
          <a:solidFill>
            <a:schemeClr val="accent2">
              <a:hueOff val="1770523"/>
              <a:satOff val="6090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474EE9-EC25-5247-B666-CB56E673FBAA}">
      <dsp:nvSpPr>
        <dsp:cNvPr id="0" name=""/>
        <dsp:cNvSpPr/>
      </dsp:nvSpPr>
      <dsp:spPr>
        <a:xfrm>
          <a:off x="0" y="2569485"/>
          <a:ext cx="9562606" cy="12847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Fixed Recurring Phrases (n-grams) – extracted via </a:t>
          </a:r>
          <a:r>
            <a:rPr lang="en-US" sz="3500" kern="1200" dirty="0" err="1"/>
            <a:t>AntConc</a:t>
          </a:r>
          <a:r>
            <a:rPr lang="en-US" sz="3500" kern="1200" dirty="0"/>
            <a:t>, using the James Madison Corpus</a:t>
          </a:r>
        </a:p>
      </dsp:txBody>
      <dsp:txXfrm>
        <a:off x="0" y="2569485"/>
        <a:ext cx="9562606" cy="1284742"/>
      </dsp:txXfrm>
    </dsp:sp>
    <dsp:sp modelId="{60636780-16AF-0A44-BFDC-EB4C065036F4}">
      <dsp:nvSpPr>
        <dsp:cNvPr id="0" name=""/>
        <dsp:cNvSpPr/>
      </dsp:nvSpPr>
      <dsp:spPr>
        <a:xfrm>
          <a:off x="0" y="3854228"/>
          <a:ext cx="9562606" cy="0"/>
        </a:xfrm>
        <a:prstGeom prst="line">
          <a:avLst/>
        </a:prstGeom>
        <a:solidFill>
          <a:schemeClr val="accent2">
            <a:hueOff val="2655785"/>
            <a:satOff val="9135"/>
            <a:lumOff val="-1765"/>
            <a:alphaOff val="0"/>
          </a:schemeClr>
        </a:solidFill>
        <a:ln w="15875" cap="flat" cmpd="sng" algn="ctr">
          <a:solidFill>
            <a:schemeClr val="accent2">
              <a:hueOff val="2655785"/>
              <a:satOff val="9135"/>
              <a:lumOff val="-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4A09ED-B228-FD4D-9290-C031908B5FDA}">
      <dsp:nvSpPr>
        <dsp:cNvPr id="0" name=""/>
        <dsp:cNvSpPr/>
      </dsp:nvSpPr>
      <dsp:spPr>
        <a:xfrm>
          <a:off x="0" y="3854228"/>
          <a:ext cx="9562606" cy="12847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 dirty="0"/>
        </a:p>
      </dsp:txBody>
      <dsp:txXfrm>
        <a:off x="0" y="3854228"/>
        <a:ext cx="9562606" cy="1284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108517-27AB-4DA2-A100-E495B736626F}" type="datetimeFigureOut">
              <a:rPr lang="en-US" smtClean="0"/>
              <a:t>10/17/19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1CE0B-0B80-4D67-935B-D68054F96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043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1CE0B-0B80-4D67-935B-D68054F968A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10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Mostly identifying the people with their country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41CE0B-0B80-4D67-935B-D68054F968A4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98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50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04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76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10/17/19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79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450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10/17/19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875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260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95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45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62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877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090275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02858-0140-A548-890A-756F37ED1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2398" y="1545021"/>
            <a:ext cx="6815669" cy="1841643"/>
          </a:xfrm>
        </p:spPr>
        <p:txBody>
          <a:bodyPr>
            <a:normAutofit fontScale="90000"/>
          </a:bodyPr>
          <a:lstStyle/>
          <a:p>
            <a:br>
              <a:rPr lang="en-US" sz="3200" b="1" dirty="0"/>
            </a:br>
            <a:br>
              <a:rPr lang="en-US" sz="3200" b="1" dirty="0"/>
            </a:br>
            <a:br>
              <a:rPr lang="en-US" sz="3200" b="1" dirty="0"/>
            </a:br>
            <a:br>
              <a:rPr lang="en-US" sz="3200" b="1" dirty="0"/>
            </a:br>
            <a:br>
              <a:rPr lang="en-US" sz="3200" b="1" dirty="0"/>
            </a:br>
            <a:br>
              <a:rPr lang="en-US" sz="3200" b="1" dirty="0"/>
            </a:br>
            <a:br>
              <a:rPr lang="en-US" sz="3200" b="1" dirty="0"/>
            </a:br>
            <a:br>
              <a:rPr lang="en-US" sz="3200" b="1" dirty="0"/>
            </a:br>
            <a:br>
              <a:rPr lang="en-US" sz="3200" b="1" dirty="0"/>
            </a:br>
            <a:br>
              <a:rPr lang="en-US" sz="3200" b="1" dirty="0"/>
            </a:br>
            <a:br>
              <a:rPr lang="en-US" sz="3200" b="1" dirty="0"/>
            </a:br>
            <a:br>
              <a:rPr lang="en-US" sz="3200" b="1" dirty="0"/>
            </a:br>
            <a:br>
              <a:rPr lang="en-US" sz="3200" b="1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84668F-3CA0-8F42-A117-50140C78C7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4114" y="1216318"/>
            <a:ext cx="6815668" cy="3913509"/>
          </a:xfrm>
        </p:spPr>
        <p:txBody>
          <a:bodyPr>
            <a:normAutofit fontScale="32500" lnSpcReduction="20000"/>
          </a:bodyPr>
          <a:lstStyle/>
          <a:p>
            <a:br>
              <a:rPr lang="en-US" sz="11200" b="1" dirty="0"/>
            </a:br>
            <a:r>
              <a:rPr lang="en-US" sz="11200" b="1" dirty="0"/>
              <a:t>“We the Citizens?”: </a:t>
            </a:r>
          </a:p>
          <a:p>
            <a:r>
              <a:rPr lang="en-US" sz="11200" b="1" dirty="0"/>
              <a:t>A Corpus Linguistic Inquiry into the Use of “People” and “Citizens” in the Founding Era  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805588-70A2-1142-8516-30A4176E3A7A}"/>
              </a:ext>
            </a:extLst>
          </p:cNvPr>
          <p:cNvSpPr txBox="1"/>
          <p:nvPr/>
        </p:nvSpPr>
        <p:spPr>
          <a:xfrm>
            <a:off x="3757570" y="5443206"/>
            <a:ext cx="43512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Abby Stout, Diana Coetzee &amp; Ute Römer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767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7F66B-E8B7-764E-914E-966CA4511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Which specific powers?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C0466-FD19-464A-AB59-CDAF0785E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861" y="1764632"/>
            <a:ext cx="9126350" cy="4620126"/>
          </a:xfrm>
        </p:spPr>
        <p:txBody>
          <a:bodyPr>
            <a:noAutofit/>
          </a:bodyPr>
          <a:lstStyle/>
          <a:p>
            <a:r>
              <a:rPr lang="en-US" sz="2400" dirty="0"/>
              <a:t>People’s elective power. </a:t>
            </a:r>
          </a:p>
          <a:p>
            <a:r>
              <a:rPr lang="en-US" sz="2400" dirty="0"/>
              <a:t>Related to elective power, many of the </a:t>
            </a:r>
            <a:r>
              <a:rPr lang="en-US" sz="2400" i="1" dirty="0"/>
              <a:t>COFEA</a:t>
            </a:r>
            <a:r>
              <a:rPr lang="en-US" sz="2400" dirty="0"/>
              <a:t> texts seem to suggest that the people’s elective powers are a way to indirectly assert their own sovereign powers and hold their legislators politically accountable. </a:t>
            </a:r>
          </a:p>
          <a:p>
            <a:r>
              <a:rPr lang="en-US" sz="2400" dirty="0"/>
              <a:t>This political accountability appears to be largely aimed at protecting the people’s individual rights, including protecting themselves against an infringement on their individual liberty.</a:t>
            </a:r>
          </a:p>
        </p:txBody>
      </p:sp>
    </p:spTree>
    <p:extLst>
      <p:ext uri="{BB962C8B-B14F-4D97-AF65-F5344CB8AC3E}">
        <p14:creationId xmlns:p14="http://schemas.microsoft.com/office/powerpoint/2010/main" val="3554208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D29BF-974E-5E45-9177-2E28A8FD6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“The People” and Popular Sovereignty: An Example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800BD-248C-DA45-AB76-822905741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3160" y="1974272"/>
            <a:ext cx="8601595" cy="4604663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“[T]here can be but one supreme power which is the     legislative , to which all the rest are and must be sub-ordinate ; yet the legislative being only a fiduciary        power , to act for certain ends , </a:t>
            </a:r>
            <a:r>
              <a:rPr lang="en-US" sz="2600" i="1" dirty="0">
                <a:solidFill>
                  <a:srgbClr val="FFC000"/>
                </a:solidFill>
              </a:rPr>
              <a:t>there remains still , " in the people , a supreme power to remove , or alter , the legislative when they find the  legislative act contrary to the trust reposed in them</a:t>
            </a:r>
            <a:r>
              <a:rPr lang="en-US" sz="2600" dirty="0">
                <a:solidFill>
                  <a:srgbClr val="FFC000"/>
                </a:solidFill>
              </a:rPr>
              <a:t>.</a:t>
            </a:r>
            <a:r>
              <a:rPr lang="en-US" sz="2600" dirty="0"/>
              <a:t> " </a:t>
            </a:r>
            <a:r>
              <a:rPr lang="en-US" sz="2400" dirty="0"/>
              <a:t>		</a:t>
            </a:r>
            <a:br>
              <a:rPr lang="en-US" sz="2400" dirty="0"/>
            </a:br>
            <a:r>
              <a:rPr lang="en-US" sz="2400" dirty="0"/>
              <a:t>	- James Otis, political activist and Massachusetts 		legislator (1764)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480" y="3931920"/>
            <a:ext cx="2113890" cy="261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408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AE844-1C90-4947-B087-E6A021619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683704"/>
            <a:ext cx="7958331" cy="1077229"/>
          </a:xfrm>
        </p:spPr>
        <p:txBody>
          <a:bodyPr>
            <a:normAutofit/>
          </a:bodyPr>
          <a:lstStyle/>
          <a:p>
            <a:r>
              <a:rPr lang="en-US" sz="4800" dirty="0"/>
              <a:t>Citizens?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3C7ED-91C5-314B-B5B6-45F0D123A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861" y="1648638"/>
            <a:ext cx="9190518" cy="4720078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The Constitution is written in terms of </a:t>
            </a:r>
            <a:r>
              <a:rPr lang="en-US" sz="2400" i="1" dirty="0"/>
              <a:t>people</a:t>
            </a:r>
            <a:r>
              <a:rPr lang="en-US" sz="2400" dirty="0"/>
              <a:t> and </a:t>
            </a:r>
            <a:r>
              <a:rPr lang="en-US" sz="2400" i="1" dirty="0"/>
              <a:t>citizens.</a:t>
            </a:r>
          </a:p>
          <a:p>
            <a:r>
              <a:rPr lang="en-US" sz="2400" dirty="0"/>
              <a:t>If </a:t>
            </a:r>
            <a:r>
              <a:rPr lang="en-US" sz="2400" i="1" dirty="0"/>
              <a:t>people</a:t>
            </a:r>
            <a:r>
              <a:rPr lang="en-US" sz="2400" dirty="0"/>
              <a:t> were  truly considered the source of elective political power, where did that leave </a:t>
            </a:r>
            <a:r>
              <a:rPr lang="en-US" sz="2400" i="1" dirty="0"/>
              <a:t>citizens</a:t>
            </a:r>
            <a:r>
              <a:rPr lang="en-US" sz="2400" dirty="0"/>
              <a:t> during the Founding Era?</a:t>
            </a:r>
          </a:p>
          <a:p>
            <a:r>
              <a:rPr lang="en-US" sz="2400" dirty="0"/>
              <a:t>21</a:t>
            </a:r>
            <a:r>
              <a:rPr lang="en-US" sz="2400" baseline="30000" dirty="0"/>
              <a:t>st</a:t>
            </a:r>
            <a:r>
              <a:rPr lang="en-US" sz="2400" dirty="0"/>
              <a:t> century American rhetoric chiefly refers to </a:t>
            </a:r>
            <a:r>
              <a:rPr lang="en-US" sz="2400" i="1" dirty="0"/>
              <a:t>citizens</a:t>
            </a:r>
            <a:r>
              <a:rPr lang="en-US" sz="2400" dirty="0"/>
              <a:t> rather than </a:t>
            </a:r>
            <a:r>
              <a:rPr lang="en-US" sz="2400" i="1" dirty="0"/>
              <a:t>people</a:t>
            </a:r>
            <a:r>
              <a:rPr lang="en-US" sz="2400" dirty="0"/>
              <a:t> as those who effectuate voting.</a:t>
            </a:r>
          </a:p>
          <a:p>
            <a:r>
              <a:rPr lang="en-US" sz="2400" dirty="0"/>
              <a:t>Voting rights are one of the most characteristic rights associated with citizenship.</a:t>
            </a:r>
          </a:p>
          <a:p>
            <a:r>
              <a:rPr lang="en-US" sz="2400" dirty="0"/>
              <a:t>Yet the Bill of Rights, the protector of individual rights, used the word </a:t>
            </a:r>
            <a:r>
              <a:rPr lang="en-US" sz="2400" i="1" dirty="0"/>
              <a:t>people</a:t>
            </a:r>
            <a:r>
              <a:rPr lang="en-US" sz="2400" dirty="0"/>
              <a:t> and not </a:t>
            </a:r>
            <a:r>
              <a:rPr lang="en-US" sz="2400" i="1" dirty="0"/>
              <a:t>citizens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7948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4A4F97-27ED-C344-9A65-3D9776748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rgbClr val="1F2D29"/>
                </a:solidFill>
              </a:rPr>
              <a:t>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59795-838B-AB4C-806F-5BE7B262A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7621606" cy="344310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1F2D29"/>
                </a:solidFill>
              </a:rPr>
              <a:t>During the Founding Era, how were the words </a:t>
            </a:r>
            <a:r>
              <a:rPr lang="en-US" sz="3600" i="1" dirty="0">
                <a:solidFill>
                  <a:srgbClr val="1F2D29"/>
                </a:solidFill>
              </a:rPr>
              <a:t>people</a:t>
            </a:r>
            <a:r>
              <a:rPr lang="en-US" sz="3600" dirty="0">
                <a:solidFill>
                  <a:srgbClr val="1F2D29"/>
                </a:solidFill>
              </a:rPr>
              <a:t> and </a:t>
            </a:r>
            <a:r>
              <a:rPr lang="en-US" sz="3600" i="1" dirty="0">
                <a:solidFill>
                  <a:srgbClr val="1F2D29"/>
                </a:solidFill>
              </a:rPr>
              <a:t>citizens</a:t>
            </a:r>
            <a:r>
              <a:rPr lang="en-US" sz="3600" dirty="0">
                <a:solidFill>
                  <a:srgbClr val="1F2D29"/>
                </a:solidFill>
              </a:rPr>
              <a:t> used differently, especially in terms of constructs that convey agency?</a:t>
            </a:r>
          </a:p>
        </p:txBody>
      </p:sp>
    </p:spTree>
    <p:extLst>
      <p:ext uri="{BB962C8B-B14F-4D97-AF65-F5344CB8AC3E}">
        <p14:creationId xmlns:p14="http://schemas.microsoft.com/office/powerpoint/2010/main" val="691609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0BD7B-A576-1944-8205-1392E01CB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Corpora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B439529-3DC2-47EC-A929-C46E178A08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2972610"/>
              </p:ext>
            </p:extLst>
          </p:nvPr>
        </p:nvGraphicFramePr>
        <p:xfrm>
          <a:off x="1621861" y="1885284"/>
          <a:ext cx="9168059" cy="416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64443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59CD79B-13FF-4DE6-AF06-77B560C628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-1"/>
            <a:ext cx="11184467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02D77BF-B8EB-4AFE-AC21-08C836EF1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A5903C0-31E5-6841-95AF-70EC23763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728" y="581892"/>
            <a:ext cx="8950411" cy="1303394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Methodology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633A6DE-EF9E-40E4-9E50-8989EFD08E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409352"/>
              </p:ext>
            </p:extLst>
          </p:nvPr>
        </p:nvGraphicFramePr>
        <p:xfrm>
          <a:off x="1621861" y="1885284"/>
          <a:ext cx="9562606" cy="5138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29732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01900C-265D-4146-A578-477541E3D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1F8C064-2DC5-4758-B49C-76BFF64052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tx2">
              <a:lumMod val="1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3542" y="0"/>
            <a:ext cx="7875912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15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421698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C42E4A-3FC4-9C4F-B1CF-E5F5BB1F0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8901" y="808056"/>
            <a:ext cx="8381238" cy="1077229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Frequencies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6CB05-B24B-9F4D-B46D-9F90F8961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8901" y="1775204"/>
            <a:ext cx="9314677" cy="4454871"/>
          </a:xfrm>
        </p:spPr>
        <p:txBody>
          <a:bodyPr anchor="t">
            <a:noAutofit/>
          </a:bodyPr>
          <a:lstStyle/>
          <a:p>
            <a:r>
              <a:rPr lang="en-US" sz="3200" i="1" dirty="0"/>
              <a:t>People</a:t>
            </a:r>
            <a:r>
              <a:rPr lang="en-US" sz="3200" dirty="0"/>
              <a:t>: 886.4 per million words (118,325 instances) in COFEA</a:t>
            </a:r>
          </a:p>
          <a:p>
            <a:r>
              <a:rPr lang="en-US" sz="3200" i="1" dirty="0"/>
              <a:t>Citizens</a:t>
            </a:r>
            <a:r>
              <a:rPr lang="en-US" sz="3200" dirty="0"/>
              <a:t>: 199.2 per million words (26,585 instances) in COFEA</a:t>
            </a:r>
          </a:p>
          <a:p>
            <a:pPr marL="0" indent="0">
              <a:buNone/>
            </a:pPr>
            <a:r>
              <a:rPr lang="en-US" sz="3200" i="1" dirty="0"/>
              <a:t>People</a:t>
            </a:r>
            <a:r>
              <a:rPr lang="en-US" sz="3200" dirty="0"/>
              <a:t> was significantly more frequently used than </a:t>
            </a:r>
            <a:r>
              <a:rPr lang="en-US" sz="3200" i="1" dirty="0"/>
              <a:t>citizens</a:t>
            </a:r>
            <a:r>
              <a:rPr lang="en-US" sz="3200" dirty="0"/>
              <a:t> during the Founding Era.</a:t>
            </a:r>
          </a:p>
        </p:txBody>
      </p:sp>
    </p:spTree>
    <p:extLst>
      <p:ext uri="{BB962C8B-B14F-4D97-AF65-F5344CB8AC3E}">
        <p14:creationId xmlns:p14="http://schemas.microsoft.com/office/powerpoint/2010/main" val="2287027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EF1B3-5E31-1E42-86C5-71D72777A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0388" y="413266"/>
            <a:ext cx="7341163" cy="829747"/>
          </a:xfrm>
        </p:spPr>
        <p:txBody>
          <a:bodyPr/>
          <a:lstStyle/>
          <a:p>
            <a:r>
              <a:rPr lang="en-US" dirty="0"/>
              <a:t>Collocates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6C75A1A-592D-614F-9FE3-A797940493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103043"/>
              </p:ext>
            </p:extLst>
          </p:nvPr>
        </p:nvGraphicFramePr>
        <p:xfrm>
          <a:off x="1138989" y="1969079"/>
          <a:ext cx="9930064" cy="4673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0891">
                  <a:extLst>
                    <a:ext uri="{9D8B030D-6E8A-4147-A177-3AD203B41FA5}">
                      <a16:colId xmlns:a16="http://schemas.microsoft.com/office/drawing/2014/main" val="3732726345"/>
                    </a:ext>
                  </a:extLst>
                </a:gridCol>
                <a:gridCol w="1395653">
                  <a:extLst>
                    <a:ext uri="{9D8B030D-6E8A-4147-A177-3AD203B41FA5}">
                      <a16:colId xmlns:a16="http://schemas.microsoft.com/office/drawing/2014/main" val="1448408932"/>
                    </a:ext>
                  </a:extLst>
                </a:gridCol>
                <a:gridCol w="1181214">
                  <a:extLst>
                    <a:ext uri="{9D8B030D-6E8A-4147-A177-3AD203B41FA5}">
                      <a16:colId xmlns:a16="http://schemas.microsoft.com/office/drawing/2014/main" val="449949828"/>
                    </a:ext>
                  </a:extLst>
                </a:gridCol>
                <a:gridCol w="1181214">
                  <a:extLst>
                    <a:ext uri="{9D8B030D-6E8A-4147-A177-3AD203B41FA5}">
                      <a16:colId xmlns:a16="http://schemas.microsoft.com/office/drawing/2014/main" val="544358313"/>
                    </a:ext>
                  </a:extLst>
                </a:gridCol>
                <a:gridCol w="1417455">
                  <a:extLst>
                    <a:ext uri="{9D8B030D-6E8A-4147-A177-3AD203B41FA5}">
                      <a16:colId xmlns:a16="http://schemas.microsoft.com/office/drawing/2014/main" val="3953541055"/>
                    </a:ext>
                  </a:extLst>
                </a:gridCol>
                <a:gridCol w="1417455">
                  <a:extLst>
                    <a:ext uri="{9D8B030D-6E8A-4147-A177-3AD203B41FA5}">
                      <a16:colId xmlns:a16="http://schemas.microsoft.com/office/drawing/2014/main" val="2234149078"/>
                    </a:ext>
                  </a:extLst>
                </a:gridCol>
                <a:gridCol w="1063091">
                  <a:extLst>
                    <a:ext uri="{9D8B030D-6E8A-4147-A177-3AD203B41FA5}">
                      <a16:colId xmlns:a16="http://schemas.microsoft.com/office/drawing/2014/main" val="3518054018"/>
                    </a:ext>
                  </a:extLst>
                </a:gridCol>
                <a:gridCol w="1063091">
                  <a:extLst>
                    <a:ext uri="{9D8B030D-6E8A-4147-A177-3AD203B41FA5}">
                      <a16:colId xmlns:a16="http://schemas.microsoft.com/office/drawing/2014/main" val="853017517"/>
                    </a:ext>
                  </a:extLst>
                </a:gridCol>
              </a:tblGrid>
              <a:tr h="644561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Collocate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Frequency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Per Mio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Range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Collocate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Frequency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Per Mio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Range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22702615"/>
                  </a:ext>
                </a:extLst>
              </a:tr>
              <a:tr h="402852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 the </a:t>
                      </a:r>
                      <a:endParaRPr lang="en-US" sz="3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26,699 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200.0 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4,396 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the 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133,675 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1,001.4 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12,951 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3463649"/>
                  </a:ext>
                </a:extLst>
              </a:tr>
              <a:tr h="402852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of </a:t>
                      </a:r>
                      <a:endParaRPr lang="en-US" sz="3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24,160 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180.1 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4,591 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of 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76,759 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575.0 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10,999 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2702381"/>
                  </a:ext>
                </a:extLst>
              </a:tr>
              <a:tr h="402852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and </a:t>
                      </a:r>
                      <a:endParaRPr lang="en-US" sz="3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9,795 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73.4 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2,594 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and 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42,089 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315.3 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7,166 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36384931"/>
                  </a:ext>
                </a:extLst>
              </a:tr>
              <a:tr h="402852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to </a:t>
                      </a:r>
                      <a:endParaRPr lang="en-US" sz="3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9,523 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71.3 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2,809 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to 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41,607 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311.7 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8,301 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67555089"/>
                  </a:ext>
                </a:extLst>
              </a:tr>
              <a:tr h="402852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our </a:t>
                      </a:r>
                      <a:endParaRPr lang="en-US" sz="3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4,098 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30.7 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1,506 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a 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22,892 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171.5 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5,344 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05457499"/>
                  </a:ext>
                </a:extLst>
              </a:tr>
              <a:tr h="402852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states </a:t>
                      </a:r>
                      <a:endParaRPr lang="en-US" sz="3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3,733 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27.9 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1,132 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in 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22,633 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169.5 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5,916 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91340524"/>
                  </a:ext>
                </a:extLst>
              </a:tr>
              <a:tr h="402852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their </a:t>
                      </a:r>
                      <a:endParaRPr lang="en-US" sz="3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2,973 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22.3 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1,242 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that 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17,824 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133.5 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5,143 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38057220"/>
                  </a:ext>
                </a:extLst>
              </a:tr>
              <a:tr h="402852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fellow </a:t>
                      </a:r>
                      <a:endParaRPr lang="en-US" sz="3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2,953 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22.1 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1,403 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by 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11,549 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86.5 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3,742 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39719280"/>
                  </a:ext>
                </a:extLst>
              </a:tr>
              <a:tr h="402852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by </a:t>
                      </a:r>
                      <a:endParaRPr lang="en-US" sz="3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2,792 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20.9 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1,105 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are 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10,772 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80.7 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3,976 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46243942"/>
                  </a:ext>
                </a:extLst>
              </a:tr>
              <a:tr h="402852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or </a:t>
                      </a:r>
                      <a:endParaRPr lang="en-US" sz="3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2,783 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20.9 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809 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their 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10,267 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76.9 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3,358 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8456349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8590D12-2329-1B46-A7A2-39400B1DA651}"/>
              </a:ext>
            </a:extLst>
          </p:cNvPr>
          <p:cNvSpPr txBox="1"/>
          <p:nvPr/>
        </p:nvSpPr>
        <p:spPr>
          <a:xfrm>
            <a:off x="1500188" y="953334"/>
            <a:ext cx="87868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Top 10 collocates of “citizens” and ”people” in COFEA (5L, 5R)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58906D-8AC7-1946-B346-CA16B6F932DD}"/>
              </a:ext>
            </a:extLst>
          </p:cNvPr>
          <p:cNvSpPr txBox="1"/>
          <p:nvPr/>
        </p:nvSpPr>
        <p:spPr>
          <a:xfrm>
            <a:off x="1138989" y="1506228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/>
              <a:t>Citizens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09F186-C1AA-D84E-8131-41A35D5F542D}"/>
              </a:ext>
            </a:extLst>
          </p:cNvPr>
          <p:cNvSpPr txBox="1"/>
          <p:nvPr/>
        </p:nvSpPr>
        <p:spPr>
          <a:xfrm>
            <a:off x="6096000" y="1506228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/>
              <a:t>People</a:t>
            </a:r>
          </a:p>
        </p:txBody>
      </p:sp>
      <p:sp>
        <p:nvSpPr>
          <p:cNvPr id="3" name="Oval 2"/>
          <p:cNvSpPr/>
          <p:nvPr/>
        </p:nvSpPr>
        <p:spPr>
          <a:xfrm>
            <a:off x="1267691" y="5881255"/>
            <a:ext cx="883227" cy="353290"/>
          </a:xfrm>
          <a:prstGeom prst="ellipse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29355" y="5493329"/>
            <a:ext cx="883227" cy="353290"/>
          </a:xfrm>
          <a:prstGeom prst="ellipse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5680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24BB9-446E-5546-B450-6C50025C9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E2EA7-CA47-6A42-AAE4-9CAA348B8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4842" y="1988693"/>
            <a:ext cx="8363790" cy="4661489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Overlap: </a:t>
            </a:r>
            <a:r>
              <a:rPr lang="en-US" sz="3200" i="1" dirty="0"/>
              <a:t>the, of, and, to, by, </a:t>
            </a:r>
            <a:r>
              <a:rPr lang="en-US" sz="3200" dirty="0"/>
              <a:t>and</a:t>
            </a:r>
            <a:r>
              <a:rPr lang="en-US" sz="3200" i="1" dirty="0"/>
              <a:t> their.</a:t>
            </a:r>
          </a:p>
          <a:p>
            <a:r>
              <a:rPr lang="en-US" sz="3200" dirty="0"/>
              <a:t>Given the importance of phrases in meaning creation, we decided to look beyond single words that co-occur.</a:t>
            </a:r>
          </a:p>
          <a:p>
            <a:r>
              <a:rPr lang="en-US" sz="3200" dirty="0"/>
              <a:t>This led us to examine longer, fixed sequences of words that contained the search terms (3- to 5-grams).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799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0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C1CDCEC-C0F3-C042-BFE7-6B3A3B8594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729805"/>
              </p:ext>
            </p:extLst>
          </p:nvPr>
        </p:nvGraphicFramePr>
        <p:xfrm>
          <a:off x="457201" y="173420"/>
          <a:ext cx="11445764" cy="6684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878">
                  <a:extLst>
                    <a:ext uri="{9D8B030D-6E8A-4147-A177-3AD203B41FA5}">
                      <a16:colId xmlns:a16="http://schemas.microsoft.com/office/drawing/2014/main" val="3083836915"/>
                    </a:ext>
                  </a:extLst>
                </a:gridCol>
                <a:gridCol w="1253910">
                  <a:extLst>
                    <a:ext uri="{9D8B030D-6E8A-4147-A177-3AD203B41FA5}">
                      <a16:colId xmlns:a16="http://schemas.microsoft.com/office/drawing/2014/main" val="586780625"/>
                    </a:ext>
                  </a:extLst>
                </a:gridCol>
                <a:gridCol w="922065">
                  <a:extLst>
                    <a:ext uri="{9D8B030D-6E8A-4147-A177-3AD203B41FA5}">
                      <a16:colId xmlns:a16="http://schemas.microsoft.com/office/drawing/2014/main" val="2243061456"/>
                    </a:ext>
                  </a:extLst>
                </a:gridCol>
                <a:gridCol w="2251517">
                  <a:extLst>
                    <a:ext uri="{9D8B030D-6E8A-4147-A177-3AD203B41FA5}">
                      <a16:colId xmlns:a16="http://schemas.microsoft.com/office/drawing/2014/main" val="2888363621"/>
                    </a:ext>
                  </a:extLst>
                </a:gridCol>
                <a:gridCol w="1000878">
                  <a:extLst>
                    <a:ext uri="{9D8B030D-6E8A-4147-A177-3AD203B41FA5}">
                      <a16:colId xmlns:a16="http://schemas.microsoft.com/office/drawing/2014/main" val="1410133716"/>
                    </a:ext>
                  </a:extLst>
                </a:gridCol>
                <a:gridCol w="1253910">
                  <a:extLst>
                    <a:ext uri="{9D8B030D-6E8A-4147-A177-3AD203B41FA5}">
                      <a16:colId xmlns:a16="http://schemas.microsoft.com/office/drawing/2014/main" val="3013555898"/>
                    </a:ext>
                  </a:extLst>
                </a:gridCol>
                <a:gridCol w="899251">
                  <a:extLst>
                    <a:ext uri="{9D8B030D-6E8A-4147-A177-3AD203B41FA5}">
                      <a16:colId xmlns:a16="http://schemas.microsoft.com/office/drawing/2014/main" val="1615501301"/>
                    </a:ext>
                  </a:extLst>
                </a:gridCol>
                <a:gridCol w="2863355">
                  <a:extLst>
                    <a:ext uri="{9D8B030D-6E8A-4147-A177-3AD203B41FA5}">
                      <a16:colId xmlns:a16="http://schemas.microsoft.com/office/drawing/2014/main" val="1994423055"/>
                    </a:ext>
                  </a:extLst>
                </a:gridCol>
              </a:tblGrid>
              <a:tr h="3264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Per Mio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Frequency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Range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Cluster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Per Mio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Frequency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Range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Cluster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extLst>
                  <a:ext uri="{0D108BD9-81ED-4DB2-BD59-A6C34878D82A}">
                    <a16:rowId xmlns:a16="http://schemas.microsoft.com/office/drawing/2014/main" val="3529523348"/>
                  </a:ext>
                </a:extLst>
              </a:tr>
              <a:tr h="4179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144.9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1555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1034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of the people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64.7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694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575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citizens of the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extLst>
                  <a:ext uri="{0D108BD9-81ED-4DB2-BD59-A6C34878D82A}">
                    <a16:rowId xmlns:a16="http://schemas.microsoft.com/office/drawing/2014/main" val="2221691291"/>
                  </a:ext>
                </a:extLst>
              </a:tr>
              <a:tr h="4179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87.6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940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717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the people of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50.0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537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446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 citizens of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extLst>
                  <a:ext uri="{0D108BD9-81ED-4DB2-BD59-A6C34878D82A}">
                    <a16:rowId xmlns:a16="http://schemas.microsoft.com/office/drawing/2014/main" val="449926991"/>
                  </a:ext>
                </a:extLst>
              </a:tr>
              <a:tr h="4179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39.4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423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348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to the people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36.4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391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338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citizens of the united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extLst>
                  <a:ext uri="{0D108BD9-81ED-4DB2-BD59-A6C34878D82A}">
                    <a16:rowId xmlns:a16="http://schemas.microsoft.com/office/drawing/2014/main" val="820585546"/>
                  </a:ext>
                </a:extLst>
              </a:tr>
              <a:tr h="81631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35.4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380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300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people of the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36.3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389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336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citizens of the United states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extLst>
                  <a:ext uri="{0D108BD9-81ED-4DB2-BD59-A6C34878D82A}">
                    <a16:rowId xmlns:a16="http://schemas.microsoft.com/office/drawing/2014/main" val="2131200811"/>
                  </a:ext>
                </a:extLst>
              </a:tr>
              <a:tr h="4179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29.6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318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260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the people of the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30.4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326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287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of our citizens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extLst>
                  <a:ext uri="{0D108BD9-81ED-4DB2-BD59-A6C34878D82A}">
                    <a16:rowId xmlns:a16="http://schemas.microsoft.com/office/drawing/2014/main" val="3202716507"/>
                  </a:ext>
                </a:extLst>
              </a:tr>
              <a:tr h="4179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24.4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262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FFFF00"/>
                          </a:highlight>
                        </a:rPr>
                        <a:t>by the people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24.1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224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 citizens of the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extLst>
                  <a:ext uri="{0D108BD9-81ED-4DB2-BD59-A6C34878D82A}">
                    <a16:rowId xmlns:a16="http://schemas.microsoft.com/office/drawing/2014/main" val="2664601172"/>
                  </a:ext>
                </a:extLst>
              </a:tr>
              <a:tr h="4179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24.1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220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of the people of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21.9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236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218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of the citizens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extLst>
                  <a:ext uri="{0D108BD9-81ED-4DB2-BD59-A6C34878D82A}">
                    <a16:rowId xmlns:a16="http://schemas.microsoft.com/office/drawing/2014/main" val="4239877044"/>
                  </a:ext>
                </a:extLst>
              </a:tr>
              <a:tr h="4179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19.2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that the people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15.1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162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our fellow citizens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extLst>
                  <a:ext uri="{0D108BD9-81ED-4DB2-BD59-A6C34878D82A}">
                    <a16:rowId xmlns:a16="http://schemas.microsoft.com/office/drawing/2014/main" val="408065432"/>
                  </a:ext>
                </a:extLst>
              </a:tr>
              <a:tr h="79664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18.3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196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the people in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n-US" sz="20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14.53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156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my fellow citizens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extLst>
                  <a:ext uri="{0D108BD9-81ED-4DB2-BD59-A6C34878D82A}">
                    <a16:rowId xmlns:a16="http://schemas.microsoft.com/office/drawing/2014/main" val="4005970203"/>
                  </a:ext>
                </a:extLst>
              </a:tr>
              <a:tr h="4179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16.1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173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people of this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13.4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144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of the citizens of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extLst>
                  <a:ext uri="{0D108BD9-81ED-4DB2-BD59-A6C34878D82A}">
                    <a16:rowId xmlns:a16="http://schemas.microsoft.com/office/drawing/2014/main" val="4203498238"/>
                  </a:ext>
                </a:extLst>
              </a:tr>
              <a:tr h="81631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14.5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142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 people of this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12.9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 citizens of the united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extLst>
                  <a:ext uri="{0D108BD9-81ED-4DB2-BD59-A6C34878D82A}">
                    <a16:rowId xmlns:a16="http://schemas.microsoft.com/office/drawing/2014/main" val="4203519058"/>
                  </a:ext>
                </a:extLst>
              </a:tr>
              <a:tr h="58495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12.9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 the people of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12.7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136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citizens of the u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283" marR="82283" marT="0" marB="0"/>
                </a:tc>
                <a:extLst>
                  <a:ext uri="{0D108BD9-81ED-4DB2-BD59-A6C34878D82A}">
                    <a16:rowId xmlns:a16="http://schemas.microsoft.com/office/drawing/2014/main" val="3239820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984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CBF906-D2F3-194F-ABFF-8BC95B63E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7850" y="943887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rgbClr val="1F2D29"/>
                </a:solidFill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A6023-00A4-7C4E-A39B-4C5175768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2" y="2641604"/>
            <a:ext cx="8621741" cy="3903575"/>
          </a:xfrm>
        </p:spPr>
        <p:txBody>
          <a:bodyPr anchor="t">
            <a:normAutofit fontScale="92500" lnSpcReduction="20000"/>
          </a:bodyPr>
          <a:lstStyle/>
          <a:p>
            <a:r>
              <a:rPr lang="en-US" sz="3200" dirty="0">
                <a:solidFill>
                  <a:srgbClr val="1F2D29"/>
                </a:solidFill>
              </a:rPr>
              <a:t>Spring Seminar Research </a:t>
            </a:r>
          </a:p>
          <a:p>
            <a:r>
              <a:rPr lang="en-US" sz="3200" dirty="0">
                <a:solidFill>
                  <a:srgbClr val="1F2D29"/>
                </a:solidFill>
              </a:rPr>
              <a:t>Current Research Question</a:t>
            </a:r>
          </a:p>
          <a:p>
            <a:r>
              <a:rPr lang="en-US" sz="3200" dirty="0">
                <a:solidFill>
                  <a:srgbClr val="1F2D29"/>
                </a:solidFill>
              </a:rPr>
              <a:t>Corpus Linguistic Analysis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1F2D29"/>
                </a:solidFill>
              </a:rPr>
              <a:t>	- Methodology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1F2D29"/>
                </a:solidFill>
              </a:rPr>
              <a:t>	- Observations &amp; Examples</a:t>
            </a:r>
          </a:p>
          <a:p>
            <a:r>
              <a:rPr lang="en-US" sz="3200" dirty="0">
                <a:solidFill>
                  <a:srgbClr val="1F2D29"/>
                </a:solidFill>
              </a:rPr>
              <a:t>Implications</a:t>
            </a:r>
          </a:p>
        </p:txBody>
      </p:sp>
    </p:spTree>
    <p:extLst>
      <p:ext uri="{BB962C8B-B14F-4D97-AF65-F5344CB8AC3E}">
        <p14:creationId xmlns:p14="http://schemas.microsoft.com/office/powerpoint/2010/main" val="29612324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0FADDEF-2C10-4B0B-868E-6A655B67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22225">
            <a:solidFill>
              <a:schemeClr val="accent1"/>
            </a:solidFill>
            <a:miter lim="800000"/>
          </a:ln>
          <a:effectLst>
            <a:outerShdw blurRad="762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603B28D-10EA-B341-9CA7-4C9194449A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355363"/>
              </p:ext>
            </p:extLst>
          </p:nvPr>
        </p:nvGraphicFramePr>
        <p:xfrm>
          <a:off x="299544" y="1"/>
          <a:ext cx="11415442" cy="6751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506">
                  <a:extLst>
                    <a:ext uri="{9D8B030D-6E8A-4147-A177-3AD203B41FA5}">
                      <a16:colId xmlns:a16="http://schemas.microsoft.com/office/drawing/2014/main" val="438282875"/>
                    </a:ext>
                  </a:extLst>
                </a:gridCol>
                <a:gridCol w="914481">
                  <a:extLst>
                    <a:ext uri="{9D8B030D-6E8A-4147-A177-3AD203B41FA5}">
                      <a16:colId xmlns:a16="http://schemas.microsoft.com/office/drawing/2014/main" val="3637503568"/>
                    </a:ext>
                  </a:extLst>
                </a:gridCol>
                <a:gridCol w="898635">
                  <a:extLst>
                    <a:ext uri="{9D8B030D-6E8A-4147-A177-3AD203B41FA5}">
                      <a16:colId xmlns:a16="http://schemas.microsoft.com/office/drawing/2014/main" val="1524179784"/>
                    </a:ext>
                  </a:extLst>
                </a:gridCol>
                <a:gridCol w="2918499">
                  <a:extLst>
                    <a:ext uri="{9D8B030D-6E8A-4147-A177-3AD203B41FA5}">
                      <a16:colId xmlns:a16="http://schemas.microsoft.com/office/drawing/2014/main" val="437192414"/>
                    </a:ext>
                  </a:extLst>
                </a:gridCol>
                <a:gridCol w="1103506">
                  <a:extLst>
                    <a:ext uri="{9D8B030D-6E8A-4147-A177-3AD203B41FA5}">
                      <a16:colId xmlns:a16="http://schemas.microsoft.com/office/drawing/2014/main" val="135638936"/>
                    </a:ext>
                  </a:extLst>
                </a:gridCol>
                <a:gridCol w="959898">
                  <a:extLst>
                    <a:ext uri="{9D8B030D-6E8A-4147-A177-3AD203B41FA5}">
                      <a16:colId xmlns:a16="http://schemas.microsoft.com/office/drawing/2014/main" val="3973562013"/>
                    </a:ext>
                  </a:extLst>
                </a:gridCol>
                <a:gridCol w="1008993">
                  <a:extLst>
                    <a:ext uri="{9D8B030D-6E8A-4147-A177-3AD203B41FA5}">
                      <a16:colId xmlns:a16="http://schemas.microsoft.com/office/drawing/2014/main" val="352740617"/>
                    </a:ext>
                  </a:extLst>
                </a:gridCol>
                <a:gridCol w="2507924">
                  <a:extLst>
                    <a:ext uri="{9D8B030D-6E8A-4147-A177-3AD203B41FA5}">
                      <a16:colId xmlns:a16="http://schemas.microsoft.com/office/drawing/2014/main" val="2284915479"/>
                    </a:ext>
                  </a:extLst>
                </a:gridCol>
              </a:tblGrid>
              <a:tr h="5859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Per Mio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Frequency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Range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Cluster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Per Mio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Frequency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Range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Cluster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extLst>
                  <a:ext uri="{0D108BD9-81ED-4DB2-BD59-A6C34878D82A}">
                    <a16:rowId xmlns:a16="http://schemas.microsoft.com/office/drawing/2014/main" val="3961932765"/>
                  </a:ext>
                </a:extLst>
              </a:tr>
              <a:tr h="331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12.4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 people are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11.5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citizens of this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extLst>
                  <a:ext uri="{0D108BD9-81ED-4DB2-BD59-A6C34878D82A}">
                    <a16:rowId xmlns:a16="http://schemas.microsoft.com/office/drawing/2014/main" val="1098384793"/>
                  </a:ext>
                </a:extLst>
              </a:tr>
              <a:tr h="331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11.9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 people to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10.9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107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 the citizens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extLst>
                  <a:ext uri="{0D108BD9-81ED-4DB2-BD59-A6C34878D82A}">
                    <a16:rowId xmlns:a16="http://schemas.microsoft.com/office/drawing/2014/main" val="2247286963"/>
                  </a:ext>
                </a:extLst>
              </a:tr>
              <a:tr h="6510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11.6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 American people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9.2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87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of our fellow citizens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extLst>
                  <a:ext uri="{0D108BD9-81ED-4DB2-BD59-A6C34878D82A}">
                    <a16:rowId xmlns:a16="http://schemas.microsoft.com/office/drawing/2014/main" val="2237269548"/>
                  </a:ext>
                </a:extLst>
              </a:tr>
              <a:tr h="331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11.1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the people at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8.1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 the citizens of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extLst>
                  <a:ext uri="{0D108BD9-81ED-4DB2-BD59-A6C34878D82A}">
                    <a16:rowId xmlns:a16="http://schemas.microsoft.com/office/drawing/2014/main" val="3970382211"/>
                  </a:ext>
                </a:extLst>
              </a:tr>
              <a:tr h="6013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10.9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117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people of the United 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7.4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of American citizens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extLst>
                  <a:ext uri="{0D108BD9-81ED-4DB2-BD59-A6C34878D82A}">
                    <a16:rowId xmlns:a16="http://schemas.microsoft.com/office/drawing/2014/main" val="2294549516"/>
                  </a:ext>
                </a:extLst>
              </a:tr>
              <a:tr h="6510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10.6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97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people of the united states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7.1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67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 our citizens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extLst>
                  <a:ext uri="{0D108BD9-81ED-4DB2-BD59-A6C34878D82A}">
                    <a16:rowId xmlns:a16="http://schemas.microsoft.com/office/drawing/2014/main" val="1457783476"/>
                  </a:ext>
                </a:extLst>
              </a:tr>
              <a:tr h="6342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10.3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 people, and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n-US" sz="28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7.0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 citizens of this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extLst>
                  <a:ext uri="{0D108BD9-81ED-4DB2-BD59-A6C34878D82A}">
                    <a16:rowId xmlns:a16="http://schemas.microsoft.com/office/drawing/2014/main" val="1450913586"/>
                  </a:ext>
                </a:extLst>
              </a:tr>
              <a:tr h="331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9.4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people at large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6.9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67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our own citizens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extLst>
                  <a:ext uri="{0D108BD9-81ED-4DB2-BD59-A6C34878D82A}">
                    <a16:rowId xmlns:a16="http://schemas.microsoft.com/office/drawing/2014/main" val="2032276894"/>
                  </a:ext>
                </a:extLst>
              </a:tr>
              <a:tr h="65100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9.4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 people of the united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6.8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U.S. citizens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extLst>
                  <a:ext uri="{0D108BD9-81ED-4DB2-BD59-A6C34878D82A}">
                    <a16:rowId xmlns:a16="http://schemas.microsoft.com/office/drawing/2014/main" val="3761733111"/>
                  </a:ext>
                </a:extLst>
              </a:tr>
              <a:tr h="6013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9.1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 people at large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6.7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of my fellow citizens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extLst>
                  <a:ext uri="{0D108BD9-81ED-4DB2-BD59-A6C34878D82A}">
                    <a16:rowId xmlns:a16="http://schemas.microsoft.com/office/drawing/2014/main" val="3080914921"/>
                  </a:ext>
                </a:extLst>
              </a:tr>
              <a:tr h="3317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8.7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of the people in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6.5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 citizens of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extLst>
                  <a:ext uri="{0D108BD9-81ED-4DB2-BD59-A6C34878D82A}">
                    <a16:rowId xmlns:a16="http://schemas.microsoft.com/office/drawing/2014/main" val="2702935821"/>
                  </a:ext>
                </a:extLst>
              </a:tr>
              <a:tr h="6342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8.4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among the people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highlight>
                            <a:srgbClr val="D3D3D3"/>
                          </a:highlight>
                        </a:rPr>
                        <a:t> </a:t>
                      </a:r>
                      <a:endParaRPr lang="en-US" sz="28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highlight>
                            <a:srgbClr val="D3D3D3"/>
                          </a:highlight>
                        </a:rPr>
                        <a:t>6.2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66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66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his fellow citizens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840" marR="95840" marT="0" marB="0"/>
                </a:tc>
                <a:extLst>
                  <a:ext uri="{0D108BD9-81ED-4DB2-BD59-A6C34878D82A}">
                    <a16:rowId xmlns:a16="http://schemas.microsoft.com/office/drawing/2014/main" val="1314843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026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FD8DF3E-899D-384C-B31A-620D622C9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712103"/>
              </p:ext>
            </p:extLst>
          </p:nvPr>
        </p:nvGraphicFramePr>
        <p:xfrm>
          <a:off x="204950" y="5"/>
          <a:ext cx="11682248" cy="6742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978">
                  <a:extLst>
                    <a:ext uri="{9D8B030D-6E8A-4147-A177-3AD203B41FA5}">
                      <a16:colId xmlns:a16="http://schemas.microsoft.com/office/drawing/2014/main" val="3179881918"/>
                    </a:ext>
                  </a:extLst>
                </a:gridCol>
                <a:gridCol w="892824">
                  <a:extLst>
                    <a:ext uri="{9D8B030D-6E8A-4147-A177-3AD203B41FA5}">
                      <a16:colId xmlns:a16="http://schemas.microsoft.com/office/drawing/2014/main" val="2239677664"/>
                    </a:ext>
                  </a:extLst>
                </a:gridCol>
                <a:gridCol w="1213945">
                  <a:extLst>
                    <a:ext uri="{9D8B030D-6E8A-4147-A177-3AD203B41FA5}">
                      <a16:colId xmlns:a16="http://schemas.microsoft.com/office/drawing/2014/main" val="506890899"/>
                    </a:ext>
                  </a:extLst>
                </a:gridCol>
                <a:gridCol w="3231931">
                  <a:extLst>
                    <a:ext uri="{9D8B030D-6E8A-4147-A177-3AD203B41FA5}">
                      <a16:colId xmlns:a16="http://schemas.microsoft.com/office/drawing/2014/main" val="4287028381"/>
                    </a:ext>
                  </a:extLst>
                </a:gridCol>
                <a:gridCol w="851338">
                  <a:extLst>
                    <a:ext uri="{9D8B030D-6E8A-4147-A177-3AD203B41FA5}">
                      <a16:colId xmlns:a16="http://schemas.microsoft.com/office/drawing/2014/main" val="1577996289"/>
                    </a:ext>
                  </a:extLst>
                </a:gridCol>
                <a:gridCol w="804041">
                  <a:extLst>
                    <a:ext uri="{9D8B030D-6E8A-4147-A177-3AD203B41FA5}">
                      <a16:colId xmlns:a16="http://schemas.microsoft.com/office/drawing/2014/main" val="105707658"/>
                    </a:ext>
                  </a:extLst>
                </a:gridCol>
                <a:gridCol w="993227">
                  <a:extLst>
                    <a:ext uri="{9D8B030D-6E8A-4147-A177-3AD203B41FA5}">
                      <a16:colId xmlns:a16="http://schemas.microsoft.com/office/drawing/2014/main" val="616370876"/>
                    </a:ext>
                  </a:extLst>
                </a:gridCol>
                <a:gridCol w="2758964">
                  <a:extLst>
                    <a:ext uri="{9D8B030D-6E8A-4147-A177-3AD203B41FA5}">
                      <a16:colId xmlns:a16="http://schemas.microsoft.com/office/drawing/2014/main" val="1639746815"/>
                    </a:ext>
                  </a:extLst>
                </a:gridCol>
              </a:tblGrid>
              <a:tr h="51216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Per Mio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Frequency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Range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Cluster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Per Mio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Frequency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Range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Cluster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extLst>
                  <a:ext uri="{0D108BD9-81ED-4DB2-BD59-A6C34878D82A}">
                    <a16:rowId xmlns:a16="http://schemas.microsoft.com/office/drawing/2014/main" val="2602343356"/>
                  </a:ext>
                </a:extLst>
              </a:tr>
              <a:tr h="6067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8.3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77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of the people of the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6.2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of its citizens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extLst>
                  <a:ext uri="{0D108BD9-81ED-4DB2-BD59-A6C34878D82A}">
                    <a16:rowId xmlns:a16="http://schemas.microsoft.com/office/drawing/2014/main" val="2649015809"/>
                  </a:ext>
                </a:extLst>
              </a:tr>
              <a:tr h="6067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8.2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people of America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5.9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of the citizens of the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extLst>
                  <a:ext uri="{0D108BD9-81ED-4DB2-BD59-A6C34878D82A}">
                    <a16:rowId xmlns:a16="http://schemas.microsoft.com/office/drawing/2014/main" val="939096365"/>
                  </a:ext>
                </a:extLst>
              </a:tr>
              <a:tr h="3065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7.6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and the people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5.6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57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of citizens of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extLst>
                  <a:ext uri="{0D108BD9-81ED-4DB2-BD59-A6C34878D82A}">
                    <a16:rowId xmlns:a16="http://schemas.microsoft.com/office/drawing/2014/main" val="3611011403"/>
                  </a:ext>
                </a:extLst>
              </a:tr>
              <a:tr h="6067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7.5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people in the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5.5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 citizens of the U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extLst>
                  <a:ext uri="{0D108BD9-81ED-4DB2-BD59-A6C34878D82A}">
                    <a16:rowId xmlns:a16="http://schemas.microsoft.com/office/drawing/2014/main" val="591689366"/>
                  </a:ext>
                </a:extLst>
              </a:tr>
              <a:tr h="6401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7.4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 people of </a:t>
                      </a:r>
                      <a:r>
                        <a:rPr lang="en-US" sz="2000" dirty="0" err="1">
                          <a:effectLst/>
                        </a:rPr>
                        <a:t>america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5.5.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 the citizens of the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extLst>
                  <a:ext uri="{0D108BD9-81ED-4DB2-BD59-A6C34878D82A}">
                    <a16:rowId xmlns:a16="http://schemas.microsoft.com/office/drawing/2014/main" val="2640220212"/>
                  </a:ext>
                </a:extLst>
              </a:tr>
              <a:tr h="6067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7.3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body of the people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5.4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class of citizens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extLst>
                  <a:ext uri="{0D108BD9-81ED-4DB2-BD59-A6C34878D82A}">
                    <a16:rowId xmlns:a16="http://schemas.microsoft.com/office/drawing/2014/main" val="4275292833"/>
                  </a:ext>
                </a:extLst>
              </a:tr>
              <a:tr h="6067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7.3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that the people of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5.3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57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your fellow citizens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extLst>
                  <a:ext uri="{0D108BD9-81ED-4DB2-BD59-A6C34878D82A}">
                    <a16:rowId xmlns:a16="http://schemas.microsoft.com/office/drawing/2014/main" val="1860693511"/>
                  </a:ext>
                </a:extLst>
              </a:tr>
              <a:tr h="6067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7.0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on the people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5.2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their fellow citizens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extLst>
                  <a:ext uri="{0D108BD9-81ED-4DB2-BD59-A6C34878D82A}">
                    <a16:rowId xmlns:a16="http://schemas.microsoft.com/office/drawing/2014/main" val="2087741639"/>
                  </a:ext>
                </a:extLst>
              </a:tr>
              <a:tr h="3065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6.8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 people have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4.9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highlight>
                            <a:srgbClr val="FFFF00"/>
                          </a:highlight>
                        </a:rPr>
                        <a:t>by the citizens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extLst>
                  <a:ext uri="{0D108BD9-81ED-4DB2-BD59-A6C34878D82A}">
                    <a16:rowId xmlns:a16="http://schemas.microsoft.com/office/drawing/2014/main" val="70092350"/>
                  </a:ext>
                </a:extLst>
              </a:tr>
              <a:tr h="6067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6.5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70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of our people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4.8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fellow citizens of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extLst>
                  <a:ext uri="{0D108BD9-81ED-4DB2-BD59-A6C34878D82A}">
                    <a16:rowId xmlns:a16="http://schemas.microsoft.com/office/drawing/2014/main" val="2473106806"/>
                  </a:ext>
                </a:extLst>
              </a:tr>
              <a:tr h="6401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6.2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66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54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representatives of the people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D3D3D3"/>
                          </a:highlight>
                        </a:rPr>
                        <a:t>4.5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48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43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 the citizens of the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3275" marR="103275" marT="0" marB="0"/>
                </a:tc>
                <a:extLst>
                  <a:ext uri="{0D108BD9-81ED-4DB2-BD59-A6C34878D82A}">
                    <a16:rowId xmlns:a16="http://schemas.microsoft.com/office/drawing/2014/main" val="2041611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54666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A8926-5750-A349-9DCF-EE793079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9642" y="609600"/>
            <a:ext cx="8502316" cy="1395663"/>
          </a:xfrm>
        </p:spPr>
        <p:txBody>
          <a:bodyPr>
            <a:normAutofit/>
          </a:bodyPr>
          <a:lstStyle/>
          <a:p>
            <a:r>
              <a:rPr lang="en-US" sz="4400" i="1" dirty="0"/>
              <a:t>by the people </a:t>
            </a:r>
            <a:r>
              <a:rPr lang="en-US" sz="4400" dirty="0"/>
              <a:t>and </a:t>
            </a:r>
            <a:r>
              <a:rPr lang="en-US" sz="4400" i="1" dirty="0"/>
              <a:t>by the citizens </a:t>
            </a:r>
            <a:r>
              <a:rPr lang="en-US" sz="4400" dirty="0"/>
              <a:t>in COFEA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096D4-5B72-0843-B3D0-F5D39BDE0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9641" y="1880755"/>
            <a:ext cx="8502317" cy="4769427"/>
          </a:xfrm>
        </p:spPr>
        <p:txBody>
          <a:bodyPr>
            <a:normAutofit/>
          </a:bodyPr>
          <a:lstStyle/>
          <a:p>
            <a:r>
              <a:rPr lang="en-US" sz="2400" i="1" dirty="0"/>
              <a:t>By the people</a:t>
            </a:r>
            <a:r>
              <a:rPr lang="en-US" sz="2400" dirty="0"/>
              <a:t>: 2,882 (21.6 per million words)</a:t>
            </a:r>
          </a:p>
          <a:p>
            <a:r>
              <a:rPr lang="en-US" sz="2400" i="1" dirty="0"/>
              <a:t>By the citizens</a:t>
            </a:r>
            <a:r>
              <a:rPr lang="en-US" sz="2400" dirty="0"/>
              <a:t>: 417 (3.1 per million words)</a:t>
            </a:r>
          </a:p>
          <a:p>
            <a:r>
              <a:rPr lang="en-US" sz="2400" dirty="0"/>
              <a:t>We decided to take a closer look at the phrases </a:t>
            </a:r>
            <a:r>
              <a:rPr lang="en-US" sz="2400" i="1" dirty="0"/>
              <a:t>by the people/citizens</a:t>
            </a:r>
            <a:r>
              <a:rPr lang="en-US" sz="2400" dirty="0"/>
              <a:t> as these identify </a:t>
            </a:r>
            <a:r>
              <a:rPr lang="en-US" sz="2400" i="1" dirty="0"/>
              <a:t>people </a:t>
            </a:r>
            <a:r>
              <a:rPr lang="en-US" sz="2400" dirty="0"/>
              <a:t>and </a:t>
            </a:r>
            <a:r>
              <a:rPr lang="en-US" sz="2400" i="1" dirty="0"/>
              <a:t>citizens </a:t>
            </a:r>
            <a:r>
              <a:rPr lang="en-US" sz="2400" dirty="0"/>
              <a:t>as objects of the preposition</a:t>
            </a:r>
            <a:r>
              <a:rPr lang="en-US" sz="2400" i="1" dirty="0"/>
              <a:t> by, </a:t>
            </a:r>
            <a:r>
              <a:rPr lang="en-US" sz="2400" dirty="0"/>
              <a:t>and</a:t>
            </a:r>
            <a:r>
              <a:rPr lang="en-US" sz="2400" i="1" dirty="0"/>
              <a:t> </a:t>
            </a:r>
            <a:r>
              <a:rPr lang="en-US" sz="2400" dirty="0"/>
              <a:t>therefore the agents of an action.</a:t>
            </a:r>
          </a:p>
          <a:p>
            <a:r>
              <a:rPr lang="en-US" sz="2400" dirty="0"/>
              <a:t>We also focused on verbs that specify what is “done” </a:t>
            </a:r>
            <a:r>
              <a:rPr lang="en-US" sz="2400" i="1" dirty="0"/>
              <a:t>by the people </a:t>
            </a:r>
            <a:r>
              <a:rPr lang="en-US" sz="2400" dirty="0"/>
              <a:t>or </a:t>
            </a:r>
            <a:r>
              <a:rPr lang="en-US" sz="2400" i="1" dirty="0"/>
              <a:t>by the citizens.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72296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4530E-C5C1-0247-8032-5E70FA86E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2163" y="69126"/>
            <a:ext cx="4778471" cy="188551"/>
          </a:xfrm>
        </p:spPr>
        <p:txBody>
          <a:bodyPr>
            <a:normAutofit fontScale="90000"/>
          </a:bodyPr>
          <a:lstStyle/>
          <a:p>
            <a:r>
              <a:rPr lang="en-US" dirty="0"/>
              <a:t>Top 25 Verb Collocates (6</a:t>
            </a:r>
            <a:r>
              <a:rPr lang="en-US" dirty="0">
                <a:sym typeface="Wingdings" pitchFamily="2" charset="2"/>
              </a:rPr>
              <a:t>L)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219776E-C33B-2E46-AF70-D250DB4865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5414093"/>
              </p:ext>
            </p:extLst>
          </p:nvPr>
        </p:nvGraphicFramePr>
        <p:xfrm>
          <a:off x="1331119" y="1231578"/>
          <a:ext cx="9529762" cy="5557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1966">
                  <a:extLst>
                    <a:ext uri="{9D8B030D-6E8A-4147-A177-3AD203B41FA5}">
                      <a16:colId xmlns:a16="http://schemas.microsoft.com/office/drawing/2014/main" val="836948834"/>
                    </a:ext>
                  </a:extLst>
                </a:gridCol>
                <a:gridCol w="1420241">
                  <a:extLst>
                    <a:ext uri="{9D8B030D-6E8A-4147-A177-3AD203B41FA5}">
                      <a16:colId xmlns:a16="http://schemas.microsoft.com/office/drawing/2014/main" val="953740297"/>
                    </a:ext>
                  </a:extLst>
                </a:gridCol>
                <a:gridCol w="726367">
                  <a:extLst>
                    <a:ext uri="{9D8B030D-6E8A-4147-A177-3AD203B41FA5}">
                      <a16:colId xmlns:a16="http://schemas.microsoft.com/office/drawing/2014/main" val="325526673"/>
                    </a:ext>
                  </a:extLst>
                </a:gridCol>
                <a:gridCol w="1136193">
                  <a:extLst>
                    <a:ext uri="{9D8B030D-6E8A-4147-A177-3AD203B41FA5}">
                      <a16:colId xmlns:a16="http://schemas.microsoft.com/office/drawing/2014/main" val="1729779241"/>
                    </a:ext>
                  </a:extLst>
                </a:gridCol>
                <a:gridCol w="1522958">
                  <a:extLst>
                    <a:ext uri="{9D8B030D-6E8A-4147-A177-3AD203B41FA5}">
                      <a16:colId xmlns:a16="http://schemas.microsoft.com/office/drawing/2014/main" val="1421657186"/>
                    </a:ext>
                  </a:extLst>
                </a:gridCol>
                <a:gridCol w="1420241">
                  <a:extLst>
                    <a:ext uri="{9D8B030D-6E8A-4147-A177-3AD203B41FA5}">
                      <a16:colId xmlns:a16="http://schemas.microsoft.com/office/drawing/2014/main" val="1035743404"/>
                    </a:ext>
                  </a:extLst>
                </a:gridCol>
                <a:gridCol w="726367">
                  <a:extLst>
                    <a:ext uri="{9D8B030D-6E8A-4147-A177-3AD203B41FA5}">
                      <a16:colId xmlns:a16="http://schemas.microsoft.com/office/drawing/2014/main" val="2229175045"/>
                    </a:ext>
                  </a:extLst>
                </a:gridCol>
                <a:gridCol w="945429">
                  <a:extLst>
                    <a:ext uri="{9D8B030D-6E8A-4147-A177-3AD203B41FA5}">
                      <a16:colId xmlns:a16="http://schemas.microsoft.com/office/drawing/2014/main" val="3048691210"/>
                    </a:ext>
                  </a:extLst>
                </a:gridCol>
              </a:tblGrid>
              <a:tr h="41964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Collocate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Frequency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Per </a:t>
                      </a:r>
                      <a:r>
                        <a:rPr lang="en-US" sz="1400" b="1" dirty="0" err="1">
                          <a:effectLst/>
                        </a:rPr>
                        <a:t>mio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Range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Collocate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Frequency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Per </a:t>
                      </a:r>
                      <a:r>
                        <a:rPr lang="en-US" sz="1400" b="1" dirty="0" err="1">
                          <a:effectLst/>
                        </a:rPr>
                        <a:t>mio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Range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728804748"/>
                  </a:ext>
                </a:extLst>
              </a:tr>
              <a:tr h="2086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621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396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0.82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3587056804"/>
                  </a:ext>
                </a:extLst>
              </a:tr>
              <a:tr h="2086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chosen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470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285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chosen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3725646606"/>
                  </a:ext>
                </a:extLst>
              </a:tr>
              <a:tr h="21460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was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263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2.0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3712842566"/>
                  </a:ext>
                </a:extLst>
              </a:tr>
              <a:tr h="2086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elected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was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2009306943"/>
                  </a:ext>
                </a:extLst>
              </a:tr>
              <a:tr h="2086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are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3090321778"/>
                  </a:ext>
                </a:extLst>
              </a:tr>
              <a:tr h="21460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are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been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1418527757"/>
                  </a:ext>
                </a:extLst>
              </a:tr>
              <a:tr h="2086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been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held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1583897853"/>
                  </a:ext>
                </a:extLst>
              </a:tr>
              <a:tr h="2086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were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127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enjoyed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833393530"/>
                  </a:ext>
                </a:extLst>
              </a:tr>
              <a:tr h="21460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made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0.60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sustained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612284104"/>
                  </a:ext>
                </a:extLst>
              </a:tr>
              <a:tr h="2086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appointed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0.60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made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3153618411"/>
                  </a:ext>
                </a:extLst>
              </a:tr>
              <a:tr h="2086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being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0.59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paid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2139159142"/>
                  </a:ext>
                </a:extLst>
              </a:tr>
              <a:tr h="21460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had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0.55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owned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3240305614"/>
                  </a:ext>
                </a:extLst>
              </a:tr>
              <a:tr h="2086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paid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exercised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3948249449"/>
                  </a:ext>
                </a:extLst>
              </a:tr>
              <a:tr h="2086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given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appointed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1416960264"/>
                  </a:ext>
                </a:extLst>
              </a:tr>
              <a:tr h="21460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has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being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3256809974"/>
                  </a:ext>
                </a:extLst>
              </a:tr>
              <a:tr h="2086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held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carried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3441999748"/>
                  </a:ext>
                </a:extLst>
              </a:tr>
              <a:tr h="2086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received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elected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571198718"/>
                  </a:ext>
                </a:extLst>
              </a:tr>
              <a:tr h="21460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supported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were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2034566752"/>
                  </a:ext>
                </a:extLst>
              </a:tr>
              <a:tr h="2086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enacted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given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3399406656"/>
                  </a:ext>
                </a:extLst>
              </a:tr>
              <a:tr h="2086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approved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recovered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3456520847"/>
                  </a:ext>
                </a:extLst>
              </a:tr>
              <a:tr h="21460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established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has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1362260154"/>
                  </a:ext>
                </a:extLst>
              </a:tr>
              <a:tr h="2086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taken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1450562197"/>
                  </a:ext>
                </a:extLst>
              </a:tr>
              <a:tr h="20865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considered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received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0.02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151868610"/>
                  </a:ext>
                </a:extLst>
              </a:tr>
              <a:tr h="21460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delegated</a:t>
                      </a: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regarded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36" marR="68536" marT="0" marB="0"/>
                </a:tc>
                <a:extLst>
                  <a:ext uri="{0D108BD9-81ED-4DB2-BD59-A6C34878D82A}">
                    <a16:rowId xmlns:a16="http://schemas.microsoft.com/office/drawing/2014/main" val="421940973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64F81D6-ADE5-4E4D-92D0-03121E3B0D31}"/>
              </a:ext>
            </a:extLst>
          </p:cNvPr>
          <p:cNvSpPr txBox="1"/>
          <p:nvPr/>
        </p:nvSpPr>
        <p:spPr>
          <a:xfrm>
            <a:off x="1331119" y="810291"/>
            <a:ext cx="2160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by the people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80AD8E-6D2E-4B4A-8248-5C726D1F9860}"/>
              </a:ext>
            </a:extLst>
          </p:cNvPr>
          <p:cNvSpPr txBox="1"/>
          <p:nvPr/>
        </p:nvSpPr>
        <p:spPr>
          <a:xfrm>
            <a:off x="6096000" y="810291"/>
            <a:ext cx="2160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by the citizens</a:t>
            </a:r>
          </a:p>
        </p:txBody>
      </p:sp>
    </p:spTree>
    <p:extLst>
      <p:ext uri="{BB962C8B-B14F-4D97-AF65-F5344CB8AC3E}">
        <p14:creationId xmlns:p14="http://schemas.microsoft.com/office/powerpoint/2010/main" val="2287271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1D296-123A-1C4D-B6D5-4B95F19B7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Constructions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DCA16-3641-8B4A-BA3B-0DF56437B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3040" y="1885285"/>
            <a:ext cx="9393135" cy="4598642"/>
          </a:xfrm>
        </p:spPr>
        <p:txBody>
          <a:bodyPr>
            <a:normAutofit/>
          </a:bodyPr>
          <a:lstStyle/>
          <a:p>
            <a:r>
              <a:rPr lang="en-US" sz="2800" dirty="0"/>
              <a:t>Passive constructions: </a:t>
            </a:r>
            <a:r>
              <a:rPr lang="en-US" sz="2800" i="1" dirty="0"/>
              <a:t>to be + past participle + by the people/citizens</a:t>
            </a:r>
          </a:p>
          <a:p>
            <a:pPr marL="0" indent="0">
              <a:buNone/>
            </a:pPr>
            <a:r>
              <a:rPr lang="en-US" sz="2800" i="1" dirty="0"/>
              <a:t>	</a:t>
            </a:r>
            <a:r>
              <a:rPr lang="en-US" sz="2800" dirty="0"/>
              <a:t>e.g. </a:t>
            </a:r>
            <a:r>
              <a:rPr lang="en-US" sz="2800" i="1" dirty="0"/>
              <a:t>were chosen by the people</a:t>
            </a:r>
          </a:p>
          <a:p>
            <a:r>
              <a:rPr lang="en-US" sz="2800" dirty="0"/>
              <a:t>A passive construction is often used when the action should be highlighted, instead of the doer or agent.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509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49793-A9AF-564B-B5BB-F870FD5D8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B1AD4-343B-034E-B287-D3A62CF61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863" y="1963882"/>
            <a:ext cx="9786937" cy="4623954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Overlap (verb form collocates of both nouns): </a:t>
            </a:r>
            <a:r>
              <a:rPr lang="en-US" sz="3200" i="1" dirty="0"/>
              <a:t>chosen, made, elected, held, appointed, paid, given, received</a:t>
            </a:r>
            <a:endParaRPr lang="en-US" sz="3200" dirty="0"/>
          </a:p>
          <a:p>
            <a:r>
              <a:rPr lang="en-US" sz="3200" i="1" dirty="0"/>
              <a:t>by the people </a:t>
            </a:r>
            <a:r>
              <a:rPr lang="en-US" sz="3200" dirty="0"/>
              <a:t>only</a:t>
            </a:r>
            <a:r>
              <a:rPr lang="en-US" sz="3200" i="1" dirty="0"/>
              <a:t>: supported, enacted, approved, established, taken, considered, delegated</a:t>
            </a:r>
            <a:endParaRPr lang="en-US" sz="3200" dirty="0"/>
          </a:p>
          <a:p>
            <a:r>
              <a:rPr lang="en-US" sz="3200" i="1" dirty="0"/>
              <a:t>by the citizens </a:t>
            </a:r>
            <a:r>
              <a:rPr lang="en-US" sz="3200" dirty="0"/>
              <a:t>only</a:t>
            </a:r>
            <a:r>
              <a:rPr lang="en-US" sz="3200" i="1" dirty="0"/>
              <a:t>: enjoyed, sustained, owned, exercised, carried, recovered, led, regarded 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956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4A1B4-0FC9-0244-B035-95CC81B1C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Verb Case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D1222-8D19-1F42-A20B-88EDE4CE1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23" y="1728759"/>
            <a:ext cx="9752722" cy="1647220"/>
          </a:xfrm>
        </p:spPr>
        <p:txBody>
          <a:bodyPr>
            <a:normAutofit/>
          </a:bodyPr>
          <a:lstStyle/>
          <a:p>
            <a:r>
              <a:rPr lang="en-US" sz="2800" dirty="0"/>
              <a:t>Analysis of concordance lines and legal contexts of three high-frequency verb collocates: </a:t>
            </a:r>
            <a:r>
              <a:rPr lang="en-US" sz="2800" b="1" i="1" dirty="0">
                <a:solidFill>
                  <a:srgbClr val="FFC000"/>
                </a:solidFill>
              </a:rPr>
              <a:t>elected, chosen, made</a:t>
            </a:r>
            <a:endParaRPr lang="en-US" sz="2800" b="1" i="1" dirty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C4FD69E-6EBA-B048-8291-4B59264E36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246125"/>
              </p:ext>
            </p:extLst>
          </p:nvPr>
        </p:nvGraphicFramePr>
        <p:xfrm>
          <a:off x="1219639" y="3043465"/>
          <a:ext cx="9752722" cy="333655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876361">
                  <a:extLst>
                    <a:ext uri="{9D8B030D-6E8A-4147-A177-3AD203B41FA5}">
                      <a16:colId xmlns:a16="http://schemas.microsoft.com/office/drawing/2014/main" val="3683905531"/>
                    </a:ext>
                  </a:extLst>
                </a:gridCol>
                <a:gridCol w="4876361">
                  <a:extLst>
                    <a:ext uri="{9D8B030D-6E8A-4147-A177-3AD203B41FA5}">
                      <a16:colId xmlns:a16="http://schemas.microsoft.com/office/drawing/2014/main" val="1429782977"/>
                    </a:ext>
                  </a:extLst>
                </a:gridCol>
              </a:tblGrid>
              <a:tr h="556092"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elected by the people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elected by the citizens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073056"/>
                  </a:ext>
                </a:extLst>
              </a:tr>
              <a:tr h="556092">
                <a:tc>
                  <a:txBody>
                    <a:bodyPr/>
                    <a:lstStyle/>
                    <a:p>
                      <a:r>
                        <a:rPr lang="en-US" sz="2400" dirty="0"/>
                        <a:t>153 instances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5 instances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106148"/>
                  </a:ext>
                </a:extLst>
              </a:tr>
              <a:tr h="556092"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chosen by the people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chosen by the citizens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373464"/>
                  </a:ext>
                </a:extLst>
              </a:tr>
              <a:tr h="556092">
                <a:tc>
                  <a:txBody>
                    <a:bodyPr/>
                    <a:lstStyle/>
                    <a:p>
                      <a:r>
                        <a:rPr lang="en-US" sz="2400" dirty="0"/>
                        <a:t>266 instances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11 instances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07730"/>
                  </a:ext>
                </a:extLst>
              </a:tr>
              <a:tr h="556092"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made by the people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made by the citizens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258853"/>
                  </a:ext>
                </a:extLst>
              </a:tr>
              <a:tr h="556092">
                <a:tc>
                  <a:txBody>
                    <a:bodyPr/>
                    <a:lstStyle/>
                    <a:p>
                      <a:r>
                        <a:rPr lang="en-US" sz="2400" dirty="0"/>
                        <a:t>39 instances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7 instances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254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2991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Examples: </a:t>
            </a:r>
            <a:r>
              <a:rPr lang="en-US" sz="4400" i="1" dirty="0"/>
              <a:t>elected by the citizens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43302746"/>
              </p:ext>
            </p:extLst>
          </p:nvPr>
        </p:nvGraphicFramePr>
        <p:xfrm>
          <a:off x="1218045" y="1519084"/>
          <a:ext cx="9941791" cy="50895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4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3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17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68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>
                          <a:effectLst/>
                        </a:rPr>
                        <a:t>Context Left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>
                          <a:effectLst/>
                        </a:rPr>
                        <a:t>Elected by the citizens 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>
                          <a:effectLst/>
                        </a:rPr>
                        <a:t>Context Right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37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(1)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These officers , it is true , are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elected by the citizens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, but they </a:t>
                      </a:r>
                      <a:r>
                        <a:rPr lang="en-US" sz="1600" dirty="0" err="1">
                          <a:effectLst/>
                        </a:rPr>
                        <a:t>niuft</a:t>
                      </a:r>
                      <a:r>
                        <a:rPr lang="en-US" sz="1600" dirty="0">
                          <a:effectLst/>
                        </a:rPr>
                        <a:t> by law be </a:t>
                      </a:r>
                      <a:r>
                        <a:rPr lang="en-US" sz="1600" dirty="0" err="1">
                          <a:effectLst/>
                        </a:rPr>
                        <a:t>ele</a:t>
                      </a:r>
                      <a:r>
                        <a:rPr lang="en-US" sz="1600" dirty="0">
                          <a:effectLst/>
                        </a:rPr>
                        <a:t> ~ </a:t>
                      </a:r>
                      <a:r>
                        <a:rPr lang="en-US" sz="1600" dirty="0" err="1">
                          <a:effectLst/>
                        </a:rPr>
                        <a:t>ed</a:t>
                      </a:r>
                      <a:r>
                        <a:rPr lang="en-US" sz="1600" dirty="0">
                          <a:effectLst/>
                        </a:rPr>
                        <a:t> , as well as the deputies to the biennial parliament or </a:t>
                      </a:r>
                      <a:r>
                        <a:rPr lang="en-US" sz="1600" dirty="0" err="1">
                          <a:effectLst/>
                        </a:rPr>
                        <a:t>juntit</a:t>
                      </a:r>
                      <a:r>
                        <a:rPr lang="en-US" sz="1600" dirty="0">
                          <a:effectLst/>
                        </a:rPr>
                        <a:t> general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671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(2)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The deputies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elected by the citizens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of Mecklenburg Lunenburg , Brunswick and Greensville to report to the President of the United States their Opinions of the Treaty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537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(3)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The Senators are to be chosen by eight electors , four whereof to be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elected by the citizens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of the Eastern , and four by the citizens of the Western precinct , which electors shall have the same qualifications as…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40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(4)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… for he , though born in a foreign country , had been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elected by the citizens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of this country to transact their Legislative business for many years…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537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(5)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We the Deputies of the District of Brunswick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elected by the citizens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thereof for this express purpose , do respectfully report the Opinions of our Constituents as follow…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44962" marR="4496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flipH="1" flipV="1">
            <a:off x="10566432" y="1884166"/>
            <a:ext cx="241268" cy="16794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flipV="1">
            <a:off x="10520713" y="5922764"/>
            <a:ext cx="45719" cy="58935"/>
          </a:xfrm>
        </p:spPr>
        <p:txBody>
          <a:bodyPr>
            <a:normAutofit fontScale="25000" lnSpcReduction="2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426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Examples: </a:t>
            </a:r>
            <a:r>
              <a:rPr lang="en-US" sz="4400" i="1" dirty="0"/>
              <a:t>elected by the people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4301" y="1547092"/>
            <a:ext cx="9309100" cy="4500365"/>
          </a:xfrm>
        </p:spPr>
        <p:txBody>
          <a:bodyPr>
            <a:normAutofit/>
          </a:bodyPr>
          <a:lstStyle/>
          <a:p>
            <a:r>
              <a:rPr lang="en-US" sz="2600" dirty="0"/>
              <a:t>“But although the </a:t>
            </a:r>
            <a:r>
              <a:rPr lang="en-US" sz="2600" i="1" dirty="0">
                <a:solidFill>
                  <a:srgbClr val="FFC000"/>
                </a:solidFill>
              </a:rPr>
              <a:t>legislative branch shall be elected by the people</a:t>
            </a:r>
            <a:r>
              <a:rPr lang="en-US" sz="2600" dirty="0">
                <a:solidFill>
                  <a:srgbClr val="FFC000"/>
                </a:solidFill>
              </a:rPr>
              <a:t> </a:t>
            </a:r>
            <a:r>
              <a:rPr lang="en-US" sz="2600" dirty="0"/>
              <a:t>, and amenable to them alone for their conduct , yet as the state sovereignties though qualified , will still remain , and of course the state spirit , in contradiction to a </a:t>
            </a:r>
            <a:r>
              <a:rPr lang="en-US" sz="2600" dirty="0" err="1"/>
              <a:t>foederal</a:t>
            </a:r>
            <a:r>
              <a:rPr lang="en-US" sz="2600" dirty="0"/>
              <a:t> one , from necessity be more or less in ∣ </a:t>
            </a:r>
            <a:r>
              <a:rPr lang="en-US" sz="2600" dirty="0" err="1"/>
              <a:t>fluential</a:t>
            </a:r>
            <a:r>
              <a:rPr lang="en-US" sz="2600" dirty="0"/>
              <a:t> in its councils , we should turn our attention to the other branches of the govern ∣ </a:t>
            </a:r>
            <a:r>
              <a:rPr lang="en-US" sz="2600" dirty="0" err="1"/>
              <a:t>ment</a:t>
            </a:r>
            <a:r>
              <a:rPr lang="en-US" sz="2600" dirty="0"/>
              <a:t> , as our firm resource.”</a:t>
            </a:r>
            <a:br>
              <a:rPr lang="en-US" sz="2600" dirty="0"/>
            </a:br>
            <a:r>
              <a:rPr lang="en-US" sz="2600" dirty="0"/>
              <a:t>		- James Monroe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9513" y="4500640"/>
            <a:ext cx="2026920" cy="2215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495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1" y="332509"/>
            <a:ext cx="9194832" cy="1551657"/>
          </a:xfrm>
        </p:spPr>
        <p:txBody>
          <a:bodyPr>
            <a:normAutofit/>
          </a:bodyPr>
          <a:lstStyle/>
          <a:p>
            <a:r>
              <a:rPr lang="en-US" sz="4400" dirty="0"/>
              <a:t>Examples: </a:t>
            </a:r>
            <a:r>
              <a:rPr lang="en-US" sz="4400" i="1" dirty="0"/>
              <a:t>chosen by the people </a:t>
            </a:r>
            <a:endParaRPr lang="en-US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8680" y="1280160"/>
            <a:ext cx="9951719" cy="4642605"/>
          </a:xfrm>
        </p:spPr>
        <p:txBody>
          <a:bodyPr>
            <a:normAutofit/>
          </a:bodyPr>
          <a:lstStyle/>
          <a:p>
            <a:r>
              <a:rPr lang="en-US" sz="2600" dirty="0"/>
              <a:t>[T]hat in cases of an abuse of the delegated powers the </a:t>
            </a:r>
            <a:r>
              <a:rPr lang="en-US" sz="2600" i="1" dirty="0">
                <a:solidFill>
                  <a:srgbClr val="FFC000"/>
                </a:solidFill>
              </a:rPr>
              <a:t>members of the general government , being chosen by the people</a:t>
            </a:r>
            <a:r>
              <a:rPr lang="en-US" sz="2600" dirty="0">
                <a:solidFill>
                  <a:srgbClr val="FFC000"/>
                </a:solidFill>
              </a:rPr>
              <a:t> </a:t>
            </a:r>
            <a:r>
              <a:rPr lang="en-US" sz="2600" dirty="0"/>
              <a:t>, a change by the people would be the constitutional remedy ; but , where powers are assumed which have not been delegated , a nullification of the act is the rightful remedy[.] </a:t>
            </a:r>
          </a:p>
          <a:p>
            <a:r>
              <a:rPr lang="en-US" sz="2600" dirty="0">
                <a:solidFill>
                  <a:srgbClr val="FFC000"/>
                </a:solidFill>
              </a:rPr>
              <a:t>Th</a:t>
            </a:r>
            <a:r>
              <a:rPr lang="en-US" sz="2600" i="1" dirty="0">
                <a:solidFill>
                  <a:srgbClr val="FFC000"/>
                </a:solidFill>
              </a:rPr>
              <a:t>e President and members of Congress are all chosen by the people</a:t>
            </a:r>
            <a:r>
              <a:rPr lang="en-US" sz="2600" dirty="0">
                <a:solidFill>
                  <a:srgbClr val="FFC000"/>
                </a:solidFill>
              </a:rPr>
              <a:t> </a:t>
            </a:r>
            <a:r>
              <a:rPr lang="en-US" sz="2600" dirty="0"/>
              <a:t>. The Government is theirs , and in their hands , as clay is in the hands of the potter , </a:t>
            </a:r>
          </a:p>
        </p:txBody>
      </p:sp>
    </p:spTree>
    <p:extLst>
      <p:ext uri="{BB962C8B-B14F-4D97-AF65-F5344CB8AC3E}">
        <p14:creationId xmlns:p14="http://schemas.microsoft.com/office/powerpoint/2010/main" val="236034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0505C-D74B-4149-9072-E78D62BB9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</p:spPr>
        <p:txBody>
          <a:bodyPr>
            <a:normAutofit/>
          </a:bodyPr>
          <a:lstStyle/>
          <a:p>
            <a:r>
              <a:rPr lang="en-US" sz="4800"/>
              <a:t>Tenth Amendment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0DF39-77AE-D546-941E-4FC10DDFD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2887" y="1885285"/>
            <a:ext cx="7796540" cy="3997828"/>
          </a:xfrm>
        </p:spPr>
        <p:txBody>
          <a:bodyPr>
            <a:normAutofit/>
          </a:bodyPr>
          <a:lstStyle/>
          <a:p>
            <a:r>
              <a:rPr lang="en-US" sz="3600"/>
              <a:t>“The powers not delegated to the United States by the Constitution, nor prohibited by it to the States, are reserved to the States respectively, or to the people.”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35513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</a:t>
            </a:r>
            <a:r>
              <a:rPr lang="en-US" i="1" dirty="0"/>
              <a:t>made by the citizens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13581759"/>
              </p:ext>
            </p:extLst>
          </p:nvPr>
        </p:nvGraphicFramePr>
        <p:xfrm>
          <a:off x="1150373" y="1489587"/>
          <a:ext cx="10019853" cy="5191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2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9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67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699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>
                          <a:effectLst/>
                        </a:rPr>
                        <a:t>Left Context: “Item” being made by the citizens</a:t>
                      </a:r>
                      <a:endParaRPr lang="en-US" sz="24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>
                          <a:effectLst/>
                        </a:rPr>
                        <a:t>Made by the Citizens </a:t>
                      </a:r>
                      <a:endParaRPr lang="en-US" sz="24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>
                          <a:effectLst/>
                        </a:rPr>
                        <a:t>Right Context</a:t>
                      </a:r>
                      <a:endParaRPr lang="en-US" sz="24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80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 noble stand</a:t>
                      </a:r>
                      <a:endParaRPr lang="en-US" sz="24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was made by the citizens</a:t>
                      </a:r>
                      <a:endParaRPr lang="en-US" sz="24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of Dublin</a:t>
                      </a:r>
                      <a:endParaRPr lang="en-US" sz="24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[T]he captures of our vessels</a:t>
                      </a:r>
                      <a:endParaRPr lang="en-US" sz="24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was made by the citizens</a:t>
                      </a:r>
                      <a:endParaRPr lang="en-US" sz="24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of France</a:t>
                      </a:r>
                      <a:endParaRPr lang="en-US" sz="24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[N]o small tumult</a:t>
                      </a:r>
                      <a:endParaRPr lang="en-US" sz="24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[was] made by the citizens</a:t>
                      </a:r>
                      <a:endParaRPr lang="en-US" sz="24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of the order of the twelve</a:t>
                      </a:r>
                      <a:endParaRPr lang="en-US" sz="24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699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The contracts”</a:t>
                      </a:r>
                      <a:endParaRPr lang="en-US" sz="24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were made by the citizens</a:t>
                      </a:r>
                      <a:endParaRPr lang="en-US" sz="24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of their own free will, and if the French government never . . </a:t>
                      </a:r>
                      <a:endParaRPr lang="en-US" sz="24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399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That the [election] of [electors], for the purpose of choosing the president and vice-president of the United States</a:t>
                      </a:r>
                      <a:endParaRPr lang="en-US" sz="24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will] be made by the citizens</a:t>
                      </a:r>
                      <a:endParaRPr lang="en-US" sz="24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of this ( late, qualified to vote for members of the houses of delegates</a:t>
                      </a:r>
                      <a:endParaRPr lang="en-US" sz="24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049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That . . . [election] of representatives . . . in the [Congress] of the United States</a:t>
                      </a:r>
                      <a:endParaRPr lang="en-US" sz="24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[shall be] made by the citizens</a:t>
                      </a:r>
                      <a:endParaRPr lang="en-US" sz="24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of this Rate qualified to vote for [members] of the house of delegates </a:t>
                      </a:r>
                      <a:endParaRPr lang="en-US" sz="24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1049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[I]f the same declarations and assurances are made by you, which it is required</a:t>
                      </a:r>
                      <a:endParaRPr lang="en-US" sz="24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should be made by the citizens to be assembled at Redstone</a:t>
                      </a:r>
                      <a:endParaRPr lang="en-US" sz="24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7700" marR="6770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14468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4684" y="648393"/>
            <a:ext cx="8421749" cy="1235773"/>
          </a:xfrm>
        </p:spPr>
        <p:txBody>
          <a:bodyPr>
            <a:normAutofit/>
          </a:bodyPr>
          <a:lstStyle/>
          <a:p>
            <a:r>
              <a:rPr lang="en-US" sz="4000" dirty="0"/>
              <a:t>Example: </a:t>
            </a:r>
            <a:r>
              <a:rPr lang="en-US" sz="4000" i="1" dirty="0"/>
              <a:t>made by the people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1884166"/>
            <a:ext cx="7868215" cy="4038599"/>
          </a:xfrm>
        </p:spPr>
        <p:txBody>
          <a:bodyPr>
            <a:noAutofit/>
          </a:bodyPr>
          <a:lstStyle/>
          <a:p>
            <a:r>
              <a:rPr lang="en-US" sz="2800" dirty="0"/>
              <a:t>“. . . was of the opinion that the appointment of the Members to the first branch of the national </a:t>
            </a:r>
            <a:r>
              <a:rPr lang="en-US" sz="2800" i="1" dirty="0">
                <a:solidFill>
                  <a:srgbClr val="FFC000"/>
                </a:solidFill>
              </a:rPr>
              <a:t>Legislature ought to be made by the people</a:t>
            </a:r>
            <a:r>
              <a:rPr lang="en-US" sz="2800" dirty="0">
                <a:solidFill>
                  <a:srgbClr val="FFC000"/>
                </a:solidFill>
              </a:rPr>
              <a:t> </a:t>
            </a:r>
            <a:r>
              <a:rPr lang="en-US" sz="2800" dirty="0"/>
              <a:t>for two reasons , -- one was that it would inspire confidence , and the other that it would induce the Government to sympathize with the people .” </a:t>
            </a:r>
            <a:br>
              <a:rPr lang="en-US" sz="2800" dirty="0"/>
            </a:br>
            <a:r>
              <a:rPr lang="en-US" sz="2800" dirty="0"/>
              <a:t>		- James Madison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65" y="3713480"/>
            <a:ext cx="2293620" cy="2875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6045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7BAAA-460F-7C41-9581-EF43CC6B8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180" y="432261"/>
            <a:ext cx="8477370" cy="1469649"/>
          </a:xfrm>
        </p:spPr>
        <p:txBody>
          <a:bodyPr>
            <a:normAutofit/>
          </a:bodyPr>
          <a:lstStyle/>
          <a:p>
            <a:r>
              <a:rPr lang="en-US" sz="5400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24560-659D-E240-8B29-C17585AF2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4450" y="1679171"/>
            <a:ext cx="9392343" cy="492113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The actions of the </a:t>
            </a:r>
            <a:r>
              <a:rPr lang="en-US" sz="2800" i="1" dirty="0"/>
              <a:t>citizens</a:t>
            </a:r>
            <a:r>
              <a:rPr lang="en-US" sz="2800" dirty="0"/>
              <a:t>—especially actions such as electing, choosing, and making—were of a lesser scope and frequency than the actions of the </a:t>
            </a:r>
            <a:r>
              <a:rPr lang="en-US" sz="2800" i="1" dirty="0"/>
              <a:t>people </a:t>
            </a:r>
            <a:r>
              <a:rPr lang="en-US" sz="2800" dirty="0"/>
              <a:t>associated with the same verb constructs.</a:t>
            </a:r>
          </a:p>
          <a:p>
            <a:r>
              <a:rPr lang="en-US" sz="2800" dirty="0"/>
              <a:t> Our earlier research established that in the Founding Era, the people are a ground up source of power. This research further supports that proposition.</a:t>
            </a:r>
          </a:p>
          <a:p>
            <a:r>
              <a:rPr lang="en-US" sz="2800" dirty="0"/>
              <a:t>Sheds light on why “We the People”—rather than “We the Citizens”—“do ordain and establish this Constitution for the United States of America.”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5567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4D793-7A35-2349-BBB2-A2E3895D5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slides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7AC55-1D49-C14D-99D5-5B8AFA528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Mutual Information collocate scores for people/citizens &amp; by the people/citizens</a:t>
            </a:r>
          </a:p>
          <a:p>
            <a:r>
              <a:rPr lang="en-US" dirty="0"/>
              <a:t>To the people</a:t>
            </a:r>
          </a:p>
        </p:txBody>
      </p:sp>
    </p:spTree>
    <p:extLst>
      <p:ext uri="{BB962C8B-B14F-4D97-AF65-F5344CB8AC3E}">
        <p14:creationId xmlns:p14="http://schemas.microsoft.com/office/powerpoint/2010/main" val="13006281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1D2D619-4AD5-C444-9F9A-651B673BA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882489"/>
              </p:ext>
            </p:extLst>
          </p:nvPr>
        </p:nvGraphicFramePr>
        <p:xfrm>
          <a:off x="315310" y="1132835"/>
          <a:ext cx="11445764" cy="5475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734">
                  <a:extLst>
                    <a:ext uri="{9D8B030D-6E8A-4147-A177-3AD203B41FA5}">
                      <a16:colId xmlns:a16="http://schemas.microsoft.com/office/drawing/2014/main" val="3997215840"/>
                    </a:ext>
                  </a:extLst>
                </a:gridCol>
                <a:gridCol w="810575">
                  <a:extLst>
                    <a:ext uri="{9D8B030D-6E8A-4147-A177-3AD203B41FA5}">
                      <a16:colId xmlns:a16="http://schemas.microsoft.com/office/drawing/2014/main" val="3943220240"/>
                    </a:ext>
                  </a:extLst>
                </a:gridCol>
                <a:gridCol w="1403287">
                  <a:extLst>
                    <a:ext uri="{9D8B030D-6E8A-4147-A177-3AD203B41FA5}">
                      <a16:colId xmlns:a16="http://schemas.microsoft.com/office/drawing/2014/main" val="3386027416"/>
                    </a:ext>
                  </a:extLst>
                </a:gridCol>
                <a:gridCol w="1024165">
                  <a:extLst>
                    <a:ext uri="{9D8B030D-6E8A-4147-A177-3AD203B41FA5}">
                      <a16:colId xmlns:a16="http://schemas.microsoft.com/office/drawing/2014/main" val="1295747520"/>
                    </a:ext>
                  </a:extLst>
                </a:gridCol>
                <a:gridCol w="810575">
                  <a:extLst>
                    <a:ext uri="{9D8B030D-6E8A-4147-A177-3AD203B41FA5}">
                      <a16:colId xmlns:a16="http://schemas.microsoft.com/office/drawing/2014/main" val="1013558938"/>
                    </a:ext>
                  </a:extLst>
                </a:gridCol>
                <a:gridCol w="1851826">
                  <a:extLst>
                    <a:ext uri="{9D8B030D-6E8A-4147-A177-3AD203B41FA5}">
                      <a16:colId xmlns:a16="http://schemas.microsoft.com/office/drawing/2014/main" val="1368629619"/>
                    </a:ext>
                  </a:extLst>
                </a:gridCol>
                <a:gridCol w="810575">
                  <a:extLst>
                    <a:ext uri="{9D8B030D-6E8A-4147-A177-3AD203B41FA5}">
                      <a16:colId xmlns:a16="http://schemas.microsoft.com/office/drawing/2014/main" val="3097551187"/>
                    </a:ext>
                  </a:extLst>
                </a:gridCol>
                <a:gridCol w="1403287">
                  <a:extLst>
                    <a:ext uri="{9D8B030D-6E8A-4147-A177-3AD203B41FA5}">
                      <a16:colId xmlns:a16="http://schemas.microsoft.com/office/drawing/2014/main" val="2110188434"/>
                    </a:ext>
                  </a:extLst>
                </a:gridCol>
                <a:gridCol w="1024165">
                  <a:extLst>
                    <a:ext uri="{9D8B030D-6E8A-4147-A177-3AD203B41FA5}">
                      <a16:colId xmlns:a16="http://schemas.microsoft.com/office/drawing/2014/main" val="2589287561"/>
                    </a:ext>
                  </a:extLst>
                </a:gridCol>
                <a:gridCol w="810575">
                  <a:extLst>
                    <a:ext uri="{9D8B030D-6E8A-4147-A177-3AD203B41FA5}">
                      <a16:colId xmlns:a16="http://schemas.microsoft.com/office/drawing/2014/main" val="1709462255"/>
                    </a:ext>
                  </a:extLst>
                </a:gridCol>
              </a:tblGrid>
              <a:tr h="64590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Collocate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Per Mio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Frequency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Range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Collocate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Per Mio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Frequency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Range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extLst>
                  <a:ext uri="{0D108BD9-81ED-4DB2-BD59-A6C34878D82A}">
                    <a16:rowId xmlns:a16="http://schemas.microsoft.com/office/drawing/2014/main" val="2161976135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fellow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22.1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2,953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1,403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7.24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minds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8.8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1,168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752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3.37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extLst>
                  <a:ext uri="{0D108BD9-81ED-4DB2-BD59-A6C34878D82A}">
                    <a16:rowId xmlns:a16="http://schemas.microsoft.com/office/drawing/2014/main" val="3425669913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class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3.1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412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237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5.14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among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25.1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3,353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1,570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2.88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extLst>
                  <a:ext uri="{0D108BD9-81ED-4DB2-BD59-A6C34878D82A}">
                    <a16:rowId xmlns:a16="http://schemas.microsoft.com/office/drawing/2014/main" val="865105370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foreigners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1.9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248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136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5.12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representatives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9.1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1,212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520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2.63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extLst>
                  <a:ext uri="{0D108BD9-81ED-4DB2-BD59-A6C34878D82A}">
                    <a16:rowId xmlns:a16="http://schemas.microsoft.com/office/drawing/2014/main" val="2444355754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subjects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7.0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933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287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4.49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free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12.5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1,668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909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2.59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extLst>
                  <a:ext uri="{0D108BD9-81ED-4DB2-BD59-A6C34878D82A}">
                    <a16:rowId xmlns:a16="http://schemas.microsoft.com/office/drawing/2014/main" val="2987282202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respectable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1.9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255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190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4.29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rights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8.3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1,105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576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2.36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extLst>
                  <a:ext uri="{0D108BD9-81ED-4DB2-BD59-A6C34878D82A}">
                    <a16:rowId xmlns:a16="http://schemas.microsoft.com/office/drawing/2014/main" val="3475669435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citizen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2.1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285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88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4.04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large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9.9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1,327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780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2.19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extLst>
                  <a:ext uri="{0D108BD9-81ED-4DB2-BD59-A6C34878D82A}">
                    <a16:rowId xmlns:a16="http://schemas.microsoft.com/office/drawing/2014/main" val="4252554588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virtuous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1.3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174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143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3.82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young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7.3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977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379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1.98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extLst>
                  <a:ext uri="{0D108BD9-81ED-4DB2-BD59-A6C34878D82A}">
                    <a16:rowId xmlns:a16="http://schemas.microsoft.com/office/drawing/2014/main" val="1295773698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united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20.4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2,724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845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3.69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body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10.1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1,343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768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1.89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extLst>
                  <a:ext uri="{0D108BD9-81ED-4DB2-BD59-A6C34878D82A}">
                    <a16:rowId xmlns:a16="http://schemas.microsoft.com/office/drawing/2014/main" val="1757016906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privileges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1.6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212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139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3.64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America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11.7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1,559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903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1.77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extLst>
                  <a:ext uri="{0D108BD9-81ED-4DB2-BD59-A6C34878D82A}">
                    <a16:rowId xmlns:a16="http://schemas.microsoft.com/office/drawing/2014/main" val="894820942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states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28.0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3,733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1,132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3.59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themselves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13.1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1,744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1,009</a:t>
                      </a:r>
                      <a:endParaRPr lang="en-US" sz="1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1.77</a:t>
                      </a:r>
                      <a:endParaRPr lang="en-US" sz="1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09890" marR="109890" marT="0" marB="0"/>
                </a:tc>
                <a:extLst>
                  <a:ext uri="{0D108BD9-81ED-4DB2-BD59-A6C34878D82A}">
                    <a16:rowId xmlns:a16="http://schemas.microsoft.com/office/drawing/2014/main" val="98757532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7D6240D-3E01-3B48-932B-47F7B8000D06}"/>
              </a:ext>
            </a:extLst>
          </p:cNvPr>
          <p:cNvSpPr txBox="1"/>
          <p:nvPr/>
        </p:nvSpPr>
        <p:spPr>
          <a:xfrm>
            <a:off x="7938655" y="78833"/>
            <a:ext cx="40628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MI-sorted collocates</a:t>
            </a:r>
          </a:p>
          <a:p>
            <a:pPr algn="r"/>
            <a:r>
              <a:rPr lang="en-US" sz="2400" dirty="0"/>
              <a:t>5L, 5R </a:t>
            </a:r>
            <a:endParaRPr lang="en-US" sz="24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A1063A-3150-344D-929E-F9214E2AE327}"/>
              </a:ext>
            </a:extLst>
          </p:cNvPr>
          <p:cNvSpPr txBox="1"/>
          <p:nvPr/>
        </p:nvSpPr>
        <p:spPr>
          <a:xfrm>
            <a:off x="315310" y="448165"/>
            <a:ext cx="1466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citizens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DC0F0C-7047-DF4B-B08E-8FE6F8A4E2CE}"/>
              </a:ext>
            </a:extLst>
          </p:cNvPr>
          <p:cNvSpPr txBox="1"/>
          <p:nvPr/>
        </p:nvSpPr>
        <p:spPr>
          <a:xfrm>
            <a:off x="5796455" y="448165"/>
            <a:ext cx="1466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people</a:t>
            </a:r>
          </a:p>
        </p:txBody>
      </p:sp>
    </p:spTree>
    <p:extLst>
      <p:ext uri="{BB962C8B-B14F-4D97-AF65-F5344CB8AC3E}">
        <p14:creationId xmlns:p14="http://schemas.microsoft.com/office/powerpoint/2010/main" val="33675310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498789C-CAD5-2144-A223-C1DC8B0CA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800636"/>
              </p:ext>
            </p:extLst>
          </p:nvPr>
        </p:nvGraphicFramePr>
        <p:xfrm>
          <a:off x="480288" y="137712"/>
          <a:ext cx="9719734" cy="6582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074">
                  <a:extLst>
                    <a:ext uri="{9D8B030D-6E8A-4147-A177-3AD203B41FA5}">
                      <a16:colId xmlns:a16="http://schemas.microsoft.com/office/drawing/2014/main" val="892027319"/>
                    </a:ext>
                  </a:extLst>
                </a:gridCol>
                <a:gridCol w="2218640">
                  <a:extLst>
                    <a:ext uri="{9D8B030D-6E8A-4147-A177-3AD203B41FA5}">
                      <a16:colId xmlns:a16="http://schemas.microsoft.com/office/drawing/2014/main" val="2416043963"/>
                    </a:ext>
                  </a:extLst>
                </a:gridCol>
                <a:gridCol w="2378119">
                  <a:extLst>
                    <a:ext uri="{9D8B030D-6E8A-4147-A177-3AD203B41FA5}">
                      <a16:colId xmlns:a16="http://schemas.microsoft.com/office/drawing/2014/main" val="499642213"/>
                    </a:ext>
                  </a:extLst>
                </a:gridCol>
                <a:gridCol w="2400901">
                  <a:extLst>
                    <a:ext uri="{9D8B030D-6E8A-4147-A177-3AD203B41FA5}">
                      <a16:colId xmlns:a16="http://schemas.microsoft.com/office/drawing/2014/main" val="2531830899"/>
                    </a:ext>
                  </a:extLst>
                </a:gridCol>
              </a:tblGrid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Collocate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Frequency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Documents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Mutual Info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2486373443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disparage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10.55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1528398351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elected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162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8.40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1455921718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chosen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470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8.13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3842327698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eleded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7.48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2090220036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disliked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7.22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1426172677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delegated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7.14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1121972928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detested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6.91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2947247631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acquiesced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6.67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2003193730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reposed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6.62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2773380990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enatled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6.34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1283398625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adored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6.21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1990004232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surrendered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6.17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366194959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retained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5.98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3386490246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hated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5.77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2627367922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selected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5.73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1150427737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framed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5.63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575529268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ratified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5.49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3579692360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entrusted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5.26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1163719456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enjoyed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5.20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3872684825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exercised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5.11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3780448476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approved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4.79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2923000777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supported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4.73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630449752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esteemed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4.56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2571041947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submitted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4.55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1443823299"/>
                  </a:ext>
                </a:extLst>
              </a:tr>
              <a:tr h="227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respected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4.54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6" marR="9336" marT="9336" marB="0" anchor="b"/>
                </a:tc>
                <a:extLst>
                  <a:ext uri="{0D108BD9-81ED-4DB2-BD59-A6C34878D82A}">
                    <a16:rowId xmlns:a16="http://schemas.microsoft.com/office/drawing/2014/main" val="138093264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E72B18D-68B7-294A-8426-33EE480FC5B9}"/>
              </a:ext>
            </a:extLst>
          </p:cNvPr>
          <p:cNvSpPr txBox="1"/>
          <p:nvPr/>
        </p:nvSpPr>
        <p:spPr>
          <a:xfrm>
            <a:off x="10359736" y="137712"/>
            <a:ext cx="1137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by the people </a:t>
            </a:r>
            <a:r>
              <a:rPr lang="en-US" dirty="0"/>
              <a:t>– MI-sorted</a:t>
            </a:r>
          </a:p>
        </p:txBody>
      </p:sp>
    </p:spTree>
    <p:extLst>
      <p:ext uri="{BB962C8B-B14F-4D97-AF65-F5344CB8AC3E}">
        <p14:creationId xmlns:p14="http://schemas.microsoft.com/office/powerpoint/2010/main" val="17481194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1AF5FBB-9FDC-4D75-9DD6-DAF01ED19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33BBBE6-F4CF-483E-BA74-B51421B4D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C790028-99AE-4AE4-8269-9913E2D50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936A2A-FE08-4EE0-A409-3EF3FA244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AF0407B-48CB-4C05-B0D7-7A69A0D40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DC50C3D-0DA0-4914-B5B4-D1819CC69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CF9E583-1A92-4144-B4FA-81D98317F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5980737-1E33-40A8-819D-C20C41E4F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ABBD51A-FA48-44B8-B184-A40D7F134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510188A9-F0D9-4FE9-85DC-217914527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32927575-BD84-44B6-BE49-E0C7EDD0E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3FDF09A-B960-49F4-BAEB-DA397BDCD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91BE6C0-4118-460B-90C2-160041247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1BADEA-06A9-7F4A-928C-16EE6C6F1917}"/>
              </a:ext>
            </a:extLst>
          </p:cNvPr>
          <p:cNvSpPr/>
          <p:nvPr/>
        </p:nvSpPr>
        <p:spPr>
          <a:xfrm>
            <a:off x="4051867" y="127379"/>
            <a:ext cx="1850169" cy="9200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0" i="0" kern="1200" cap="none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by the citizens – MI-sorted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5B5C763-A6E8-4D31-B139-30D083B82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D52208F-978E-DC4E-A991-D88BF7BE89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091935"/>
              </p:ext>
            </p:extLst>
          </p:nvPr>
        </p:nvGraphicFramePr>
        <p:xfrm>
          <a:off x="72212" y="158016"/>
          <a:ext cx="9989010" cy="6645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5869">
                  <a:extLst>
                    <a:ext uri="{9D8B030D-6E8A-4147-A177-3AD203B41FA5}">
                      <a16:colId xmlns:a16="http://schemas.microsoft.com/office/drawing/2014/main" val="1830882072"/>
                    </a:ext>
                  </a:extLst>
                </a:gridCol>
                <a:gridCol w="2466975">
                  <a:extLst>
                    <a:ext uri="{9D8B030D-6E8A-4147-A177-3AD203B41FA5}">
                      <a16:colId xmlns:a16="http://schemas.microsoft.com/office/drawing/2014/main" val="1647371268"/>
                    </a:ext>
                  </a:extLst>
                </a:gridCol>
                <a:gridCol w="2615607">
                  <a:extLst>
                    <a:ext uri="{9D8B030D-6E8A-4147-A177-3AD203B41FA5}">
                      <a16:colId xmlns:a16="http://schemas.microsoft.com/office/drawing/2014/main" val="2413369292"/>
                    </a:ext>
                  </a:extLst>
                </a:gridCol>
                <a:gridCol w="2560559">
                  <a:extLst>
                    <a:ext uri="{9D8B030D-6E8A-4147-A177-3AD203B41FA5}">
                      <a16:colId xmlns:a16="http://schemas.microsoft.com/office/drawing/2014/main" val="3573328429"/>
                    </a:ext>
                  </a:extLst>
                </a:gridCol>
              </a:tblGrid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Collocate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Frequency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Documents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Mutual Info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618346594"/>
                  </a:ext>
                </a:extLst>
              </a:tr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owned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7.95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1215738744"/>
                  </a:ext>
                </a:extLst>
              </a:tr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sustained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7.77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1364243467"/>
                  </a:ext>
                </a:extLst>
              </a:tr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enjoyed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7.40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3403049622"/>
                  </a:ext>
                </a:extLst>
              </a:tr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chosen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6.90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3425574296"/>
                  </a:ext>
                </a:extLst>
              </a:tr>
              <a:tr h="39361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exercised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6.61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1801687960"/>
                  </a:ext>
                </a:extLst>
              </a:tr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elected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6.38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3103538912"/>
                  </a:ext>
                </a:extLst>
              </a:tr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held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5.09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2865358208"/>
                  </a:ext>
                </a:extLst>
              </a:tr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recovered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4.97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3372834177"/>
                  </a:ext>
                </a:extLst>
              </a:tr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led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4.41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1713775499"/>
                  </a:ext>
                </a:extLst>
              </a:tr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carried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4.26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1936608611"/>
                  </a:ext>
                </a:extLst>
              </a:tr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paid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3.63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2249190510"/>
                  </a:ext>
                </a:extLst>
              </a:tr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appointed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3.29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662249878"/>
                  </a:ext>
                </a:extLst>
              </a:tr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given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2.24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2567783899"/>
                  </a:ext>
                </a:extLst>
              </a:tr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75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1.92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3306421968"/>
                  </a:ext>
                </a:extLst>
              </a:tr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made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1.80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883877945"/>
                  </a:ext>
                </a:extLst>
              </a:tr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been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1.30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2295761114"/>
                  </a:ext>
                </a:extLst>
              </a:tr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being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1.25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521409214"/>
                  </a:ext>
                </a:extLst>
              </a:tr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are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1.06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2913668469"/>
                  </a:ext>
                </a:extLst>
              </a:tr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was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0.95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673376794"/>
                  </a:ext>
                </a:extLst>
              </a:tr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were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0.46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603944072"/>
                  </a:ext>
                </a:extLst>
              </a:tr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29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0.45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241242923"/>
                  </a:ext>
                </a:extLst>
              </a:tr>
              <a:tr h="24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has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0.03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7" marR="9877" marT="9877" marB="0" anchor="b"/>
                </a:tc>
                <a:extLst>
                  <a:ext uri="{0D108BD9-81ED-4DB2-BD59-A6C34878D82A}">
                    <a16:rowId xmlns:a16="http://schemas.microsoft.com/office/drawing/2014/main" val="1115544947"/>
                  </a:ext>
                </a:extLst>
              </a:tr>
            </a:tbl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1A7BE631-43CC-D545-BA13-AAAA2C9E85E4}"/>
              </a:ext>
            </a:extLst>
          </p:cNvPr>
          <p:cNvSpPr/>
          <p:nvPr/>
        </p:nvSpPr>
        <p:spPr>
          <a:xfrm>
            <a:off x="10090855" y="1295846"/>
            <a:ext cx="1139104" cy="141410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b="1" i="0" kern="1200" cap="none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by the citizens – MI-sorted</a:t>
            </a:r>
          </a:p>
        </p:txBody>
      </p:sp>
    </p:spTree>
    <p:extLst>
      <p:ext uri="{BB962C8B-B14F-4D97-AF65-F5344CB8AC3E}">
        <p14:creationId xmlns:p14="http://schemas.microsoft.com/office/powerpoint/2010/main" val="40589161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4748" y="236556"/>
            <a:ext cx="7958331" cy="1077229"/>
          </a:xfrm>
        </p:spPr>
        <p:txBody>
          <a:bodyPr/>
          <a:lstStyle/>
          <a:p>
            <a:r>
              <a:rPr lang="en-US"/>
              <a:t>Results: </a:t>
            </a:r>
            <a:r>
              <a:rPr lang="en-US" i="1"/>
              <a:t>Made </a:t>
            </a:r>
            <a:r>
              <a:rPr lang="en-US" i="1" dirty="0"/>
              <a:t>by the Citizens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6862599"/>
              </p:ext>
            </p:extLst>
          </p:nvPr>
        </p:nvGraphicFramePr>
        <p:xfrm>
          <a:off x="1257299" y="937261"/>
          <a:ext cx="9777439" cy="5650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4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1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0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967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Left Context: “Item” being made by the citizens</a:t>
                      </a:r>
                      <a:endParaRPr lang="en-US" sz="2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Made by the Citizens </a:t>
                      </a:r>
                      <a:endParaRPr lang="en-US" sz="2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Right Context</a:t>
                      </a:r>
                      <a:endParaRPr lang="en-US" sz="2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67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 noble stand</a:t>
                      </a:r>
                      <a:endParaRPr lang="en-US" sz="2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was made by the citizens</a:t>
                      </a:r>
                      <a:endParaRPr lang="en-US" sz="2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of Dublin</a:t>
                      </a:r>
                      <a:endParaRPr lang="en-US" sz="2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67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[T]he captures of our vessels</a:t>
                      </a:r>
                      <a:endParaRPr lang="en-US" sz="2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was made by the citizens</a:t>
                      </a:r>
                      <a:endParaRPr lang="en-US" sz="2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of France</a:t>
                      </a:r>
                      <a:endParaRPr lang="en-US" sz="2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67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[N]o small tumult</a:t>
                      </a:r>
                      <a:endParaRPr lang="en-US" sz="2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[was] made by the citizens</a:t>
                      </a:r>
                      <a:endParaRPr lang="en-US" sz="2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of the order of the twelve</a:t>
                      </a:r>
                      <a:endParaRPr lang="en-US" sz="2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2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The contracts”</a:t>
                      </a:r>
                      <a:endParaRPr lang="en-US" sz="2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were made by the citizens</a:t>
                      </a:r>
                      <a:endParaRPr lang="en-US" sz="2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of their own free will, and if the French government never . . </a:t>
                      </a:r>
                      <a:endParaRPr lang="en-US" sz="2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204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That the [election] of [electors], for the purpose of choosing the president and vice-president of the United States</a:t>
                      </a:r>
                      <a:endParaRPr lang="en-US" sz="2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will] be made by the citizens</a:t>
                      </a:r>
                      <a:endParaRPr lang="en-US" sz="2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of this ( late, qualified to vote for members of the houses of delegates</a:t>
                      </a:r>
                      <a:endParaRPr lang="en-US" sz="2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763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That . . . [election] of representatives . . . in the [Congress] of the United States</a:t>
                      </a:r>
                      <a:endParaRPr lang="en-US" sz="2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[shall be] made by the citizens</a:t>
                      </a:r>
                      <a:endParaRPr lang="en-US" sz="2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of this Rate qualified to vote for [members] of the house of delegates </a:t>
                      </a:r>
                      <a:endParaRPr lang="en-US" sz="2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763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[I]f the same declarations and assurances are made by you, which it is required</a:t>
                      </a:r>
                      <a:endParaRPr lang="en-US" sz="2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should be made by the citizens 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to be assembled at Redstone</a:t>
                      </a:r>
                      <a:endParaRPr lang="en-US" sz="2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2113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888" y="167976"/>
            <a:ext cx="7958331" cy="1077229"/>
          </a:xfrm>
        </p:spPr>
        <p:txBody>
          <a:bodyPr/>
          <a:lstStyle/>
          <a:p>
            <a:r>
              <a:rPr lang="en-US"/>
              <a:t>Results: </a:t>
            </a:r>
            <a:r>
              <a:rPr lang="en-US" i="1"/>
              <a:t>Elected by the Citizens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27480"/>
              </p:ext>
            </p:extLst>
          </p:nvPr>
        </p:nvGraphicFramePr>
        <p:xfrm>
          <a:off x="1348740" y="777241"/>
          <a:ext cx="9692640" cy="58761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4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58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31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97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>
                          <a:effectLst/>
                        </a:rPr>
                        <a:t>Context Left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>
                          <a:effectLst/>
                        </a:rPr>
                        <a:t>Elected by the citizens 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>
                          <a:effectLst/>
                        </a:rPr>
                        <a:t>Context Right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850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(1)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These officers , it is true , are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elected by the citizens</a:t>
                      </a:r>
                    </a:p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, but they niuft by law be ele ~ ed , as well as the deputies to the biennial parliament or juntit general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022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(2)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The deputies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Elected by the citizens</a:t>
                      </a:r>
                    </a:p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of Mecklenburg Lunenburg , Brunswick and Greensville to report to the President of the United States their Opinions of the Treaty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950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(3)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The Senators are to be chosen by eight electors , four whereof to be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elected by the citizens</a:t>
                      </a:r>
                    </a:p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of the Eastern , and four by the citizens of the Western precinct , which electors shall have the same qualifications as…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85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(4)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… for he , though born in a foreign country , had been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elected by the citizens</a:t>
                      </a:r>
                    </a:p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of this country to transact their Legislative business for many years…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85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(5)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We the Deputies of the District of Brunswick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elected by the citizens</a:t>
                      </a:r>
                    </a:p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thereof for this express purpose , do respectfully report the Opinions of our Constituents as follow…</a:t>
                      </a:r>
                      <a:endParaRPr lang="en-US" sz="1800" dirty="0">
                        <a:effectLst/>
                        <a:latin typeface="Times New Roman" charset="0"/>
                        <a:ea typeface="Calibri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3983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F7CCE-4D97-3344-926D-A90B65DE9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Spring Seminar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01831-8336-CE45-9EE0-B8BBD5CD7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people</a:t>
            </a:r>
            <a:r>
              <a:rPr lang="en-US" dirty="0"/>
              <a:t> collocated with </a:t>
            </a:r>
            <a:r>
              <a:rPr lang="en-US" i="1" dirty="0"/>
              <a:t>power* </a:t>
            </a:r>
            <a:r>
              <a:rPr lang="en-US" dirty="0"/>
              <a:t>1,118 times – scrubbed to result in 556 concordance lines to manually examine</a:t>
            </a:r>
          </a:p>
          <a:p>
            <a:r>
              <a:rPr lang="en-US" i="1" dirty="0"/>
              <a:t>People </a:t>
            </a:r>
            <a:r>
              <a:rPr lang="en-US" dirty="0"/>
              <a:t>was preceded by </a:t>
            </a:r>
            <a:r>
              <a:rPr lang="en-US" i="1" dirty="0"/>
              <a:t>the </a:t>
            </a:r>
            <a:r>
              <a:rPr lang="en-US" dirty="0"/>
              <a:t>482 times in the 556 lines – this high frequency indicates a unified agency of </a:t>
            </a:r>
            <a:r>
              <a:rPr lang="en-US" i="1" dirty="0"/>
              <a:t>the people </a:t>
            </a:r>
            <a:r>
              <a:rPr lang="en-US" dirty="0"/>
              <a:t>acting as a collective agent.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875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D7FAA-D0E2-2E4A-B365-E25422D98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Tenth Amendment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6A74C-4DFA-0C41-A73C-C561814CC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2888" y="1885285"/>
            <a:ext cx="7796540" cy="3997828"/>
          </a:xfrm>
        </p:spPr>
        <p:txBody>
          <a:bodyPr>
            <a:normAutofit/>
          </a:bodyPr>
          <a:lstStyle/>
          <a:p>
            <a:r>
              <a:rPr lang="en-US" sz="3600" dirty="0"/>
              <a:t>“The powers not delegated to the United States by the Constitution, nor prohibited by it to the States, are reserved to the States respectively, or </a:t>
            </a:r>
            <a:r>
              <a:rPr lang="en-US" sz="3600" dirty="0">
                <a:solidFill>
                  <a:srgbClr val="FFFF00"/>
                </a:solidFill>
              </a:rPr>
              <a:t>to the people</a:t>
            </a:r>
            <a:r>
              <a:rPr lang="en-US" sz="3600" dirty="0"/>
              <a:t>.” </a:t>
            </a:r>
          </a:p>
        </p:txBody>
      </p:sp>
    </p:spTree>
    <p:extLst>
      <p:ext uri="{BB962C8B-B14F-4D97-AF65-F5344CB8AC3E}">
        <p14:creationId xmlns:p14="http://schemas.microsoft.com/office/powerpoint/2010/main" val="33481090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22F0272-3878-4604-AA91-01CA8F08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F60EAEC-22E3-4448-8F0A-9ADAA793A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55E0F90-3FFF-4E04-B3C8-3C969A415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C63A4EF-A033-4ED0-9EB6-6E1A8D26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4965EE-80F2-417F-9652-5BFF14DA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3C9611-CFD7-4C23-A8F2-00E7865A5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90FADDEF-2C10-4B0B-868E-6A655B67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22225">
            <a:solidFill>
              <a:srgbClr val="4472C4"/>
            </a:solidFill>
            <a:miter lim="800000"/>
          </a:ln>
          <a:effectLst>
            <a:outerShdw blurRad="762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/var/folders/m7/ynm9cztn6m93j7czvcmtd8pc0000gn/T/com.microsoft.Word/Content.MSO/9B8C5D34.tmp">
            <a:extLst>
              <a:ext uri="{FF2B5EF4-FFF2-40B4-BE49-F238E27FC236}">
                <a16:creationId xmlns:a16="http://schemas.microsoft.com/office/drawing/2014/main" id="{640B9A6B-BF21-9144-8E5B-69D68317376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0801" y="643467"/>
            <a:ext cx="9550398" cy="55710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786605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>
            <a:extLst>
              <a:ext uri="{FF2B5EF4-FFF2-40B4-BE49-F238E27FC236}">
                <a16:creationId xmlns:a16="http://schemas.microsoft.com/office/drawing/2014/main" id="{6F4483DB-3E20-4C79-B65D-8A4DA9282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-1"/>
            <a:ext cx="11184467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0">
            <a:extLst>
              <a:ext uri="{FF2B5EF4-FFF2-40B4-BE49-F238E27FC236}">
                <a16:creationId xmlns:a16="http://schemas.microsoft.com/office/drawing/2014/main" id="{1D544BB6-2428-4107-BAC4-C38BEA1E1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B27950-3BAD-1C42-B1F8-607568E00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4979749"/>
            <a:ext cx="9561079" cy="1077229"/>
          </a:xfrm>
        </p:spPr>
        <p:txBody>
          <a:bodyPr>
            <a:normAutofit/>
          </a:bodyPr>
          <a:lstStyle/>
          <a:p>
            <a:pPr algn="l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D4A426A-23A4-4D0E-BBB4-4BCA65B9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13157A-3215-4213-80F8-02CD5F5882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9F7CA37-D146-7F43-811E-AB4E887505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956175"/>
              </p:ext>
            </p:extLst>
          </p:nvPr>
        </p:nvGraphicFramePr>
        <p:xfrm>
          <a:off x="1557338" y="754736"/>
          <a:ext cx="9973548" cy="4774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6674">
                  <a:extLst>
                    <a:ext uri="{9D8B030D-6E8A-4147-A177-3AD203B41FA5}">
                      <a16:colId xmlns:a16="http://schemas.microsoft.com/office/drawing/2014/main" val="3304152466"/>
                    </a:ext>
                  </a:extLst>
                </a:gridCol>
                <a:gridCol w="2173721">
                  <a:extLst>
                    <a:ext uri="{9D8B030D-6E8A-4147-A177-3AD203B41FA5}">
                      <a16:colId xmlns:a16="http://schemas.microsoft.com/office/drawing/2014/main" val="2503632040"/>
                    </a:ext>
                  </a:extLst>
                </a:gridCol>
                <a:gridCol w="2604898">
                  <a:extLst>
                    <a:ext uri="{9D8B030D-6E8A-4147-A177-3AD203B41FA5}">
                      <a16:colId xmlns:a16="http://schemas.microsoft.com/office/drawing/2014/main" val="1640580759"/>
                    </a:ext>
                  </a:extLst>
                </a:gridCol>
                <a:gridCol w="2508255">
                  <a:extLst>
                    <a:ext uri="{9D8B030D-6E8A-4147-A177-3AD203B41FA5}">
                      <a16:colId xmlns:a16="http://schemas.microsoft.com/office/drawing/2014/main" val="256031875"/>
                    </a:ext>
                  </a:extLst>
                </a:gridCol>
              </a:tblGrid>
              <a:tr h="1312994">
                <a:tc gridSpan="4"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Eight Most Frequent Pre-Modifiers of People (notwithstanding “the”): By Category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544796"/>
                  </a:ext>
                </a:extLst>
              </a:tr>
              <a:tr h="1312994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sng">
                          <a:effectLst/>
                        </a:rPr>
                        <a:t>Determiners</a:t>
                      </a:r>
                      <a:r>
                        <a:rPr lang="en-US" sz="2800">
                          <a:effectLst/>
                        </a:rPr>
                        <a:t> 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sng">
                          <a:effectLst/>
                        </a:rPr>
                        <a:t>Adjective</a:t>
                      </a: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sng" dirty="0">
                          <a:effectLst/>
                        </a:rPr>
                        <a:t>Conjunction</a:t>
                      </a: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sng">
                          <a:effectLst/>
                        </a:rPr>
                        <a:t>Preposition</a:t>
                      </a: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72648171"/>
                  </a:ext>
                </a:extLst>
              </a:tr>
              <a:tr h="716179"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A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Any 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And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From 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10272138"/>
                  </a:ext>
                </a:extLst>
              </a:tr>
              <a:tr h="716179"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That 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Free  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Of 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38080903"/>
                  </a:ext>
                </a:extLst>
              </a:tr>
              <a:tr h="716179"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Roman 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17846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8407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22F0272-3878-4604-AA91-01CA8F08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F60EAEC-22E3-4448-8F0A-9ADAA793A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55E0F90-3FFF-4E04-B3C8-3C969A415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C63A4EF-A033-4ED0-9EB6-6E1A8D26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4965EE-80F2-417F-9652-5BFF14DA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3C9611-CFD7-4C23-A8F2-00E7865A5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90FADDEF-2C10-4B0B-868E-6A655B67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22225">
            <a:solidFill>
              <a:srgbClr val="4472C4"/>
            </a:solidFill>
            <a:miter lim="800000"/>
          </a:ln>
          <a:effectLst>
            <a:outerShdw blurRad="762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/var/folders/m7/ynm9cztn6m93j7czvcmtd8pc0000gn/T/com.microsoft.Word/Content.MSO/30A19D62.tmp">
            <a:extLst>
              <a:ext uri="{FF2B5EF4-FFF2-40B4-BE49-F238E27FC236}">
                <a16:creationId xmlns:a16="http://schemas.microsoft.com/office/drawing/2014/main" id="{28CF3A83-77C3-C14C-9FD8-0CE4F03DE8C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6546" y="643467"/>
            <a:ext cx="10478908" cy="55710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853035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22F0272-3878-4604-AA91-01CA8F08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F60EAEC-22E3-4448-8F0A-9ADAA793A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55E0F90-3FFF-4E04-B3C8-3C969A415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C63A4EF-A033-4ED0-9EB6-6E1A8D26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4965EE-80F2-417F-9652-5BFF14DA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3C9611-CFD7-4C23-A8F2-00E7865A5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90FADDEF-2C10-4B0B-868E-6A655B67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22225">
            <a:solidFill>
              <a:srgbClr val="4472C4"/>
            </a:solidFill>
            <a:miter lim="800000"/>
          </a:ln>
          <a:effectLst>
            <a:outerShdw blurRad="762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/var/folders/m7/ynm9cztn6m93j7czvcmtd8pc0000gn/T/com.microsoft.Word/Content.MSO/6AC983C0.tmp">
            <a:extLst>
              <a:ext uri="{FF2B5EF4-FFF2-40B4-BE49-F238E27FC236}">
                <a16:creationId xmlns:a16="http://schemas.microsoft.com/office/drawing/2014/main" id="{134C67E6-C176-034B-867A-5A28617A58A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0801" y="643467"/>
            <a:ext cx="9550398" cy="55710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135341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9EDF1-36FC-6644-A84B-60A6502B0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5160F-CCD4-F142-85D9-FD80A9591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collocated (4R, 4L) with </a:t>
            </a:r>
            <a:r>
              <a:rPr lang="en-US" i="1" dirty="0"/>
              <a:t>people</a:t>
            </a:r>
            <a:r>
              <a:rPr lang="en-US" dirty="0"/>
              <a:t>, </a:t>
            </a:r>
            <a:r>
              <a:rPr lang="en-US" i="1" dirty="0"/>
              <a:t>power </a:t>
            </a:r>
            <a:r>
              <a:rPr lang="en-US" dirty="0"/>
              <a:t>is possessed: 13 instances of </a:t>
            </a:r>
            <a:r>
              <a:rPr lang="en-US" i="1" dirty="0"/>
              <a:t>people’s power, </a:t>
            </a:r>
            <a:r>
              <a:rPr lang="en-US" dirty="0"/>
              <a:t>99 instances of </a:t>
            </a:r>
            <a:r>
              <a:rPr lang="en-US" i="1" dirty="0"/>
              <a:t>power of the people</a:t>
            </a:r>
          </a:p>
        </p:txBody>
      </p:sp>
    </p:spTree>
    <p:extLst>
      <p:ext uri="{BB962C8B-B14F-4D97-AF65-F5344CB8AC3E}">
        <p14:creationId xmlns:p14="http://schemas.microsoft.com/office/powerpoint/2010/main" val="30016291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22F0272-3878-4604-AA91-01CA8F08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F60EAEC-22E3-4448-8F0A-9ADAA793A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55E0F90-3FFF-4E04-B3C8-3C969A415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C63A4EF-A033-4ED0-9EB6-6E1A8D26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4965EE-80F2-417F-9652-5BFF14DA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3C9611-CFD7-4C23-A8F2-00E7865A5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90FADDEF-2C10-4B0B-868E-6A655B67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22225">
            <a:solidFill>
              <a:srgbClr val="4472C4"/>
            </a:solidFill>
            <a:miter lim="800000"/>
          </a:ln>
          <a:effectLst>
            <a:outerShdw blurRad="762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/var/folders/m7/ynm9cztn6m93j7czvcmtd8pc0000gn/T/com.microsoft.Word/Content.MSO/FC7A5FCE.tmp">
            <a:extLst>
              <a:ext uri="{FF2B5EF4-FFF2-40B4-BE49-F238E27FC236}">
                <a16:creationId xmlns:a16="http://schemas.microsoft.com/office/drawing/2014/main" id="{EE054CEA-7A6C-884F-9AAD-F6985CC96EA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467" y="702733"/>
            <a:ext cx="10905066" cy="54525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866326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F4483DB-3E20-4C79-B65D-8A4DA9282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-1"/>
            <a:ext cx="11184467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D544BB6-2428-4107-BAC4-C38BEA1E1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7AAC89-7660-4F46-92CF-B10138829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4979749"/>
            <a:ext cx="9561079" cy="1077229"/>
          </a:xfrm>
        </p:spPr>
        <p:txBody>
          <a:bodyPr>
            <a:normAutofit/>
          </a:bodyPr>
          <a:lstStyle/>
          <a:p>
            <a:pPr algn="l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D4A426A-23A4-4D0E-BBB4-4BCA65B9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13157A-3215-4213-80F8-02CD5F5882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05FBE7-86F9-7B43-BDB9-E4FA2FA93C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703461"/>
              </p:ext>
            </p:extLst>
          </p:nvPr>
        </p:nvGraphicFramePr>
        <p:xfrm>
          <a:off x="1314450" y="841736"/>
          <a:ext cx="10216431" cy="4801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1361">
                  <a:extLst>
                    <a:ext uri="{9D8B030D-6E8A-4147-A177-3AD203B41FA5}">
                      <a16:colId xmlns:a16="http://schemas.microsoft.com/office/drawing/2014/main" val="2317498334"/>
                    </a:ext>
                  </a:extLst>
                </a:gridCol>
                <a:gridCol w="2535287">
                  <a:extLst>
                    <a:ext uri="{9D8B030D-6E8A-4147-A177-3AD203B41FA5}">
                      <a16:colId xmlns:a16="http://schemas.microsoft.com/office/drawing/2014/main" val="3068694154"/>
                    </a:ext>
                  </a:extLst>
                </a:gridCol>
                <a:gridCol w="2535287">
                  <a:extLst>
                    <a:ext uri="{9D8B030D-6E8A-4147-A177-3AD203B41FA5}">
                      <a16:colId xmlns:a16="http://schemas.microsoft.com/office/drawing/2014/main" val="275283500"/>
                    </a:ext>
                  </a:extLst>
                </a:gridCol>
                <a:gridCol w="2444496">
                  <a:extLst>
                    <a:ext uri="{9D8B030D-6E8A-4147-A177-3AD203B41FA5}">
                      <a16:colId xmlns:a16="http://schemas.microsoft.com/office/drawing/2014/main" val="1771155124"/>
                    </a:ext>
                  </a:extLst>
                </a:gridCol>
              </a:tblGrid>
              <a:tr h="543603">
                <a:tc gridSpan="4"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Fifteen Most Frequent Pre-Modifiers of Power: By Category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222781"/>
                  </a:ext>
                </a:extLst>
              </a:tr>
              <a:tr h="996606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</a:rPr>
                        <a:t>Measurable Amounts</a:t>
                      </a: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</a:rPr>
                        <a:t>Governmental in Nature</a:t>
                      </a: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</a:rPr>
                        <a:t>Value-Based </a:t>
                      </a: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</a:rPr>
                        <a:t>Action</a:t>
                      </a: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90892154"/>
                  </a:ext>
                </a:extLst>
              </a:tr>
              <a:tr h="543603"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All 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Civil 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Arbitrary 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Delegated 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05335263"/>
                  </a:ext>
                </a:extLst>
              </a:tr>
              <a:tr h="543603"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Full 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Elective 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Special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95134589"/>
                  </a:ext>
                </a:extLst>
              </a:tr>
              <a:tr h="543603"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Same  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Executive 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Supreme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27692728"/>
                  </a:ext>
                </a:extLst>
              </a:tr>
              <a:tr h="543603"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Unlimited  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Governmental 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90768798"/>
                  </a:ext>
                </a:extLst>
              </a:tr>
              <a:tr h="543603"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Whole 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Legislative 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32786345"/>
                  </a:ext>
                </a:extLst>
              </a:tr>
              <a:tr h="543603"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Sovereign 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69695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01885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EA7D7-BD92-DF4A-940D-AB7422179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F6C35-37DB-6747-A9F5-B54EFAD87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41 instances of the root </a:t>
            </a:r>
            <a:r>
              <a:rPr lang="en-US" dirty="0" err="1"/>
              <a:t>delegat</a:t>
            </a:r>
            <a:r>
              <a:rPr lang="en-US" dirty="0"/>
              <a:t>* in the 556 concordances lines discussing</a:t>
            </a:r>
            <a:r>
              <a:rPr lang="en-US" i="1" dirty="0"/>
              <a:t> people </a:t>
            </a:r>
            <a:r>
              <a:rPr lang="en-US" dirty="0"/>
              <a:t>and </a:t>
            </a:r>
            <a:r>
              <a:rPr lang="en-US" i="1" dirty="0"/>
              <a:t>power</a:t>
            </a:r>
          </a:p>
        </p:txBody>
      </p:sp>
    </p:spTree>
    <p:extLst>
      <p:ext uri="{BB962C8B-B14F-4D97-AF65-F5344CB8AC3E}">
        <p14:creationId xmlns:p14="http://schemas.microsoft.com/office/powerpoint/2010/main" val="2845611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01900C-265D-4146-A578-477541E3D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1F8C064-2DC5-4758-B49C-76BFF64052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tx2">
              <a:lumMod val="1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3542" y="0"/>
            <a:ext cx="7875912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15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421698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7014" y="850231"/>
            <a:ext cx="8381238" cy="1077229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Seminar Research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141" y="2414062"/>
            <a:ext cx="8932095" cy="3997828"/>
          </a:xfrm>
        </p:spPr>
        <p:txBody>
          <a:bodyPr anchor="t">
            <a:normAutofit/>
          </a:bodyPr>
          <a:lstStyle/>
          <a:p>
            <a:r>
              <a:rPr lang="en-US" sz="3600" dirty="0"/>
              <a:t>Are “the people” a third sovereign in the Tenth Amendment such that the “to the people” phrase is an invocation of popular sovereignty? </a:t>
            </a:r>
          </a:p>
        </p:txBody>
      </p:sp>
    </p:spTree>
    <p:extLst>
      <p:ext uri="{BB962C8B-B14F-4D97-AF65-F5344CB8AC3E}">
        <p14:creationId xmlns:p14="http://schemas.microsoft.com/office/powerpoint/2010/main" val="1675156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C3320C8-0DF2-47E2-AE32-8C570D54BC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937E2AB-626F-4D5D-8344-EE2C08191D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1374C91-3FF2-48F7-A02C-36E1E075F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C084A8C-D0A6-4A75-AED9-C13FD20A6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B537086-027A-4360-81BC-8BA916D26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FAAFA00-A1E1-4789-A035-9CBB7B030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5B2F04-3B0C-1B45-B5C9-6970146C9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505581"/>
            <a:ext cx="8874151" cy="1545176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Popular Sovereignty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5D85F-2B62-BE4B-AC9C-2E1ED5700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5804" y="2052116"/>
            <a:ext cx="5480711" cy="4232306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The principle that the authority of a state and its government are created and sustained by the consent of the people, who are the source of all political power, through their elected representatives. </a:t>
            </a:r>
          </a:p>
        </p:txBody>
      </p:sp>
      <p:pic>
        <p:nvPicPr>
          <p:cNvPr id="7" name="Graphic 6" descr="Judge">
            <a:extLst>
              <a:ext uri="{FF2B5EF4-FFF2-40B4-BE49-F238E27FC236}">
                <a16:creationId xmlns:a16="http://schemas.microsoft.com/office/drawing/2014/main" id="{27485A9F-4038-473D-A5DF-3D7810C458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029123" y="2924092"/>
            <a:ext cx="2222842" cy="2222842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FC0230C3-CF46-441A-85D2-5E6F8B3A1E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866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Oval 11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3">
            <a:extLst>
              <a:ext uri="{FF2B5EF4-FFF2-40B4-BE49-F238E27FC236}">
                <a16:creationId xmlns:a16="http://schemas.microsoft.com/office/drawing/2014/main" id="{E60B620B-3E81-4075-BC12-D4FB3E299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09DC4A8-6A3D-8846-8CAD-19530C237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>
                <a:solidFill>
                  <a:srgbClr val="1F2D29"/>
                </a:solidFill>
              </a:rPr>
              <a:t>Seminar Corpus Methodology &amp;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B52D6-3F69-F24D-898D-3F537DA7B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2" y="2641605"/>
            <a:ext cx="9517765" cy="3393436"/>
          </a:xfrm>
        </p:spPr>
        <p:txBody>
          <a:bodyPr anchor="t">
            <a:noAutofit/>
          </a:bodyPr>
          <a:lstStyle/>
          <a:p>
            <a:r>
              <a:rPr lang="en-US" sz="3200" dirty="0">
                <a:solidFill>
                  <a:srgbClr val="1F2D29"/>
                </a:solidFill>
              </a:rPr>
              <a:t>556 concordance lines for “people” in COFEA</a:t>
            </a:r>
          </a:p>
          <a:p>
            <a:r>
              <a:rPr lang="en-US" sz="3200" i="1" dirty="0">
                <a:solidFill>
                  <a:srgbClr val="1F2D29"/>
                </a:solidFill>
              </a:rPr>
              <a:t>People </a:t>
            </a:r>
            <a:r>
              <a:rPr lang="en-US" sz="3200" dirty="0">
                <a:solidFill>
                  <a:srgbClr val="1F2D29"/>
                </a:solidFill>
              </a:rPr>
              <a:t>strongly</a:t>
            </a:r>
            <a:r>
              <a:rPr lang="en-US" sz="3200" i="1" dirty="0">
                <a:solidFill>
                  <a:srgbClr val="1F2D29"/>
                </a:solidFill>
              </a:rPr>
              <a:t> </a:t>
            </a:r>
            <a:r>
              <a:rPr lang="en-US" sz="3200" dirty="0">
                <a:solidFill>
                  <a:srgbClr val="1F2D29"/>
                </a:solidFill>
              </a:rPr>
              <a:t>collocated with </a:t>
            </a:r>
            <a:r>
              <a:rPr lang="en-US" sz="3200" i="1" dirty="0">
                <a:solidFill>
                  <a:srgbClr val="1F2D29"/>
                </a:solidFill>
              </a:rPr>
              <a:t>power* </a:t>
            </a:r>
            <a:r>
              <a:rPr lang="en-US" sz="3200" dirty="0">
                <a:solidFill>
                  <a:srgbClr val="1F2D29"/>
                </a:solidFill>
              </a:rPr>
              <a:t>(4 to L and  4 to the R)</a:t>
            </a:r>
          </a:p>
          <a:p>
            <a:r>
              <a:rPr lang="en-US" sz="3200" i="1" dirty="0">
                <a:solidFill>
                  <a:srgbClr val="1F2D29"/>
                </a:solidFill>
              </a:rPr>
              <a:t>Delegated</a:t>
            </a:r>
            <a:r>
              <a:rPr lang="en-US" sz="3200" dirty="0">
                <a:solidFill>
                  <a:srgbClr val="1F2D29"/>
                </a:solidFill>
              </a:rPr>
              <a:t> occurred in the top 15 pre-modifiers of </a:t>
            </a:r>
            <a:r>
              <a:rPr lang="en-US" sz="3200" i="1" dirty="0">
                <a:solidFill>
                  <a:srgbClr val="1F2D29"/>
                </a:solidFill>
              </a:rPr>
              <a:t>power </a:t>
            </a:r>
            <a:r>
              <a:rPr lang="en-US" sz="3200" dirty="0">
                <a:solidFill>
                  <a:srgbClr val="1F2D29"/>
                </a:solidFill>
              </a:rPr>
              <a:t>in these concordance lines </a:t>
            </a:r>
          </a:p>
        </p:txBody>
      </p:sp>
    </p:spTree>
    <p:extLst>
      <p:ext uri="{BB962C8B-B14F-4D97-AF65-F5344CB8AC3E}">
        <p14:creationId xmlns:p14="http://schemas.microsoft.com/office/powerpoint/2010/main" val="200925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D7B57-B1E3-7845-B0CF-04461AAF3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</p:spPr>
        <p:txBody>
          <a:bodyPr>
            <a:normAutofit/>
          </a:bodyPr>
          <a:lstStyle/>
          <a:p>
            <a:r>
              <a:rPr lang="en-US" sz="4800"/>
              <a:t>Tenth Amendment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22243-D99D-1A40-9084-31477C759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808" y="2052116"/>
            <a:ext cx="7796540" cy="3997828"/>
          </a:xfrm>
        </p:spPr>
        <p:txBody>
          <a:bodyPr/>
          <a:lstStyle/>
          <a:p>
            <a:r>
              <a:rPr lang="en-US" sz="3600"/>
              <a:t>“The powers not </a:t>
            </a:r>
            <a:r>
              <a:rPr lang="en-US" sz="3600">
                <a:solidFill>
                  <a:srgbClr val="FFC000"/>
                </a:solidFill>
              </a:rPr>
              <a:t>delegated</a:t>
            </a:r>
            <a:r>
              <a:rPr lang="en-US" sz="3600"/>
              <a:t> to the United States by the Constitution, nor prohibited by it to the States, are reserved to the States respectively, or </a:t>
            </a:r>
            <a:r>
              <a:rPr lang="en-US" sz="3600">
                <a:solidFill>
                  <a:srgbClr val="FFC000"/>
                </a:solidFill>
              </a:rPr>
              <a:t>to the people</a:t>
            </a:r>
            <a:r>
              <a:rPr lang="en-US" sz="3600"/>
              <a:t>.”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158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9">
            <a:extLst>
              <a:ext uri="{FF2B5EF4-FFF2-40B4-BE49-F238E27FC236}">
                <a16:creationId xmlns:a16="http://schemas.microsoft.com/office/drawing/2014/main" id="{CC3320C8-0DF2-47E2-AE32-8C570D54BC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11">
            <a:extLst>
              <a:ext uri="{FF2B5EF4-FFF2-40B4-BE49-F238E27FC236}">
                <a16:creationId xmlns:a16="http://schemas.microsoft.com/office/drawing/2014/main" id="{9937E2AB-626F-4D5D-8344-EE2C08191D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23" name="Picture 13">
            <a:extLst>
              <a:ext uri="{FF2B5EF4-FFF2-40B4-BE49-F238E27FC236}">
                <a16:creationId xmlns:a16="http://schemas.microsoft.com/office/drawing/2014/main" id="{31374C91-3FF2-48F7-A02C-36E1E075F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4" name="Rectangle 15">
            <a:extLst>
              <a:ext uri="{FF2B5EF4-FFF2-40B4-BE49-F238E27FC236}">
                <a16:creationId xmlns:a16="http://schemas.microsoft.com/office/drawing/2014/main" id="{AC084A8C-D0A6-4A75-AED9-C13FD20A6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B537086-027A-4360-81BC-8BA916D26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FAAFA00-A1E1-4789-A035-9CBB7B030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D8D3A7-4C12-0547-8CB0-6A3AC66A2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808056"/>
            <a:ext cx="8608037" cy="1077229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38449-26B8-624B-AA21-49932CB72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5805" y="2052115"/>
            <a:ext cx="5744640" cy="4431811"/>
          </a:xfrm>
        </p:spPr>
        <p:txBody>
          <a:bodyPr>
            <a:normAutofit fontScale="85000" lnSpcReduction="10000"/>
          </a:bodyPr>
          <a:lstStyle/>
          <a:p>
            <a:r>
              <a:rPr lang="en-US" sz="3300" dirty="0"/>
              <a:t>People always delegated power.</a:t>
            </a:r>
          </a:p>
          <a:p>
            <a:r>
              <a:rPr lang="en-US" sz="3300" dirty="0"/>
              <a:t>Power was never delegated to the people.</a:t>
            </a:r>
          </a:p>
          <a:p>
            <a:r>
              <a:rPr lang="en-US" sz="3300" dirty="0"/>
              <a:t>Whenever </a:t>
            </a:r>
            <a:r>
              <a:rPr lang="en-US" sz="3300" i="1" dirty="0"/>
              <a:t>people</a:t>
            </a:r>
            <a:r>
              <a:rPr lang="en-US" sz="3300" dirty="0"/>
              <a:t> and </a:t>
            </a:r>
            <a:r>
              <a:rPr lang="en-US" sz="3300" i="1" dirty="0"/>
              <a:t>power</a:t>
            </a:r>
            <a:r>
              <a:rPr lang="en-US" sz="3300" dirty="0"/>
              <a:t> appeared near each other, the ultimate government-related power resided in the people. 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7" name="Graphic 6" descr="Family">
            <a:extLst>
              <a:ext uri="{FF2B5EF4-FFF2-40B4-BE49-F238E27FC236}">
                <a16:creationId xmlns:a16="http://schemas.microsoft.com/office/drawing/2014/main" id="{0BDD7C3B-1A1F-4A5E-B9C5-25420FC908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029123" y="2924092"/>
            <a:ext cx="2678686" cy="2678686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FC0230C3-CF46-441A-85D2-5E6F8B3A1E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48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3277</Words>
  <Application>Microsoft Macintosh PowerPoint</Application>
  <PresentationFormat>Widescreen</PresentationFormat>
  <Paragraphs>1185</Paragraphs>
  <Slides>47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4" baseType="lpstr">
      <vt:lpstr>Arial</vt:lpstr>
      <vt:lpstr>Calibri</vt:lpstr>
      <vt:lpstr>MS Shell Dlg 2</vt:lpstr>
      <vt:lpstr>Times New Roman</vt:lpstr>
      <vt:lpstr>Wingdings</vt:lpstr>
      <vt:lpstr>Wingdings 3</vt:lpstr>
      <vt:lpstr>Madison</vt:lpstr>
      <vt:lpstr>             </vt:lpstr>
      <vt:lpstr>Agenda</vt:lpstr>
      <vt:lpstr>Tenth Amendment</vt:lpstr>
      <vt:lpstr>Tenth Amendment</vt:lpstr>
      <vt:lpstr>Seminar Research Question</vt:lpstr>
      <vt:lpstr>Popular Sovereignty</vt:lpstr>
      <vt:lpstr>Seminar Corpus Methodology &amp; Results</vt:lpstr>
      <vt:lpstr>Tenth Amendment</vt:lpstr>
      <vt:lpstr>Observations</vt:lpstr>
      <vt:lpstr>Which specific powers?</vt:lpstr>
      <vt:lpstr>“The People” and Popular Sovereignty: An Example </vt:lpstr>
      <vt:lpstr>Citizens?</vt:lpstr>
      <vt:lpstr>Research Question</vt:lpstr>
      <vt:lpstr>Corpora</vt:lpstr>
      <vt:lpstr>Methodology</vt:lpstr>
      <vt:lpstr>Frequencies</vt:lpstr>
      <vt:lpstr>Collocates</vt:lpstr>
      <vt:lpstr>Discussion</vt:lpstr>
      <vt:lpstr>PowerPoint Presentation</vt:lpstr>
      <vt:lpstr>PowerPoint Presentation</vt:lpstr>
      <vt:lpstr>PowerPoint Presentation</vt:lpstr>
      <vt:lpstr>by the people and by the citizens in COFEA</vt:lpstr>
      <vt:lpstr>Top 25 Verb Collocates (6L)</vt:lpstr>
      <vt:lpstr>Constructions</vt:lpstr>
      <vt:lpstr>Discussion</vt:lpstr>
      <vt:lpstr>Verb Case Studies</vt:lpstr>
      <vt:lpstr>Examples: elected by the citizens</vt:lpstr>
      <vt:lpstr>Examples: elected by the people</vt:lpstr>
      <vt:lpstr>Examples: chosen by the people </vt:lpstr>
      <vt:lpstr>Examples: made by the citizens</vt:lpstr>
      <vt:lpstr>Example: made by the people</vt:lpstr>
      <vt:lpstr>Conclusions</vt:lpstr>
      <vt:lpstr>Extra slides </vt:lpstr>
      <vt:lpstr>PowerPoint Presentation</vt:lpstr>
      <vt:lpstr>PowerPoint Presentation</vt:lpstr>
      <vt:lpstr>PowerPoint Presentation</vt:lpstr>
      <vt:lpstr>Results: Made by the Citizens</vt:lpstr>
      <vt:lpstr>Results: Elected by the Citizens</vt:lpstr>
      <vt:lpstr>Spring Seminar Data</vt:lpstr>
      <vt:lpstr>PowerPoint Presentation</vt:lpstr>
      <vt:lpstr>PowerPoint Presentation</vt:lpstr>
      <vt:lpstr>PowerPoint Presentation</vt:lpstr>
      <vt:lpstr>PowerPoint Presentation</vt:lpstr>
      <vt:lpstr>Power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</dc:title>
  <dc:creator>Diana Ruth Hammond</dc:creator>
  <cp:lastModifiedBy>Diana Ruth Hammond</cp:lastModifiedBy>
  <cp:revision>1</cp:revision>
  <dcterms:created xsi:type="dcterms:W3CDTF">2019-10-17T16:19:18Z</dcterms:created>
  <dcterms:modified xsi:type="dcterms:W3CDTF">2019-10-17T16:20:56Z</dcterms:modified>
</cp:coreProperties>
</file>