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3"/>
  </p:notesMasterIdLst>
  <p:sldIdLst>
    <p:sldId id="259" r:id="rId2"/>
    <p:sldId id="278" r:id="rId3"/>
    <p:sldId id="263" r:id="rId4"/>
    <p:sldId id="279" r:id="rId5"/>
    <p:sldId id="280" r:id="rId6"/>
    <p:sldId id="281" r:id="rId7"/>
    <p:sldId id="269" r:id="rId8"/>
    <p:sldId id="270" r:id="rId9"/>
    <p:sldId id="271" r:id="rId10"/>
    <p:sldId id="273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3642" autoAdjust="0"/>
  </p:normalViewPr>
  <p:slideViewPr>
    <p:cSldViewPr snapToGrid="0" snapToObjects="1"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-395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1EB2-FE13-41EC-A21B-64E205B1A3F7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68AF8-D948-4618-9E09-E1D00E95E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10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8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44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09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3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99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1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1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0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368AF8-D948-4618-9E09-E1D00E95E6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6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1054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0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6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49052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3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9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436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37188EF7-8984-704C-B585-A5E9ED86CAB8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A530E1-66AD-AA41-8080-6575934361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20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ile:US-President-Seal.sv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820" y="830354"/>
            <a:ext cx="5140140" cy="51401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5429" y="1192721"/>
            <a:ext cx="6270922" cy="2098226"/>
          </a:xfrm>
        </p:spPr>
        <p:txBody>
          <a:bodyPr/>
          <a:lstStyle/>
          <a:p>
            <a:r>
              <a:rPr lang="en-US" sz="3600" b="1" dirty="0"/>
              <a:t>Effective but limited: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5004" y="3400424"/>
            <a:ext cx="8014447" cy="108623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Corpus Linguistic Analysis of the </a:t>
            </a:r>
          </a:p>
          <a:p>
            <a:r>
              <a:rPr lang="en-US" dirty="0">
                <a:solidFill>
                  <a:schemeClr val="tx1"/>
                </a:solidFill>
              </a:rPr>
              <a:t>Original Public Meaning of Executive Power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2228" y="5487992"/>
            <a:ext cx="3664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/>
              <a:t>Eleanor Miller &amp; Heather </a:t>
            </a:r>
            <a:r>
              <a:rPr lang="en-US" b="1" i="1" dirty="0" err="1"/>
              <a:t>Obelgoner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92594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8963" y="120750"/>
            <a:ext cx="8042276" cy="1215898"/>
          </a:xfrm>
        </p:spPr>
        <p:txBody>
          <a:bodyPr/>
          <a:lstStyle/>
          <a:p>
            <a:r>
              <a:rPr lang="en-US" dirty="0"/>
              <a:t>Sense Frequency Coding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7413"/>
          <a:stretch/>
        </p:blipFill>
        <p:spPr>
          <a:xfrm>
            <a:off x="1908091" y="1114900"/>
            <a:ext cx="6001588" cy="54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0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88108"/>
          </a:xfrm>
        </p:spPr>
        <p:txBody>
          <a:bodyPr/>
          <a:lstStyle/>
          <a:p>
            <a:r>
              <a:rPr lang="en-US" dirty="0"/>
              <a:t>Normalized Frequency Data</a:t>
            </a:r>
          </a:p>
        </p:txBody>
      </p:sp>
      <p:pic>
        <p:nvPicPr>
          <p:cNvPr id="3" name="Picture 2" descr="EP Normalized Sense Freq. Per Mill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46" y="1017762"/>
            <a:ext cx="7917093" cy="538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9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565" y="149914"/>
            <a:ext cx="8306982" cy="1162023"/>
          </a:xfrm>
        </p:spPr>
        <p:txBody>
          <a:bodyPr>
            <a:normAutofit fontScale="90000"/>
          </a:bodyPr>
          <a:lstStyle/>
          <a:p>
            <a:r>
              <a:rPr lang="en-US" dirty="0"/>
              <a:t>“Men may intend what they will . . .”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8509" y="1600249"/>
            <a:ext cx="7200900" cy="6770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dirty="0"/>
              <a:t>The executive power </a:t>
            </a:r>
          </a:p>
        </p:txBody>
      </p:sp>
      <p:sp>
        <p:nvSpPr>
          <p:cNvPr id="4" name="Rectangle 3"/>
          <p:cNvSpPr/>
          <p:nvPr/>
        </p:nvSpPr>
        <p:spPr>
          <a:xfrm>
            <a:off x="1863970" y="1951952"/>
            <a:ext cx="613703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/>
              <a:t>shall be vested in a President </a:t>
            </a:r>
          </a:p>
          <a:p>
            <a:pPr algn="ctr"/>
            <a:r>
              <a:rPr lang="en-US" sz="2500" dirty="0"/>
              <a:t>of the United States of America.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183" y="1029862"/>
            <a:ext cx="2056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Article II: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846" y="2962048"/>
            <a:ext cx="19281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Article I: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1183" y="4390426"/>
            <a:ext cx="21846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Article III: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8462" y="3252114"/>
            <a:ext cx="65854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All legislative powers </a:t>
            </a:r>
            <a:r>
              <a:rPr lang="en-US" sz="2500" u="sng" dirty="0"/>
              <a:t>herein granted </a:t>
            </a:r>
          </a:p>
          <a:p>
            <a:pPr algn="ctr"/>
            <a:r>
              <a:rPr lang="en-US" sz="2500" dirty="0"/>
              <a:t>shall be vested in a Congress </a:t>
            </a:r>
          </a:p>
          <a:p>
            <a:pPr algn="ctr"/>
            <a:r>
              <a:rPr lang="en-US" sz="2500" dirty="0"/>
              <a:t>of the United States</a:t>
            </a:r>
            <a:br>
              <a:rPr lang="en-US" sz="2500" dirty="0"/>
            </a:br>
            <a:endParaRPr lang="en-US" sz="2500" dirty="0"/>
          </a:p>
        </p:txBody>
      </p:sp>
      <p:sp>
        <p:nvSpPr>
          <p:cNvPr id="10" name="TextBox 9"/>
          <p:cNvSpPr txBox="1"/>
          <p:nvPr/>
        </p:nvSpPr>
        <p:spPr>
          <a:xfrm>
            <a:off x="2132886" y="4744369"/>
            <a:ext cx="658543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/>
              <a:t>The judicial power </a:t>
            </a:r>
            <a:r>
              <a:rPr lang="en-US" sz="2500" u="sng" dirty="0"/>
              <a:t>of the United States</a:t>
            </a:r>
            <a:r>
              <a:rPr lang="en-US" sz="2500" dirty="0"/>
              <a:t>, </a:t>
            </a:r>
          </a:p>
          <a:p>
            <a:pPr algn="ctr"/>
            <a:r>
              <a:rPr lang="en-US" sz="2500" dirty="0"/>
              <a:t>shall be vested in one Supreme Court, </a:t>
            </a:r>
          </a:p>
          <a:p>
            <a:pPr algn="ctr"/>
            <a:r>
              <a:rPr lang="en-US" sz="2500" u="sng" dirty="0"/>
              <a:t>and</a:t>
            </a:r>
            <a:r>
              <a:rPr lang="en-US" sz="2500" dirty="0"/>
              <a:t> in such inferior courts as the Congress may </a:t>
            </a:r>
          </a:p>
          <a:p>
            <a:pPr algn="ctr"/>
            <a:r>
              <a:rPr lang="en-US" sz="2500" dirty="0"/>
              <a:t>from time to time ordain and establish</a:t>
            </a:r>
            <a:br>
              <a:rPr lang="en-US" sz="2500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4453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547" y="158000"/>
            <a:ext cx="8330453" cy="1485900"/>
          </a:xfrm>
        </p:spPr>
        <p:txBody>
          <a:bodyPr/>
          <a:lstStyle/>
          <a:p>
            <a:pPr algn="ctr"/>
            <a:r>
              <a:rPr lang="en-US" dirty="0"/>
              <a:t>What is the Original Meaning </a:t>
            </a:r>
            <a:br>
              <a:rPr lang="en-US" dirty="0"/>
            </a:br>
            <a:r>
              <a:rPr lang="en-US" dirty="0"/>
              <a:t>of Executive Power?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3096" y="5337473"/>
            <a:ext cx="8330453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The Power to Execute the Laws</a:t>
            </a:r>
          </a:p>
        </p:txBody>
      </p:sp>
      <p:sp>
        <p:nvSpPr>
          <p:cNvPr id="8" name="Oval 7"/>
          <p:cNvSpPr/>
          <p:nvPr/>
        </p:nvSpPr>
        <p:spPr>
          <a:xfrm>
            <a:off x="2075380" y="1596074"/>
            <a:ext cx="3452117" cy="3345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83631" y="1666204"/>
            <a:ext cx="3452117" cy="33457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27443" y="2804845"/>
            <a:ext cx="1106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Linguistic</a:t>
            </a:r>
          </a:p>
          <a:p>
            <a:r>
              <a:rPr lang="en-US" dirty="0"/>
              <a:t>Analysis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21940" y="2804845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Original </a:t>
            </a:r>
          </a:p>
          <a:p>
            <a:r>
              <a:rPr lang="en-US" dirty="0"/>
              <a:t>Public </a:t>
            </a:r>
          </a:p>
          <a:p>
            <a:r>
              <a:rPr lang="en-US" dirty="0"/>
              <a:t>Meaning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80973" y="2666345"/>
            <a:ext cx="1534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Historical &amp; </a:t>
            </a:r>
          </a:p>
          <a:p>
            <a:r>
              <a:rPr lang="en-US" dirty="0"/>
              <a:t>Philosophical </a:t>
            </a:r>
          </a:p>
          <a:p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27166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05" y="0"/>
            <a:ext cx="8330453" cy="1485900"/>
          </a:xfrm>
        </p:spPr>
        <p:txBody>
          <a:bodyPr>
            <a:normAutofit/>
          </a:bodyPr>
          <a:lstStyle/>
          <a:p>
            <a:r>
              <a:rPr lang="en-US" dirty="0"/>
              <a:t>Corpus Linguistics </a:t>
            </a:r>
            <a:br>
              <a:rPr lang="en-US" dirty="0"/>
            </a:br>
            <a:r>
              <a:rPr lang="en-US" dirty="0"/>
              <a:t>				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156447"/>
            <a:ext cx="7200900" cy="4710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/>
              <a:t>Linguistic Drift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500" i="1" dirty="0"/>
              <a:t>A linguistic theory which posits that the meanings of words shift subtly over time, altering the way that a word or phrase is perceived by one generation as compared to another.</a:t>
            </a:r>
          </a:p>
        </p:txBody>
      </p:sp>
    </p:spTree>
    <p:extLst>
      <p:ext uri="{BB962C8B-B14F-4D97-AF65-F5344CB8AC3E}">
        <p14:creationId xmlns:p14="http://schemas.microsoft.com/office/powerpoint/2010/main" val="3606507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107576"/>
            <a:ext cx="8247146" cy="662955"/>
          </a:xfrm>
        </p:spPr>
        <p:txBody>
          <a:bodyPr>
            <a:normAutofit fontScale="90000"/>
          </a:bodyPr>
          <a:lstStyle/>
          <a:p>
            <a:r>
              <a:rPr lang="en-US" dirty="0"/>
              <a:t>Linguistic Drift – COFEA Results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275" y="935062"/>
            <a:ext cx="53203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>
                <a:latin typeface="Arial Black"/>
                <a:cs typeface="Arial Black"/>
              </a:rPr>
              <a:t>Supreme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9719" y="2367181"/>
            <a:ext cx="275636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Arial Black"/>
                <a:cs typeface="Arial Black"/>
              </a:rPr>
              <a:t>Whole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62588" y="3687823"/>
            <a:ext cx="275636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dirty="0">
                <a:latin typeface="Arial Black"/>
                <a:cs typeface="Arial Black"/>
              </a:rPr>
              <a:t>Chief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27444" y="5286878"/>
            <a:ext cx="539728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latin typeface="Arial Black"/>
                <a:cs typeface="Arial Black"/>
              </a:rPr>
              <a:t>Legislative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9600" y="2543253"/>
            <a:ext cx="275636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>
                <a:latin typeface="Arial Black"/>
                <a:cs typeface="Arial Black"/>
              </a:rPr>
              <a:t>All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67543" y="4118023"/>
            <a:ext cx="427645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 Black"/>
                <a:cs typeface="Arial Black"/>
              </a:rPr>
              <a:t>Federal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39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107576"/>
            <a:ext cx="8247146" cy="662955"/>
          </a:xfrm>
        </p:spPr>
        <p:txBody>
          <a:bodyPr>
            <a:normAutofit fontScale="90000"/>
          </a:bodyPr>
          <a:lstStyle/>
          <a:p>
            <a:r>
              <a:rPr lang="en-US" dirty="0"/>
              <a:t>Linguistic Drift – COCA Results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275" y="935062"/>
            <a:ext cx="53203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>
                <a:latin typeface="Arial Black"/>
                <a:cs typeface="Arial Black"/>
              </a:rPr>
              <a:t>Chief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73771" y="1616806"/>
            <a:ext cx="275636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latin typeface="Arial Black"/>
                <a:cs typeface="Arial Black"/>
              </a:rPr>
              <a:t>Senior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4109" y="3049831"/>
            <a:ext cx="4762312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500" dirty="0">
                <a:latin typeface="Arial Black"/>
                <a:cs typeface="Arial Black"/>
              </a:rPr>
              <a:t>Marketing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6713" y="5431602"/>
            <a:ext cx="539728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dirty="0">
                <a:latin typeface="Arial Black"/>
                <a:cs typeface="Arial Black"/>
              </a:rPr>
              <a:t>Business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7911" y="2672805"/>
            <a:ext cx="27563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>
                <a:latin typeface="Arial Black"/>
                <a:cs typeface="Arial Black"/>
              </a:rPr>
              <a:t>Top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00851" y="4334154"/>
            <a:ext cx="650697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Arial Black"/>
                <a:cs typeface="Arial Black"/>
              </a:rPr>
              <a:t>Advertising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2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05" y="0"/>
            <a:ext cx="8330453" cy="1485900"/>
          </a:xfrm>
        </p:spPr>
        <p:txBody>
          <a:bodyPr>
            <a:normAutofit/>
          </a:bodyPr>
          <a:lstStyle/>
          <a:p>
            <a:r>
              <a:rPr lang="en-US" dirty="0"/>
              <a:t>Linguistic Methodology</a:t>
            </a:r>
            <a:br>
              <a:rPr lang="en-US" dirty="0"/>
            </a:br>
            <a:r>
              <a:rPr lang="en-US" dirty="0"/>
              <a:t>					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102659"/>
            <a:ext cx="7200900" cy="47647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/>
              <a:t>Sense Coding</a:t>
            </a:r>
          </a:p>
          <a:p>
            <a:pPr marL="0" indent="0" algn="ctr">
              <a:buNone/>
            </a:pPr>
            <a:endParaRPr lang="en-US" b="1" dirty="0"/>
          </a:p>
          <a:p>
            <a:pPr marL="530352" lvl="1" indent="0" algn="ctr">
              <a:buNone/>
            </a:pPr>
            <a:r>
              <a:rPr lang="en-US" sz="3500" dirty="0"/>
              <a:t>The process of determining whether a word or phrase has more than one sense and then assigning different numbers to each distinct sense.</a:t>
            </a:r>
          </a:p>
        </p:txBody>
      </p:sp>
    </p:spTree>
    <p:extLst>
      <p:ext uri="{BB962C8B-B14F-4D97-AF65-F5344CB8AC3E}">
        <p14:creationId xmlns:p14="http://schemas.microsoft.com/office/powerpoint/2010/main" val="426070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05" y="0"/>
            <a:ext cx="8330453" cy="1485900"/>
          </a:xfrm>
        </p:spPr>
        <p:txBody>
          <a:bodyPr>
            <a:normAutofit/>
          </a:bodyPr>
          <a:lstStyle/>
          <a:p>
            <a:r>
              <a:rPr lang="en-US" dirty="0"/>
              <a:t>Linguistic Methodology</a:t>
            </a:r>
            <a:br>
              <a:rPr lang="en-US" dirty="0"/>
            </a:br>
            <a:r>
              <a:rPr lang="en-US" dirty="0"/>
              <a:t>					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102659"/>
            <a:ext cx="7200900" cy="476474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/>
              <a:t>Grounded Theory </a:t>
            </a:r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r>
              <a:rPr lang="en-US" sz="3500" i="1" dirty="0"/>
              <a:t>Determining and coding senses as they emerge during the data review itself, instead of relying on predetermined sense categories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200575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778" y="0"/>
            <a:ext cx="7200900" cy="1485900"/>
          </a:xfrm>
        </p:spPr>
        <p:txBody>
          <a:bodyPr/>
          <a:lstStyle/>
          <a:p>
            <a:r>
              <a:rPr lang="en-US" dirty="0"/>
              <a:t>Concordance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16017" b="24042"/>
          <a:stretch/>
        </p:blipFill>
        <p:spPr>
          <a:xfrm>
            <a:off x="765130" y="878898"/>
            <a:ext cx="8138244" cy="560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040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3783</TotalTime>
  <Words>253</Words>
  <Application>Microsoft Office PowerPoint</Application>
  <PresentationFormat>On-screen Show (4:3)</PresentationFormat>
  <Paragraphs>68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 Black</vt:lpstr>
      <vt:lpstr>Calibri</vt:lpstr>
      <vt:lpstr>Franklin Gothic Book</vt:lpstr>
      <vt:lpstr>Crop</vt:lpstr>
      <vt:lpstr>Effective but limited: </vt:lpstr>
      <vt:lpstr>“Men may intend what they will . . .” </vt:lpstr>
      <vt:lpstr>What is the Original Meaning  of Executive Power?</vt:lpstr>
      <vt:lpstr>Corpus Linguistics       </vt:lpstr>
      <vt:lpstr>Linguistic Drift – COFEA Results</vt:lpstr>
      <vt:lpstr>Linguistic Drift – COCA Results</vt:lpstr>
      <vt:lpstr>Linguistic Methodology       </vt:lpstr>
      <vt:lpstr>Linguistic Methodology       </vt:lpstr>
      <vt:lpstr>Concordance Data</vt:lpstr>
      <vt:lpstr>Sense Frequency Coding</vt:lpstr>
      <vt:lpstr>Normalized Frequency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Him Podesta:</dc:title>
  <dc:creator>Ellie Miller</dc:creator>
  <cp:lastModifiedBy>Clark D Cunningham</cp:lastModifiedBy>
  <cp:revision>36</cp:revision>
  <dcterms:created xsi:type="dcterms:W3CDTF">2018-03-07T19:33:55Z</dcterms:created>
  <dcterms:modified xsi:type="dcterms:W3CDTF">2019-10-18T02:56:27Z</dcterms:modified>
</cp:coreProperties>
</file>