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8" r:id="rId2"/>
    <p:sldId id="307" r:id="rId3"/>
    <p:sldId id="305" r:id="rId4"/>
    <p:sldId id="306" r:id="rId5"/>
    <p:sldId id="309" r:id="rId6"/>
    <p:sldId id="308" r:id="rId7"/>
    <p:sldId id="329" r:id="rId8"/>
    <p:sldId id="310" r:id="rId9"/>
    <p:sldId id="312" r:id="rId10"/>
    <p:sldId id="313" r:id="rId11"/>
    <p:sldId id="317" r:id="rId12"/>
    <p:sldId id="318" r:id="rId13"/>
    <p:sldId id="319" r:id="rId14"/>
    <p:sldId id="320" r:id="rId15"/>
    <p:sldId id="321" r:id="rId16"/>
    <p:sldId id="324" r:id="rId17"/>
    <p:sldId id="315" r:id="rId18"/>
    <p:sldId id="325" r:id="rId19"/>
    <p:sldId id="326" r:id="rId20"/>
    <p:sldId id="327" r:id="rId21"/>
    <p:sldId id="314" r:id="rId22"/>
    <p:sldId id="311" r:id="rId23"/>
    <p:sldId id="323" r:id="rId24"/>
    <p:sldId id="330" r:id="rId25"/>
    <p:sldId id="322" r:id="rId26"/>
    <p:sldId id="279" r:id="rId27"/>
    <p:sldId id="292" r:id="rId28"/>
    <p:sldId id="283" r:id="rId29"/>
    <p:sldId id="293" r:id="rId30"/>
    <p:sldId id="294" r:id="rId31"/>
    <p:sldId id="296" r:id="rId32"/>
    <p:sldId id="295" r:id="rId33"/>
    <p:sldId id="297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C455-1F8A-482A-8871-AC01F70CB153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259C0-0C5A-4301-8520-837B09AEE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46D8-B643-4269-8BE9-D62AED0F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dcunningham@gsu.edu" TargetMode="External"/><Relationship Id="rId2" Type="http://schemas.openxmlformats.org/officeDocument/2006/relationships/hyperlink" Target="http://www.clarkcunningham.org/MeaningOfEmolumen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ak.ucc.nau.edu/jae89/" TargetMode="External"/><Relationship Id="rId5" Type="http://schemas.openxmlformats.org/officeDocument/2006/relationships/hyperlink" Target="mailto:jesse.egbert@nau.edu" TargetMode="External"/><Relationship Id="rId4" Type="http://schemas.openxmlformats.org/officeDocument/2006/relationships/hyperlink" Target="http://www.clarkcunningham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larkcunningham.org/Law-Linguistic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85B1-BADC-4310-8C22-B7B192515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" y="262647"/>
            <a:ext cx="10548850" cy="18072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Empirical Data to Investigate the Original Meaning of Emolument in the Constitution</a:t>
            </a:r>
            <a:br>
              <a:rPr lang="en-US" sz="4000" dirty="0" smtClean="0"/>
            </a:br>
            <a:r>
              <a:rPr lang="en-US" sz="2800" dirty="0"/>
              <a:t>Available at:  </a:t>
            </a:r>
            <a:r>
              <a:rPr lang="en-US" sz="2800" dirty="0" smtClean="0">
                <a:hlinkClick r:id="rId2"/>
              </a:rPr>
              <a:t>www.clarkcunningham.org/MeaningOfEmolument.html</a:t>
            </a:r>
            <a:r>
              <a:rPr lang="en-US" sz="4000" dirty="0" smtClean="0"/>
              <a:t> 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EA6C8-C2BA-4102-A188-A2F77873D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2971800"/>
            <a:ext cx="6858000" cy="3438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Clark D. Cunningham</a:t>
            </a:r>
            <a:br>
              <a:rPr lang="en-US" dirty="0"/>
            </a:br>
            <a:r>
              <a:rPr lang="en-US" dirty="0"/>
              <a:t>W. Lee Burge Chair in Law &amp; Ethics</a:t>
            </a:r>
            <a:br>
              <a:rPr lang="en-US" dirty="0"/>
            </a:br>
            <a:r>
              <a:rPr lang="en-US" dirty="0"/>
              <a:t>Georgia State University College of Law</a:t>
            </a:r>
            <a:br>
              <a:rPr lang="en-US" dirty="0"/>
            </a:br>
            <a:r>
              <a:rPr lang="en-US" dirty="0">
                <a:hlinkClick r:id="rId3"/>
              </a:rPr>
              <a:t>cdcunningham@gsu.edu</a:t>
            </a:r>
            <a:r>
              <a:rPr lang="en-US" dirty="0"/>
              <a:t>    </a:t>
            </a:r>
            <a:r>
              <a:rPr lang="en-US" dirty="0">
                <a:hlinkClick r:id="rId4"/>
              </a:rPr>
              <a:t>www.clarkcunningham.org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Jesse Egbert</a:t>
            </a:r>
            <a:br>
              <a:rPr lang="en-US" dirty="0"/>
            </a:br>
            <a:r>
              <a:rPr lang="en-US" dirty="0"/>
              <a:t>Assistant Professor, Applied Linguistics</a:t>
            </a:r>
            <a:br>
              <a:rPr lang="en-US" dirty="0"/>
            </a:br>
            <a:r>
              <a:rPr lang="en-US" dirty="0"/>
              <a:t>Northern Arizona University</a:t>
            </a:r>
            <a:br>
              <a:rPr lang="en-US" dirty="0"/>
            </a:br>
            <a:r>
              <a:rPr lang="en-US" dirty="0">
                <a:hlinkClick r:id="rId5"/>
              </a:rPr>
              <a:t>jesse.egbert@nau.edu</a:t>
            </a:r>
            <a:r>
              <a:rPr lang="en-US" dirty="0"/>
              <a:t>     </a:t>
            </a:r>
            <a:r>
              <a:rPr lang="en-US" dirty="0">
                <a:hlinkClick r:id="rId6"/>
              </a:rPr>
              <a:t>http://oak.ucc.nau.edu/jae89/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CC417-3FB9-4764-9F67-6A232F49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B2077-6629-495C-A173-D6762596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82935" cy="365125"/>
          </a:xfrm>
        </p:spPr>
        <p:txBody>
          <a:bodyPr/>
          <a:lstStyle/>
          <a:p>
            <a:r>
              <a:rPr lang="en-US" smtClean="0"/>
              <a:t>Cunningham-Egbert   Meaning of Emolument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EF23-8E8E-4311-A5BD-3689A6DA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3E33-5415-4922-8B81-1C0224B34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Virginia Ratifying Convention</a:t>
            </a:r>
            <a:br>
              <a:rPr lang="en-US" dirty="0"/>
            </a:br>
            <a:r>
              <a:rPr lang="en-US" sz="3600" dirty="0"/>
              <a:t>June 15, 1788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028" y="1690688"/>
            <a:ext cx="3779528" cy="478934"/>
          </a:xfrm>
        </p:spPr>
        <p:txBody>
          <a:bodyPr/>
          <a:lstStyle/>
          <a:p>
            <a:pPr algn="ctr"/>
            <a:r>
              <a:rPr lang="en-US" dirty="0"/>
              <a:t>Governor Edmund Randolph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7" y="2345661"/>
            <a:ext cx="3053086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316" y="1681163"/>
            <a:ext cx="6736072" cy="488459"/>
          </a:xfrm>
        </p:spPr>
        <p:txBody>
          <a:bodyPr/>
          <a:lstStyle/>
          <a:p>
            <a:r>
              <a:rPr lang="en-US" dirty="0"/>
              <a:t>Explains the Foreign Emolument Clause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5621" y="2169622"/>
            <a:ext cx="7148945" cy="41729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“[It] restrains any person in office from accepting of any present or emolument, title or office, from any foreign prince or state.</a:t>
            </a:r>
          </a:p>
          <a:p>
            <a:r>
              <a:rPr lang="en-US" dirty="0"/>
              <a:t>This restriction is provided to prevent corruption. </a:t>
            </a:r>
          </a:p>
          <a:p>
            <a:r>
              <a:rPr lang="en-US" dirty="0"/>
              <a:t>[This] provision [is] against the danger … of the President receiving emoluments from foreign powers. </a:t>
            </a:r>
          </a:p>
          <a:p>
            <a:r>
              <a:rPr lang="en-US" dirty="0"/>
              <a:t>If discovered, he may be impeached.</a:t>
            </a:r>
          </a:p>
          <a:p>
            <a:r>
              <a:rPr lang="en-US" dirty="0"/>
              <a:t>I consider, therefore, that he is restrained from receiving any present or emolument whatever. It is impossible to guard better against corruption.”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0"/>
            <a:ext cx="12205402" cy="548868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065"/>
            <a:ext cx="10515600" cy="1679171"/>
          </a:xfrm>
        </p:spPr>
        <p:txBody>
          <a:bodyPr>
            <a:normAutofit fontScale="90000"/>
          </a:bodyPr>
          <a:lstStyle/>
          <a:p>
            <a:r>
              <a:rPr lang="en-US" dirty="0"/>
              <a:t>1899: Old Post Office built</a:t>
            </a:r>
            <a:br>
              <a:rPr lang="en-US" dirty="0"/>
            </a:br>
            <a:r>
              <a:rPr lang="en-US" dirty="0"/>
              <a:t>2013: 60 year lease to Trump Organization</a:t>
            </a:r>
            <a:br>
              <a:rPr lang="en-US" dirty="0"/>
            </a:br>
            <a:r>
              <a:rPr lang="en-US" dirty="0"/>
              <a:t>10/26/16: Reopened as Trump International Hotel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0439"/>
            <a:ext cx="3692236" cy="456466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88" y="1900439"/>
            <a:ext cx="6711651" cy="447292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1"/>
            <a:ext cx="12103368" cy="633915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4" y="421178"/>
            <a:ext cx="10058400" cy="52201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567"/>
            <a:ext cx="10515600" cy="106402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How the Trump hotel changed Washington’s culture of influence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Washington Post        Aug 7, 2017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8" y="1850563"/>
            <a:ext cx="3621773" cy="24137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2247" y="1421476"/>
            <a:ext cx="6881553" cy="5062451"/>
          </a:xfrm>
        </p:spPr>
        <p:txBody>
          <a:bodyPr/>
          <a:lstStyle/>
          <a:p>
            <a:r>
              <a:rPr lang="en-US" dirty="0"/>
              <a:t>Veterans groups were brought in to lobby Congress against a law allowing victims of 911  to sue Saudi Arabia</a:t>
            </a:r>
          </a:p>
          <a:p>
            <a:r>
              <a:rPr lang="en-US" dirty="0"/>
              <a:t>$270,000 in hotel charges</a:t>
            </a:r>
          </a:p>
          <a:p>
            <a:pPr lvl="1"/>
            <a:r>
              <a:rPr lang="en-US" sz="2800" dirty="0"/>
              <a:t>$190,000 for rooms </a:t>
            </a:r>
          </a:p>
          <a:p>
            <a:pPr lvl="1"/>
            <a:r>
              <a:rPr lang="en-US" sz="2800" dirty="0"/>
              <a:t>$78,000 for catering </a:t>
            </a:r>
          </a:p>
          <a:p>
            <a:pPr lvl="1"/>
            <a:r>
              <a:rPr lang="en-US" sz="2800" dirty="0"/>
              <a:t>$1,600 for parking</a:t>
            </a:r>
          </a:p>
          <a:p>
            <a:r>
              <a:rPr lang="en-US" dirty="0"/>
              <a:t>The bill was paid by the Kingdom of Saudi Arabia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89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District of Columbia and State of Maryland </a:t>
            </a:r>
            <a:br>
              <a:rPr lang="en-US" dirty="0"/>
            </a:br>
            <a:r>
              <a:rPr lang="en-US" dirty="0"/>
              <a:t>v. Trump</a:t>
            </a:r>
            <a:br>
              <a:rPr lang="en-US" dirty="0"/>
            </a:br>
            <a:r>
              <a:rPr lang="en-US" sz="4000" dirty="0"/>
              <a:t>Filed June 12, 2017 in U.S. District Court, Maryland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" y="2337955"/>
            <a:ext cx="5868346" cy="351741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09" y="2337955"/>
            <a:ext cx="4427182" cy="3821180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123D-4169-4550-95C4-C463F389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97"/>
            <a:ext cx="9201150" cy="5594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President’s Motion to Dismiss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D5C66-43C4-4152-9198-D0A0384D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755"/>
            <a:ext cx="9201150" cy="5324207"/>
          </a:xfrm>
        </p:spPr>
        <p:txBody>
          <a:bodyPr>
            <a:normAutofit/>
          </a:bodyPr>
          <a:lstStyle/>
          <a:p>
            <a:r>
              <a:rPr lang="en-US" sz="4000" dirty="0"/>
              <a:t>when the Constitution was ratified “emolument” had two distinct meanings: </a:t>
            </a:r>
          </a:p>
          <a:p>
            <a:r>
              <a:rPr lang="en-US" sz="4000" dirty="0"/>
              <a:t>a “narrow” sense limited to “profit arising from an office or employ” </a:t>
            </a:r>
          </a:p>
          <a:p>
            <a:r>
              <a:rPr lang="en-US" sz="4000" dirty="0"/>
              <a:t>a “broad” sense meaning “benefit, advantage or profit”</a:t>
            </a:r>
          </a:p>
          <a:p>
            <a:r>
              <a:rPr lang="en-US" sz="4000" dirty="0"/>
              <a:t>emolument in the Constitution only referred to the narrow meaning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6739-A0F9-4929-A1F2-82BE2BDD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Cunningham-Egbert   Meaning of Emolument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591C8-3412-437B-9315-3DE702B4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3E33-5415-4922-8B81-1C0224B340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pPr algn="ctr"/>
            <a:r>
              <a:rPr lang="en-US" dirty="0"/>
              <a:t>Emolument Cases – Current Status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180408"/>
            <a:ext cx="10515600" cy="5175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DC &amp; Maryland v Trump (Maryland)</a:t>
            </a:r>
          </a:p>
          <a:p>
            <a:pPr lvl="1"/>
            <a:r>
              <a:rPr lang="en-US" sz="2800" dirty="0"/>
              <a:t>July 25, 2018:  Trial court denies President’s  Motion to Dismiss</a:t>
            </a:r>
          </a:p>
          <a:p>
            <a:pPr lvl="2"/>
            <a:r>
              <a:rPr lang="en-US" sz="2800" dirty="0"/>
              <a:t>“emolument” covers profits from the Trump Hotel</a:t>
            </a:r>
          </a:p>
          <a:p>
            <a:pPr lvl="2"/>
            <a:r>
              <a:rPr lang="en-US" sz="2800" dirty="0"/>
              <a:t>Relies heavily on friend of court brief filed by legal historians listing definition of “emolument” in all late 18</a:t>
            </a:r>
            <a:r>
              <a:rPr lang="en-US" sz="2800" baseline="30000" dirty="0"/>
              <a:t>th</a:t>
            </a:r>
            <a:r>
              <a:rPr lang="en-US" sz="2800" dirty="0"/>
              <a:t> century dictionaries</a:t>
            </a:r>
          </a:p>
          <a:p>
            <a:pPr lvl="1"/>
            <a:r>
              <a:rPr lang="en-US" sz="2800" dirty="0"/>
              <a:t>December 20, 2018: U.S. Court of Appeals for the 4</a:t>
            </a:r>
            <a:r>
              <a:rPr lang="en-US" sz="2800" baseline="30000" dirty="0"/>
              <a:t>th</a:t>
            </a:r>
            <a:r>
              <a:rPr lang="en-US" sz="2800" dirty="0"/>
              <a:t> Circuit grant’s President’s emergency motion to halt trial court proceedings</a:t>
            </a:r>
          </a:p>
          <a:p>
            <a:pPr lvl="2"/>
            <a:r>
              <a:rPr lang="en-US" sz="2800" dirty="0"/>
              <a:t>Sets expedited briefing schedule</a:t>
            </a:r>
          </a:p>
          <a:p>
            <a:pPr lvl="1"/>
            <a:r>
              <a:rPr lang="en-US" sz="2800" dirty="0"/>
              <a:t>January 29, 2019: Clark Cunningham &amp; Jesse Egbert  file friend of court brief in support of neither party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896"/>
            <a:ext cx="10515600" cy="87813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Brief can be downloaded at: 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www.clarkcunningham.org/Law-Linguistics.html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371600"/>
            <a:ext cx="10430256" cy="4984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19D1CB-CEDC-41D5-9F6A-BC5E28F4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Cunningham-Egbert   Meaning of Emolument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7E8BE-E18C-423F-8411-3459F20B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3BE5E-36FA-40BB-9055-E534BAA27F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A4A14-060A-4365-9226-E27CA71F3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1286166"/>
            <a:ext cx="5273040" cy="49006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F07A-059B-4946-AF93-0B2BA02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for linguists involved in legal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1570-065E-4B84-B534-0AB745EB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pPr algn="ctr"/>
            <a:r>
              <a:rPr lang="en-US" dirty="0"/>
              <a:t>Emolument Cases – Current Status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180408"/>
            <a:ext cx="10515600" cy="499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DC &amp; Maryland v Trump (Maryland)</a:t>
            </a:r>
          </a:p>
          <a:p>
            <a:r>
              <a:rPr lang="en-US" dirty="0"/>
              <a:t>Amicus brief cited and discussed in subsequent briefs filed by both President and Maryland/DC </a:t>
            </a:r>
          </a:p>
          <a:p>
            <a:r>
              <a:rPr lang="en-US" dirty="0"/>
              <a:t>July 11, 2019 Three-judge panel of the 4</a:t>
            </a:r>
            <a:r>
              <a:rPr lang="en-US" baseline="30000" dirty="0"/>
              <a:t>th</a:t>
            </a:r>
            <a:r>
              <a:rPr lang="en-US" dirty="0"/>
              <a:t> Circuit Court of Appeals orders dismissal based on lack of standing</a:t>
            </a:r>
          </a:p>
          <a:p>
            <a:pPr lvl="1"/>
            <a:r>
              <a:rPr lang="en-US" sz="2800" dirty="0"/>
              <a:t>Does not address meaning of emolument</a:t>
            </a:r>
          </a:p>
          <a:p>
            <a:r>
              <a:rPr lang="en-US" dirty="0"/>
              <a:t>September 5, 2019  Maryland and DC file petition to have dismissal order reviewed by all 15 judges of the 4</a:t>
            </a:r>
            <a:r>
              <a:rPr lang="en-US" baseline="30000" dirty="0"/>
              <a:t>th</a:t>
            </a:r>
            <a:r>
              <a:rPr lang="en-US" dirty="0"/>
              <a:t> circuit (“</a:t>
            </a:r>
            <a:r>
              <a:rPr lang="en-US" dirty="0" err="1"/>
              <a:t>en</a:t>
            </a:r>
            <a:r>
              <a:rPr lang="en-US" dirty="0"/>
              <a:t> banc review”)</a:t>
            </a:r>
          </a:p>
          <a:p>
            <a:r>
              <a:rPr lang="en-US" dirty="0"/>
              <a:t>Case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end up at U.S. Supreme Court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Senator Richard Blumenthal et al v. Trump</a:t>
            </a:r>
            <a:br>
              <a:rPr lang="en-US" dirty="0"/>
            </a:br>
            <a:r>
              <a:rPr lang="en-US" sz="3600" dirty="0"/>
              <a:t>Filed June 14, 2017 in U.S. District Court, D.C.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0576" y="1681163"/>
            <a:ext cx="5557000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30 members of Senate</a:t>
            </a:r>
          </a:p>
          <a:p>
            <a:r>
              <a:rPr lang="en-US" dirty="0"/>
              <a:t>171 members of House of Representatives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9" y="2505075"/>
            <a:ext cx="4220394" cy="36845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247633"/>
            <a:ext cx="3100648" cy="3942030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Senator Richard Blumenthal, Democrat of Connecticut, said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Democrats in Congress who have one of the pending lawsuits against Mr. Trump </a:t>
            </a:r>
            <a:endParaRPr lang="en-US" sz="3200" dirty="0" smtClean="0"/>
          </a:p>
          <a:p>
            <a:r>
              <a:rPr lang="en-US" sz="3200" dirty="0" smtClean="0"/>
              <a:t>will </a:t>
            </a:r>
            <a:r>
              <a:rPr lang="en-US" sz="3200" dirty="0"/>
              <a:t>now revise it to include the president’s plan to have the Group of 7 meeting at the Doral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pPr algn="ctr"/>
            <a:r>
              <a:rPr lang="en-US" dirty="0"/>
              <a:t>Emolument Cases – Current Status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180408"/>
            <a:ext cx="10515600" cy="4996555"/>
          </a:xfrm>
        </p:spPr>
        <p:txBody>
          <a:bodyPr/>
          <a:lstStyle/>
          <a:p>
            <a:r>
              <a:rPr lang="en-US" dirty="0"/>
              <a:t>Blumenthal v Trump (District of Columbia)</a:t>
            </a:r>
          </a:p>
          <a:p>
            <a:pPr lvl="1"/>
            <a:r>
              <a:rPr lang="en-US" dirty="0"/>
              <a:t>Sep 28, 2018: Trial court denies President’s motion to dismiss</a:t>
            </a:r>
          </a:p>
          <a:p>
            <a:pPr lvl="2"/>
            <a:r>
              <a:rPr lang="en-US" dirty="0"/>
              <a:t>Cites and largely follows reasoning of Maryland trial court including reliance on 18</a:t>
            </a:r>
            <a:r>
              <a:rPr lang="en-US" baseline="30000" dirty="0"/>
              <a:t>th</a:t>
            </a:r>
            <a:r>
              <a:rPr lang="en-US" dirty="0"/>
              <a:t> century dictionaries</a:t>
            </a:r>
          </a:p>
          <a:p>
            <a:pPr lvl="1"/>
            <a:r>
              <a:rPr lang="en-US" dirty="0"/>
              <a:t> President’s asks trial court to permit immediate appeal</a:t>
            </a:r>
          </a:p>
          <a:p>
            <a:pPr lvl="2"/>
            <a:r>
              <a:rPr lang="en-US" dirty="0"/>
              <a:t>Cunningham-Egbert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amicus </a:t>
            </a:r>
            <a:r>
              <a:rPr lang="en-US" dirty="0"/>
              <a:t>brief and working paper cited by both President and Congressional plaintiffs in briefs on this issue</a:t>
            </a:r>
          </a:p>
          <a:p>
            <a:pPr lvl="1"/>
            <a:r>
              <a:rPr lang="en-US" dirty="0"/>
              <a:t>Trial court refuses President’s request for immediate appeal</a:t>
            </a:r>
          </a:p>
          <a:p>
            <a:pPr lvl="1"/>
            <a:r>
              <a:rPr lang="en-US" dirty="0"/>
              <a:t>July 19, 2019: Court of Appeals for the D.C. Circuit orders trial court to halt proceedings and allow appeal</a:t>
            </a:r>
          </a:p>
          <a:p>
            <a:pPr lvl="1"/>
            <a:r>
              <a:rPr lang="en-US" dirty="0"/>
              <a:t>October 2019: </a:t>
            </a:r>
            <a:r>
              <a:rPr lang="en-US" dirty="0" smtClean="0"/>
              <a:t>briefs </a:t>
            </a:r>
            <a:r>
              <a:rPr lang="en-US" dirty="0"/>
              <a:t>filed in the D.C. Court of appeals</a:t>
            </a:r>
          </a:p>
          <a:p>
            <a:pPr lvl="2"/>
            <a:r>
              <a:rPr lang="en-US" sz="2400" dirty="0"/>
              <a:t>Issues will include meaning of “emolument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10/8/19 Cunningham &amp; Egbert file amicus brief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23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73" y="0"/>
            <a:ext cx="702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2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BE5E-36FA-40BB-9055-E534BAA27F5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" y="179374"/>
            <a:ext cx="11188931" cy="62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0661-4246-4129-82EA-BB25DAAA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59002"/>
          </a:xfrm>
        </p:spPr>
        <p:txBody>
          <a:bodyPr>
            <a:noAutofit/>
          </a:bodyPr>
          <a:lstStyle/>
          <a:p>
            <a:r>
              <a:rPr lang="en-US" sz="3600" dirty="0"/>
              <a:t>Corpus analysis of </a:t>
            </a:r>
            <a:r>
              <a:rPr lang="en-US" sz="3600" i="1" dirty="0"/>
              <a:t>emolument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6CC1-BCEE-49DD-8755-57E66C84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24129"/>
            <a:ext cx="7886700" cy="51499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5702F-5211-4786-BC1C-CA974E6C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0040"/>
            <a:ext cx="9144000" cy="36179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emolument only refers to profit from office or employment…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1</a:t>
            </a:r>
            <a:r>
              <a:rPr lang="en-US" b="1" dirty="0"/>
              <a:t>:</a:t>
            </a:r>
            <a:r>
              <a:rPr lang="en-US" b="1" baseline="-25000" dirty="0"/>
              <a:t> </a:t>
            </a:r>
            <a:r>
              <a:rPr lang="en-US" b="1" dirty="0"/>
              <a:t>Nouns preceding </a:t>
            </a:r>
            <a:r>
              <a:rPr lang="en-US" b="1" i="1" dirty="0"/>
              <a:t>other emolument(s) </a:t>
            </a:r>
            <a:r>
              <a:rPr lang="en-US" b="1" dirty="0"/>
              <a:t>in coordinated noun phrases (i.e. lists of nouns) will only refer to the narrow meaning </a:t>
            </a:r>
          </a:p>
          <a:p>
            <a:pPr lvl="1"/>
            <a:r>
              <a:rPr lang="en-US" dirty="0"/>
              <a:t>Cats, dogs, and other animals</a:t>
            </a:r>
          </a:p>
          <a:p>
            <a:pPr lvl="1"/>
            <a:r>
              <a:rPr lang="en-US" dirty="0"/>
              <a:t>*Cats, birds, and other dogs</a:t>
            </a:r>
            <a:r>
              <a:rPr lang="en-US" b="1" dirty="0"/>
              <a:t> </a:t>
            </a:r>
          </a:p>
          <a:p>
            <a:r>
              <a:rPr lang="en-US" b="1" dirty="0"/>
              <a:t>Method: </a:t>
            </a:r>
            <a:r>
              <a:rPr lang="en-US" dirty="0"/>
              <a:t>identify all nouns preceding </a:t>
            </a:r>
            <a:r>
              <a:rPr lang="en-US" i="1" dirty="0"/>
              <a:t>other emolument(s) </a:t>
            </a:r>
            <a:r>
              <a:rPr lang="en-US" dirty="0"/>
              <a:t>in coordinated NPs</a:t>
            </a:r>
          </a:p>
          <a:p>
            <a:pPr>
              <a:defRPr/>
            </a:pPr>
            <a:r>
              <a:rPr lang="en-US" b="1" dirty="0">
                <a:solidFill>
                  <a:srgbClr val="111111"/>
                </a:solidFill>
              </a:rPr>
              <a:t>Results: </a:t>
            </a:r>
            <a:r>
              <a:rPr lang="en-US" i="1" dirty="0">
                <a:solidFill>
                  <a:srgbClr val="111111"/>
                </a:solidFill>
              </a:rPr>
              <a:t>Emolument</a:t>
            </a:r>
            <a:r>
              <a:rPr lang="en-US" dirty="0">
                <a:solidFill>
                  <a:srgbClr val="111111"/>
                </a:solidFill>
              </a:rPr>
              <a:t> often appeared (35 percent of the time) at the end of a “coordinated noun phrase," preceded by ‘other’. Any previous nouns in the list are also emoluments.</a:t>
            </a:r>
          </a:p>
          <a:p>
            <a:pPr lvl="1">
              <a:defRPr/>
            </a:pPr>
            <a:r>
              <a:rPr lang="en-US" dirty="0">
                <a:solidFill>
                  <a:srgbClr val="111111"/>
                </a:solidFill>
              </a:rPr>
              <a:t>We can say “dogs, cats, and other animals”, but not “cats, birds, and other dogs”</a:t>
            </a:r>
          </a:p>
          <a:p>
            <a:pPr lvl="1"/>
            <a:r>
              <a:rPr lang="en-US" i="1" dirty="0">
                <a:solidFill>
                  <a:srgbClr val="111111"/>
                </a:solidFill>
              </a:rPr>
              <a:t>bounties, fees, contracts, clothing, privileges, places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849E-3FF7-4046-A052-BEFF0F7F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Nouns preceding </a:t>
            </a:r>
            <a:r>
              <a:rPr lang="en-US" sz="2400" i="1" dirty="0"/>
              <a:t>other emolument(s) </a:t>
            </a:r>
            <a:r>
              <a:rPr lang="en-US" sz="2400" dirty="0"/>
              <a:t>in coordinated Noun Phrases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02D13-9D2E-4114-9EC6-B3FC3A13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1756765"/>
            <a:ext cx="7133977" cy="30462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emolument only refers to profit from office or employment…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: </a:t>
            </a:r>
            <a:r>
              <a:rPr lang="en-US" b="1" i="1" dirty="0"/>
              <a:t>Emolument(s)</a:t>
            </a:r>
            <a:r>
              <a:rPr lang="en-US" b="1" dirty="0"/>
              <a:t> will require modification less frequently than the average noun </a:t>
            </a:r>
            <a:r>
              <a:rPr lang="en-US" dirty="0"/>
              <a:t>(because the meaning is narrow and self-evident without modification)</a:t>
            </a:r>
          </a:p>
          <a:p>
            <a:r>
              <a:rPr lang="en-US" b="1" dirty="0"/>
              <a:t>Method: </a:t>
            </a:r>
            <a:r>
              <a:rPr lang="en-US" dirty="0"/>
              <a:t>percent of </a:t>
            </a:r>
            <a:r>
              <a:rPr lang="en-US" i="1" dirty="0"/>
              <a:t>emolument(s)</a:t>
            </a:r>
            <a:r>
              <a:rPr lang="en-US" dirty="0"/>
              <a:t> pre-modified by adjectives or post-modified by prepositional phrases</a:t>
            </a:r>
          </a:p>
          <a:p>
            <a:pPr>
              <a:defRPr/>
            </a:pPr>
            <a:r>
              <a:rPr lang="en-US" b="1" dirty="0">
                <a:solidFill>
                  <a:srgbClr val="111111"/>
                </a:solidFill>
              </a:rPr>
              <a:t>Results: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FF5934-F558-40FF-A900-A869F7CB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80" y="4543292"/>
            <a:ext cx="7665344" cy="188966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for linguists involved in legal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Linguists are </a:t>
            </a:r>
            <a:r>
              <a:rPr lang="en-US" b="1" dirty="0"/>
              <a:t>not</a:t>
            </a:r>
            <a:r>
              <a:rPr lang="en-US" dirty="0"/>
              <a:t> judges</a:t>
            </a:r>
          </a:p>
          <a:p>
            <a:pPr lvl="1"/>
            <a:r>
              <a:rPr lang="en-US" dirty="0"/>
              <a:t>They should not interfere in the judicial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are </a:t>
            </a:r>
            <a:r>
              <a:rPr lang="en-US" b="1" dirty="0"/>
              <a:t>not</a:t>
            </a:r>
            <a:r>
              <a:rPr lang="en-US" dirty="0"/>
              <a:t> political </a:t>
            </a:r>
            <a:r>
              <a:rPr lang="en-US" dirty="0" err="1"/>
              <a:t>activitists</a:t>
            </a:r>
            <a:endParaRPr lang="en-US" dirty="0"/>
          </a:p>
          <a:p>
            <a:pPr lvl="1"/>
            <a:r>
              <a:rPr lang="en-US" dirty="0"/>
              <a:t>They should not use their expertise as an excuse to participate in partisan political debates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are </a:t>
            </a:r>
            <a:r>
              <a:rPr lang="en-US" b="1" dirty="0"/>
              <a:t>not</a:t>
            </a:r>
            <a:r>
              <a:rPr lang="en-US" dirty="0"/>
              <a:t> hired guns</a:t>
            </a:r>
          </a:p>
          <a:p>
            <a:pPr lvl="1"/>
            <a:r>
              <a:rPr lang="en-US" dirty="0"/>
              <a:t>They should not perform linguistic analysis with the goal of supporting a biased position, especially for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are </a:t>
            </a:r>
            <a:r>
              <a:rPr lang="en-US" b="1" dirty="0"/>
              <a:t>not</a:t>
            </a:r>
            <a:r>
              <a:rPr lang="en-US" dirty="0"/>
              <a:t> (usually) lexicographers</a:t>
            </a:r>
          </a:p>
          <a:p>
            <a:pPr lvl="1"/>
            <a:r>
              <a:rPr lang="en-US" dirty="0"/>
              <a:t>They should avoid conclusive statements about word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are </a:t>
            </a:r>
            <a:r>
              <a:rPr lang="en-US" b="1" dirty="0"/>
              <a:t>not</a:t>
            </a:r>
            <a:r>
              <a:rPr lang="en-US" dirty="0"/>
              <a:t> prescriptivists</a:t>
            </a:r>
          </a:p>
          <a:p>
            <a:pPr lvl="1"/>
            <a:r>
              <a:rPr lang="en-US" dirty="0"/>
              <a:t>They should focus on describing language rather than prescribing or proscribing language choices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emolument only refers to profit from office or employment…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3</a:t>
            </a:r>
            <a:r>
              <a:rPr lang="en-US" b="1" dirty="0"/>
              <a:t>: </a:t>
            </a:r>
            <a:r>
              <a:rPr lang="en-US" b="1" i="1" dirty="0"/>
              <a:t>Emolument(s) </a:t>
            </a:r>
            <a:r>
              <a:rPr lang="en-US" b="1" dirty="0"/>
              <a:t>will not be modified by adjectives related to official or government capacities </a:t>
            </a:r>
            <a:r>
              <a:rPr lang="en-US" dirty="0"/>
              <a:t>(because these words would be redundant)</a:t>
            </a:r>
          </a:p>
          <a:p>
            <a:pPr lvl="1"/>
            <a:r>
              <a:rPr lang="en-US" dirty="0"/>
              <a:t>*</a:t>
            </a:r>
            <a:r>
              <a:rPr lang="en-US" i="1" dirty="0"/>
              <a:t>metal fork</a:t>
            </a:r>
            <a:endParaRPr lang="en-US" dirty="0"/>
          </a:p>
          <a:p>
            <a:r>
              <a:rPr lang="en-US" b="1" dirty="0"/>
              <a:t>Method: </a:t>
            </a:r>
            <a:r>
              <a:rPr lang="en-US" dirty="0"/>
              <a:t>semantically classify attributive adjectives</a:t>
            </a:r>
          </a:p>
          <a:p>
            <a:r>
              <a:rPr lang="en-US" b="1" dirty="0">
                <a:solidFill>
                  <a:srgbClr val="111111"/>
                </a:solidFill>
              </a:rPr>
              <a:t>Result: </a:t>
            </a:r>
            <a:r>
              <a:rPr lang="en-US" dirty="0"/>
              <a:t>Emolument frequently pre-modified by adjectives related to official or government capacities</a:t>
            </a:r>
          </a:p>
          <a:p>
            <a:pPr lvl="1"/>
            <a:r>
              <a:rPr lang="en-US" i="1" dirty="0"/>
              <a:t>official</a:t>
            </a:r>
          </a:p>
          <a:p>
            <a:pPr lvl="1"/>
            <a:r>
              <a:rPr lang="en-US" i="1" dirty="0"/>
              <a:t>federal</a:t>
            </a:r>
          </a:p>
          <a:p>
            <a:pPr lvl="1"/>
            <a:r>
              <a:rPr lang="en-US" i="1" dirty="0"/>
              <a:t>public</a:t>
            </a:r>
          </a:p>
          <a:p>
            <a:pPr>
              <a:defRPr/>
            </a:pPr>
            <a:endParaRPr lang="en-US" b="1" dirty="0">
              <a:solidFill>
                <a:srgbClr val="111111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 Hamilton, 1793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shall regret your final determination to resign at the same time, that I should be wanting in </a:t>
            </a:r>
            <a:r>
              <a:rPr lang="en-US" dirty="0" err="1"/>
              <a:t>candour</a:t>
            </a:r>
            <a:r>
              <a:rPr lang="en-US" dirty="0"/>
              <a:t> were I to hold out to you the probability of any material increase of your present </a:t>
            </a:r>
            <a:r>
              <a:rPr lang="en-US" u="sng" dirty="0"/>
              <a:t>official emoluments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emolument only refers to profit from office or employment…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4</a:t>
            </a:r>
            <a:r>
              <a:rPr lang="en-US" b="1" dirty="0"/>
              <a:t>: </a:t>
            </a:r>
            <a:r>
              <a:rPr lang="en-US" b="1" i="1" dirty="0"/>
              <a:t>Emolument(s)</a:t>
            </a:r>
            <a:r>
              <a:rPr lang="en-US" b="1" dirty="0"/>
              <a:t> will not be modified when communicating that something had been </a:t>
            </a:r>
            <a:r>
              <a:rPr lang="en-US" b="1" i="1" dirty="0"/>
              <a:t>received</a:t>
            </a:r>
            <a:r>
              <a:rPr lang="en-US" b="1" dirty="0"/>
              <a:t> or </a:t>
            </a:r>
            <a:r>
              <a:rPr lang="en-US" b="1" i="1" dirty="0"/>
              <a:t>accepted</a:t>
            </a:r>
            <a:r>
              <a:rPr lang="en-US" b="1" dirty="0"/>
              <a:t> “arising from an official’s services.” </a:t>
            </a:r>
          </a:p>
          <a:p>
            <a:r>
              <a:rPr lang="en-US" b="1" dirty="0"/>
              <a:t>Method: </a:t>
            </a:r>
            <a:r>
              <a:rPr lang="en-US" dirty="0"/>
              <a:t>search for all cases of </a:t>
            </a:r>
            <a:r>
              <a:rPr lang="en-US" i="1" dirty="0"/>
              <a:t>emolument</a:t>
            </a:r>
            <a:r>
              <a:rPr lang="en-US" dirty="0"/>
              <a:t> within six words on either side of the words </a:t>
            </a:r>
            <a:r>
              <a:rPr lang="en-US" i="1" dirty="0"/>
              <a:t>receive</a:t>
            </a:r>
            <a:r>
              <a:rPr lang="en-US" dirty="0"/>
              <a:t> and </a:t>
            </a:r>
            <a:r>
              <a:rPr lang="en-US" i="1" dirty="0"/>
              <a:t>accept</a:t>
            </a:r>
          </a:p>
          <a:p>
            <a:pPr lvl="1"/>
            <a:r>
              <a:rPr lang="en-US" dirty="0"/>
              <a:t>Manually eliminate cases where </a:t>
            </a:r>
            <a:r>
              <a:rPr lang="en-US" i="1" dirty="0"/>
              <a:t>emolument</a:t>
            </a:r>
            <a:r>
              <a:rPr lang="en-US" dirty="0"/>
              <a:t>* was not the direct object</a:t>
            </a:r>
          </a:p>
          <a:p>
            <a:r>
              <a:rPr lang="en-US" b="1" dirty="0">
                <a:solidFill>
                  <a:srgbClr val="111111"/>
                </a:solidFill>
              </a:rPr>
              <a:t>Result: </a:t>
            </a:r>
            <a:r>
              <a:rPr lang="en-US" dirty="0"/>
              <a:t>Most were pre-modified or post-modified by a linguistic structure that served to further specify the meaning of </a:t>
            </a:r>
            <a:r>
              <a:rPr lang="en-US" i="1" dirty="0"/>
              <a:t>emolument</a:t>
            </a:r>
          </a:p>
          <a:p>
            <a:pPr lvl="1"/>
            <a:r>
              <a:rPr lang="en-US" dirty="0"/>
              <a:t>93% of the cases of </a:t>
            </a:r>
            <a:r>
              <a:rPr lang="en-US" i="1" dirty="0"/>
              <a:t>receive emolument </a:t>
            </a:r>
          </a:p>
          <a:p>
            <a:pPr lvl="1"/>
            <a:r>
              <a:rPr lang="en-US" dirty="0"/>
              <a:t>77% of the cases of </a:t>
            </a:r>
            <a:r>
              <a:rPr lang="en-US" i="1" dirty="0"/>
              <a:t>accept emolument </a:t>
            </a:r>
          </a:p>
          <a:p>
            <a:pPr lvl="1"/>
            <a:r>
              <a:rPr lang="en-US" dirty="0"/>
              <a:t>Many cases specifically referred to receiving or accepting an emolument for “services rendered pursuant to an office” </a:t>
            </a:r>
          </a:p>
          <a:p>
            <a:pPr lvl="2"/>
            <a:r>
              <a:rPr lang="en-US" dirty="0"/>
              <a:t>and yet added words to emolument to so indicate</a:t>
            </a:r>
          </a:p>
          <a:p>
            <a:pPr>
              <a:defRPr/>
            </a:pPr>
            <a:endParaRPr lang="en-US" b="1" dirty="0">
              <a:solidFill>
                <a:srgbClr val="111111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Washington, 1798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finally determined to accept the Commission of Commander in Chief of the Armies of the United States … I must decline … that I can receive </a:t>
            </a:r>
            <a:r>
              <a:rPr lang="en-US" u="sng" dirty="0"/>
              <a:t>any emoluments annexed to the appointment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3B92-98E3-4ED4-BE76-611068EA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7ACF-BABD-4415-AE84-C89698D8C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i="1" dirty="0"/>
              <a:t>Emolument </a:t>
            </a:r>
            <a:r>
              <a:rPr lang="en-US" sz="3200" dirty="0"/>
              <a:t>was a common word in the founding era</a:t>
            </a:r>
          </a:p>
          <a:p>
            <a:pPr marL="0" indent="0">
              <a:buNone/>
            </a:pPr>
            <a:endParaRPr lang="en-US" sz="3200" i="1" dirty="0"/>
          </a:p>
          <a:p>
            <a:r>
              <a:rPr lang="en-US" sz="3200" dirty="0"/>
              <a:t>There is no evidence that there were two distinct senses of </a:t>
            </a:r>
            <a:r>
              <a:rPr lang="en-US" sz="3200" i="1" dirty="0"/>
              <a:t>emolument</a:t>
            </a:r>
          </a:p>
          <a:p>
            <a:pPr marL="0" indent="0">
              <a:buNone/>
            </a:pPr>
            <a:endParaRPr lang="en-US" sz="3200" i="1" dirty="0"/>
          </a:p>
          <a:p>
            <a:r>
              <a:rPr lang="en-US" sz="3200" i="1" dirty="0"/>
              <a:t>Emolument </a:t>
            </a:r>
            <a:r>
              <a:rPr lang="en-US" sz="3200" dirty="0"/>
              <a:t>had a broad, inclusive meaning </a:t>
            </a:r>
          </a:p>
          <a:p>
            <a:endParaRPr lang="en-US" sz="3200" i="1" dirty="0"/>
          </a:p>
          <a:p>
            <a:r>
              <a:rPr lang="en-US" sz="3200" dirty="0"/>
              <a:t>The evidence suggests that revenue from hotel would have been considered an </a:t>
            </a:r>
            <a:r>
              <a:rPr lang="en-US" sz="3200" i="1" dirty="0"/>
              <a:t>emolument</a:t>
            </a:r>
          </a:p>
          <a:p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8E00-0C8E-4526-9ADC-977E1496C4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17A3E33-5415-4922-8B81-1C0224B340E6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for linguists involved in legal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Linguists </a:t>
            </a:r>
            <a:r>
              <a:rPr lang="en-US" b="1" dirty="0"/>
              <a:t>are </a:t>
            </a:r>
            <a:r>
              <a:rPr lang="en-US" dirty="0"/>
              <a:t>(usually) scientists</a:t>
            </a:r>
          </a:p>
          <a:p>
            <a:pPr lvl="1"/>
            <a:r>
              <a:rPr lang="en-US" dirty="0"/>
              <a:t>They should apply the scientific method to address important linguistic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</a:t>
            </a:r>
            <a:r>
              <a:rPr lang="en-US" b="1" dirty="0"/>
              <a:t>are</a:t>
            </a:r>
            <a:r>
              <a:rPr lang="en-US" dirty="0"/>
              <a:t> language experts</a:t>
            </a:r>
          </a:p>
          <a:p>
            <a:pPr lvl="1"/>
            <a:r>
              <a:rPr lang="en-US" dirty="0"/>
              <a:t>They should account for all relevant linguistic parameters and apply state of the art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have specialized training</a:t>
            </a:r>
          </a:p>
          <a:p>
            <a:pPr lvl="1"/>
            <a:r>
              <a:rPr lang="en-US" dirty="0"/>
              <a:t>They should apply use their specialized skills but </a:t>
            </a:r>
            <a:r>
              <a:rPr lang="en-US" i="1" dirty="0"/>
              <a:t>should not </a:t>
            </a:r>
            <a:r>
              <a:rPr lang="en-US" dirty="0"/>
              <a:t>purport to be an expert in areas of linguistics outside of their expertise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are language professionals</a:t>
            </a:r>
          </a:p>
          <a:p>
            <a:pPr lvl="1"/>
            <a:r>
              <a:rPr lang="en-US" dirty="0"/>
              <a:t>They should educate the legal profession about the benefits of specialized legal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Linguists can be interdisciplinary scholars</a:t>
            </a:r>
          </a:p>
          <a:p>
            <a:pPr lvl="1"/>
            <a:r>
              <a:rPr lang="en-US" dirty="0"/>
              <a:t>They should work hand-in-hand with legal scholars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09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This morning’s newspaper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55" y="1825625"/>
            <a:ext cx="4185090" cy="43513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Trump Will Host Next G7 Summit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His Doral Resort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1400664"/>
            <a:ext cx="7024254" cy="513042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43" y="0"/>
            <a:ext cx="795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Representative Jerrold Nadler of New York, the chairman of the House Judiciary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is charged with drawing up articles of impeachment against the </a:t>
            </a:r>
            <a:r>
              <a:rPr lang="en-US" sz="3200" dirty="0" smtClean="0"/>
              <a:t>president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“He </a:t>
            </a:r>
            <a:r>
              <a:rPr lang="en-US" sz="3200" dirty="0"/>
              <a:t>is exploiting his office and making official U.S. government decisions for his personal financial </a:t>
            </a:r>
            <a:r>
              <a:rPr lang="en-US" sz="3200" dirty="0" smtClean="0"/>
              <a:t>gain”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“</a:t>
            </a:r>
            <a:r>
              <a:rPr lang="en-US" sz="3200" dirty="0"/>
              <a:t>The emoluments clauses of the Constitution exist to prevent exactly this kind of corruption.”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46D8-B643-4269-8BE9-D62AED0F07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2509"/>
            <a:ext cx="10515600" cy="10723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Constitutional Convention</a:t>
            </a:r>
            <a:br>
              <a:rPr lang="en-US" dirty="0"/>
            </a:br>
            <a:r>
              <a:rPr lang="en-US" sz="3600" dirty="0"/>
              <a:t>August 23,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471927"/>
            <a:ext cx="4162395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Charles Pinckney</a:t>
            </a:r>
          </a:p>
          <a:p>
            <a:pPr algn="ctr"/>
            <a:r>
              <a:rPr lang="en-US" dirty="0"/>
              <a:t>Delegate from South Carolina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607521" cy="36845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Moved to add to Article I: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94118" y="2505075"/>
            <a:ext cx="646127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“no Person holding any Office of Profit or Trust under them [the United States], shall, without the Consent of the Congress, accept of any present,</a:t>
            </a:r>
            <a:r>
              <a:rPr lang="en-US" sz="3200" u="sng" dirty="0"/>
              <a:t> Emolument</a:t>
            </a:r>
            <a:r>
              <a:rPr lang="en-US" sz="3200" dirty="0"/>
              <a:t>, Office, or Title, of any kind whatever, from any King, Prince, or foreign State.”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70" y="2655495"/>
            <a:ext cx="2975956" cy="3550435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Cunningham-Egbert   Meaning of Emolument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F6F5-DDD1-4A4E-AC4B-F77639029931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18,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1748</Words>
  <Application>Microsoft Office PowerPoint</Application>
  <PresentationFormat>Widescreen</PresentationFormat>
  <Paragraphs>241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Using Empirical Data to Investigate the Original Meaning of Emolument in the Constitution Available at:  www.clarkcunningham.org/MeaningOfEmolument.html </vt:lpstr>
      <vt:lpstr>Guiding principles for linguists involved in legal interpretation</vt:lpstr>
      <vt:lpstr>Guiding principles for linguists involved in legal interpretation</vt:lpstr>
      <vt:lpstr>Guiding principles for linguists involved in legal interpretation</vt:lpstr>
      <vt:lpstr>This morning’s newspaper</vt:lpstr>
      <vt:lpstr>Trump Will Host Next G7 Summit  at His Doral Resort</vt:lpstr>
      <vt:lpstr>PowerPoint Presentation</vt:lpstr>
      <vt:lpstr>Representative Jerrold Nadler of New York, the chairman of the House Judiciary Committee</vt:lpstr>
      <vt:lpstr>Constitutional Convention August 23, 1787</vt:lpstr>
      <vt:lpstr>Virginia Ratifying Convention June 15, 1788</vt:lpstr>
      <vt:lpstr>PowerPoint Presentation</vt:lpstr>
      <vt:lpstr>1899: Old Post Office built 2013: 60 year lease to Trump Organization 10/26/16: Reopened as Trump International Hotel</vt:lpstr>
      <vt:lpstr>PowerPoint Presentation</vt:lpstr>
      <vt:lpstr>PowerPoint Presentation</vt:lpstr>
      <vt:lpstr>How the Trump hotel changed Washington’s culture of influence  Washington Post        Aug 7, 2017</vt:lpstr>
      <vt:lpstr>District of Columbia and State of Maryland  v. Trump Filed June 12, 2017 in U.S. District Court, Maryland</vt:lpstr>
      <vt:lpstr>President’s Motion to Dismiss</vt:lpstr>
      <vt:lpstr>Emolument Cases – Current Status</vt:lpstr>
      <vt:lpstr>Brief can be downloaded at:  www.clarkcunningham.org/Law-Linguistics.html </vt:lpstr>
      <vt:lpstr>Emolument Cases – Current Status</vt:lpstr>
      <vt:lpstr>Senator Richard Blumenthal et al v. Trump Filed June 14, 2017 in U.S. District Court, D.C.</vt:lpstr>
      <vt:lpstr>Senator Richard Blumenthal, Democrat of Connecticut, said </vt:lpstr>
      <vt:lpstr>Emolument Cases – Current Status</vt:lpstr>
      <vt:lpstr>PowerPoint Presentation</vt:lpstr>
      <vt:lpstr>PowerPoint Presentation</vt:lpstr>
      <vt:lpstr>Corpus analysis of emolument</vt:lpstr>
      <vt:lpstr>If emolument only refers to profit from office or employment…</vt:lpstr>
      <vt:lpstr>Nouns preceding other emolument(s) in coordinated Noun Phrases</vt:lpstr>
      <vt:lpstr>If emolument only refers to profit from office or employment…</vt:lpstr>
      <vt:lpstr>If emolument only refers to profit from office or employment…</vt:lpstr>
      <vt:lpstr>Alexander Hamilton, 1793</vt:lpstr>
      <vt:lpstr>If emolument only refers to profit from office or employment…</vt:lpstr>
      <vt:lpstr>George Washington, 1798</vt:lpstr>
      <vt:lpstr>Conclusions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linguistics and textualism   On the role of linguist(ic)s in legal interpretation</dc:title>
  <dc:creator>Jesse A Egbert</dc:creator>
  <cp:lastModifiedBy>Clark D Cunningham</cp:lastModifiedBy>
  <cp:revision>44</cp:revision>
  <dcterms:created xsi:type="dcterms:W3CDTF">2019-09-26T19:02:42Z</dcterms:created>
  <dcterms:modified xsi:type="dcterms:W3CDTF">2019-10-18T13:32:06Z</dcterms:modified>
</cp:coreProperties>
</file>