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1" r:id="rId2"/>
    <p:sldId id="264" r:id="rId3"/>
    <p:sldId id="292" r:id="rId4"/>
    <p:sldId id="301" r:id="rId5"/>
    <p:sldId id="300" r:id="rId6"/>
    <p:sldId id="293" r:id="rId7"/>
    <p:sldId id="278" r:id="rId8"/>
    <p:sldId id="312" r:id="rId9"/>
    <p:sldId id="319" r:id="rId10"/>
    <p:sldId id="315" r:id="rId11"/>
    <p:sldId id="311" r:id="rId12"/>
    <p:sldId id="307" r:id="rId13"/>
    <p:sldId id="309" r:id="rId14"/>
    <p:sldId id="314" r:id="rId15"/>
    <p:sldId id="313" r:id="rId16"/>
    <p:sldId id="272" r:id="rId17"/>
    <p:sldId id="269" r:id="rId18"/>
    <p:sldId id="276" r:id="rId19"/>
    <p:sldId id="318" r:id="rId20"/>
    <p:sldId id="277" r:id="rId21"/>
    <p:sldId id="30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E4763234-6B06-4162-868B-EC400D5BA352}">
          <p14:sldIdLst>
            <p14:sldId id="261"/>
            <p14:sldId id="264"/>
            <p14:sldId id="292"/>
            <p14:sldId id="301"/>
          </p14:sldIdLst>
        </p14:section>
        <p14:section name="Analysis" id="{595033E4-D116-424A-9DFB-C74FA9EEC32C}">
          <p14:sldIdLst>
            <p14:sldId id="300"/>
            <p14:sldId id="293"/>
            <p14:sldId id="278"/>
            <p14:sldId id="312"/>
            <p14:sldId id="319"/>
            <p14:sldId id="315"/>
            <p14:sldId id="311"/>
            <p14:sldId id="307"/>
            <p14:sldId id="309"/>
          </p14:sldIdLst>
        </p14:section>
        <p14:section name="end" id="{B945F0A2-4BE4-4BD2-B590-988DB3138AA5}">
          <p14:sldIdLst>
            <p14:sldId id="314"/>
            <p14:sldId id="313"/>
          </p14:sldIdLst>
        </p14:section>
        <p14:section name="Hidden Q1" id="{6B76015C-F096-4015-A253-95DE9BBC818D}">
          <p14:sldIdLst>
            <p14:sldId id="272"/>
            <p14:sldId id="269"/>
            <p14:sldId id="276"/>
            <p14:sldId id="318"/>
            <p14:sldId id="277"/>
            <p14:sldId id="30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3437"/>
    <a:srgbClr val="D99162"/>
    <a:srgbClr val="E5AE56"/>
    <a:srgbClr val="46585C"/>
    <a:srgbClr val="60787E"/>
    <a:srgbClr val="EFEFEF"/>
    <a:srgbClr val="E2B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1" autoAdjust="0"/>
    <p:restoredTop sz="71685" autoAdjust="0"/>
  </p:normalViewPr>
  <p:slideViewPr>
    <p:cSldViewPr snapToGrid="0">
      <p:cViewPr varScale="1">
        <p:scale>
          <a:sx n="45" d="100"/>
          <a:sy n="45" d="100"/>
        </p:scale>
        <p:origin x="15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800" dirty="0">
                <a:latin typeface="Modern No. 20" panose="02070704070505020303" pitchFamily="18" charset="0"/>
              </a:rPr>
              <a:t>Collocates</a:t>
            </a:r>
            <a:r>
              <a:rPr lang="en-US" sz="4000" dirty="0">
                <a:latin typeface="Modern No. 20" panose="02070704070505020303" pitchFamily="18" charset="0"/>
              </a:rPr>
              <a:t> </a:t>
            </a:r>
          </a:p>
          <a:p>
            <a:pPr>
              <a:defRPr/>
            </a:pPr>
            <a:r>
              <a:rPr lang="en-US" sz="4000" dirty="0">
                <a:latin typeface="Modern No. 20" panose="02070704070505020303" pitchFamily="18" charset="0"/>
              </a:rPr>
              <a:t>Under color of</a:t>
            </a:r>
            <a:r>
              <a:rPr lang="en-US" sz="4000" baseline="0" dirty="0">
                <a:latin typeface="Modern No. 20" panose="02070704070505020303" pitchFamily="18" charset="0"/>
              </a:rPr>
              <a:t> *</a:t>
            </a:r>
            <a:r>
              <a:rPr lang="en-US" sz="4000" dirty="0">
                <a:latin typeface="Modern No. 20" panose="02070704070505020303" pitchFamily="18" charset="0"/>
              </a:rPr>
              <a:t>/n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20012609654434357"/>
          <c:w val="1"/>
          <c:h val="0.731018184880487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COFEA</c:v>
                </c:pt>
              </c:strCache>
            </c:strRef>
          </c:tx>
          <c:spPr>
            <a:solidFill>
              <a:srgbClr val="E2B6A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Religion</c:v>
                </c:pt>
                <c:pt idx="1">
                  <c:v>Law</c:v>
                </c:pt>
                <c:pt idx="2">
                  <c:v>Authority</c:v>
                </c:pt>
                <c:pt idx="3">
                  <c:v>Office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13</c:v>
                </c:pt>
                <c:pt idx="1">
                  <c:v>27</c:v>
                </c:pt>
                <c:pt idx="2">
                  <c:v>49</c:v>
                </c:pt>
                <c:pt idx="3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18-464E-A30C-B3CEE0A813B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COEME</c:v>
                </c:pt>
              </c:strCache>
            </c:strRef>
          </c:tx>
          <c:spPr>
            <a:solidFill>
              <a:srgbClr val="E7B05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Religion</c:v>
                </c:pt>
                <c:pt idx="1">
                  <c:v>Law</c:v>
                </c:pt>
                <c:pt idx="2">
                  <c:v>Authority</c:v>
                </c:pt>
                <c:pt idx="3">
                  <c:v>Office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193</c:v>
                </c:pt>
                <c:pt idx="1">
                  <c:v>143</c:v>
                </c:pt>
                <c:pt idx="2">
                  <c:v>67</c:v>
                </c:pt>
                <c:pt idx="3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18-464E-A30C-B3CEE0A813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0"/>
        <c:overlap val="-13"/>
        <c:axId val="2115417168"/>
        <c:axId val="2115409680"/>
      </c:barChart>
      <c:catAx>
        <c:axId val="2115417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spc="120" normalizeH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115409680"/>
        <c:crosses val="autoZero"/>
        <c:auto val="1"/>
        <c:lblAlgn val="ctr"/>
        <c:lblOffset val="100"/>
        <c:noMultiLvlLbl val="0"/>
      </c:catAx>
      <c:valAx>
        <c:axId val="21154096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15417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95E9B7-1F39-43C8-ADF9-431FE2F6EE38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F1824-AA4D-4794-977A-3BFDD86A7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45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881693-A2AC-4C4F-9028-550F5A0374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78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881693-A2AC-4C4F-9028-550F5A037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25043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881693-A2AC-4C4F-9028-550F5A037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38869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881693-A2AC-4C4F-9028-550F5A037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22317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881693-A2AC-4C4F-9028-550F5A037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78639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881693-A2AC-4C4F-9028-550F5A037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27689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881693-A2AC-4C4F-9028-550F5A037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43238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881693-A2AC-4C4F-9028-550F5A037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50844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a phrase to be idiomatic, the phrase itself must have a meaning unique from the individual words alone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881693-A2AC-4C4F-9028-550F5A037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2716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Initially, to get an idea for the phrase and it’s usage I did a raw frequency search in each corpus </a:t>
            </a:r>
          </a:p>
          <a:p>
            <a:r>
              <a:rPr lang="en-US" dirty="0"/>
              <a:t>This shows that the phrase appears with some frequency.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881693-A2AC-4C4F-9028-550F5A037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02697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then compared the target phrase the frequency and use of it’s individual parts</a:t>
            </a:r>
          </a:p>
          <a:p>
            <a:pPr marL="171450" indent="-171450">
              <a:buFontTx/>
              <a:buChar char="-"/>
            </a:pPr>
            <a:r>
              <a:rPr lang="en-US" dirty="0"/>
              <a:t>Color of appears much more frequently than under color of </a:t>
            </a:r>
          </a:p>
          <a:p>
            <a:pPr marL="171450" indent="-171450">
              <a:buFontTx/>
              <a:buChar char="-"/>
            </a:pPr>
            <a:r>
              <a:rPr lang="en-US" dirty="0"/>
              <a:t>And when color of is used, it means the hue of a thing, not that something is “colored by law”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881693-A2AC-4C4F-9028-550F5A037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6220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marR="0" lvl="1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881693-A2AC-4C4F-9028-550F5A037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73070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then searched the phrase to see if there are any words that appear within the phrase, which would mean that it is not these three words that have a special meaning </a:t>
            </a:r>
          </a:p>
          <a:p>
            <a:r>
              <a:rPr lang="en-US" dirty="0"/>
              <a:t>I found that whenever a word appears within the target phrase it is an article or an adjective and does not change the meaning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881693-A2AC-4C4F-9028-550F5A037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8041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881693-A2AC-4C4F-9028-550F5A037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9274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881693-A2AC-4C4F-9028-550F5A037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8626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1F1824-AA4D-4794-977A-3BFDD86A7BA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39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881693-A2AC-4C4F-9028-550F5A0374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99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881693-A2AC-4C4F-9028-550F5A037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67833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881693-A2AC-4C4F-9028-550F5A037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04033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881693-A2AC-4C4F-9028-550F5A0374D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8492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7618E-8E46-4029-AA4D-07871BC21C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B945BF-5701-4DCB-8501-C81E14EDEE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C2538-E924-4DB3-9CC6-0547FBF64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347F-EBEB-49AE-BD77-FC0A138927D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B35C0-F6E7-4491-9A6E-4E7474E96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80363-0651-4247-9BBC-3CEFF5DD3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70C3-7841-4DE8-A63E-71F4FED94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569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572D7-2D4D-4D54-8174-F515A03B7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C1489E-CDA6-4850-83E7-ED1D5ADE1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46BDB-EBD0-4D22-B024-C8782A413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347F-EBEB-49AE-BD77-FC0A138927D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F8595-312C-4946-AC1B-E2882BE29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D5EE6-8656-4E34-9CDD-F119EDA4E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70C3-7841-4DE8-A63E-71F4FED94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84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E93945-6C44-4B7F-BAEF-40C1465DE6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07007B-3D5E-4546-82DA-B91F32CF9A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97411-788A-4B08-9319-17A5784E8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347F-EBEB-49AE-BD77-FC0A138927D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DB31E-06B7-44FE-826C-5C82ED958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4B2D24-7C8A-4027-A20B-8BC2F6FCE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70C3-7841-4DE8-A63E-71F4FED94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7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1FB9F-F23F-48BA-80C6-074292FAE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AC67F-E675-493E-AFF4-EC23D8BB3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EE83D-BF1D-4068-A507-D21E8D288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347F-EBEB-49AE-BD77-FC0A138927D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992AF-86CE-4A5B-9F73-EE2B3A6FC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F6315-DD46-4A7B-87B6-865F62AA0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70C3-7841-4DE8-A63E-71F4FED94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732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CEB91-9206-47D5-8C2D-500B1830F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98B82A-B8FB-45BD-9811-2F9A13CE2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DE252-CA80-4F41-B8C9-5C2DF71D9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347F-EBEB-49AE-BD77-FC0A138927D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1B5C1A-F0F4-4236-AB40-EAD6557D1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71C206-B31C-4250-B497-B90934DBE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70C3-7841-4DE8-A63E-71F4FED94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482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CCA04-D049-4651-B178-4FAE996D4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73BE6-69FD-411D-B146-C7E83B7404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EB939A-9CD9-431E-AEE4-EB38C33CA1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4A788-BEC3-402B-92C7-883B785C2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347F-EBEB-49AE-BD77-FC0A138927D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6172F3-6163-4D7E-9389-375D7C9EE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2B9110-7DAB-4BD2-8D61-BB1961D5E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70C3-7841-4DE8-A63E-71F4FED94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43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9E0D6-7628-4954-BF0E-BFF9A908E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8408D6-6636-4494-B573-E8AA579118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EA075B-4896-4BBD-8918-44BD1F8DC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6DC650-AC81-4AC6-B628-55B7843C59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6BCD6B-C862-45C4-A2F4-D5E64C335D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797DBF-7C55-4B3A-B666-91D813F75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347F-EBEB-49AE-BD77-FC0A138927D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322127-8644-420E-9154-DDE047A76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65278C-7E04-4B7A-AF64-A092EB036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70C3-7841-4DE8-A63E-71F4FED94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83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63D6F-FF45-4B81-9FCD-860A2329B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F86D8C-2831-4ABC-9398-3791AAD98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347F-EBEB-49AE-BD77-FC0A138927D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E69A84-AF6F-4545-9164-510F750D7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D0120B-370E-4B52-BEDC-FE3271A65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70C3-7841-4DE8-A63E-71F4FED94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292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F76741-45B3-414C-8257-D58BC9531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347F-EBEB-49AE-BD77-FC0A138927D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18B78E-67B4-4C26-B229-AD95BC47C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F967F-6E49-4D97-B2C5-51048C841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70C3-7841-4DE8-A63E-71F4FED94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9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0A997-AE6A-4207-9BD3-52B062ED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EDE75-F0C1-47F9-8950-EFCFFA8A4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8A06F0-9E59-4AF9-86F7-11FC17AC7C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EBDB8-1703-4170-8B07-E52E799A3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347F-EBEB-49AE-BD77-FC0A138927D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A7C90B-E019-4DB3-8B91-DE51E0D64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0B5EB-1636-4DB0-A1CD-0CD925927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70C3-7841-4DE8-A63E-71F4FED94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7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2AFB5-4D17-40D6-A386-10814F4C8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BEB239-FD74-4C9C-9626-D887371252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FE6D52-1937-480C-8BEB-03FC962A63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C2EEAA-2943-4C97-BFDA-E41904DE5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A347F-EBEB-49AE-BD77-FC0A138927D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4302EF-410C-400A-B257-CA2B2663D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CFDE30-E33D-4248-9D87-0433B89CA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870C3-7841-4DE8-A63E-71F4FED94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28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0801DB-D668-4F79-8308-0E60FD98A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CCC98D-BF7E-44C5-881D-F52D8E49E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C4C51-A592-4902-86AE-62BCFDD16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A347F-EBEB-49AE-BD77-FC0A138927D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8F226-D0AF-4D25-A8BF-C820B5860F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925A6-8590-418A-8442-ACE8C83B73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870C3-7841-4DE8-A63E-71F4FED94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7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Modern abstract geometric color block pattern duvet cover | Zazzle.com">
            <a:extLst>
              <a:ext uri="{FF2B5EF4-FFF2-40B4-BE49-F238E27FC236}">
                <a16:creationId xmlns:a16="http://schemas.microsoft.com/office/drawing/2014/main" id="{FDA5E94A-992A-46AA-855D-A415C4E909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98" t="7470" r="32758" b="9452"/>
          <a:stretch/>
        </p:blipFill>
        <p:spPr bwMode="auto">
          <a:xfrm>
            <a:off x="8346509" y="0"/>
            <a:ext cx="384549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B56EBBE8-97C8-45EE-A0C7-9F8CD7B5C10A}"/>
              </a:ext>
            </a:extLst>
          </p:cNvPr>
          <p:cNvGrpSpPr/>
          <p:nvPr/>
        </p:nvGrpSpPr>
        <p:grpSpPr>
          <a:xfrm>
            <a:off x="626304" y="2690771"/>
            <a:ext cx="7077204" cy="1330084"/>
            <a:chOff x="588726" y="2502880"/>
            <a:chExt cx="7077204" cy="1330084"/>
          </a:xfrm>
        </p:grpSpPr>
        <p:sp>
          <p:nvSpPr>
            <p:cNvPr id="7" name="Title 1">
              <a:extLst>
                <a:ext uri="{FF2B5EF4-FFF2-40B4-BE49-F238E27FC236}">
                  <a16:creationId xmlns:a16="http://schemas.microsoft.com/office/drawing/2014/main" id="{48E3ED6D-D111-43C3-B2B9-D3FE955E27C2}"/>
                </a:ext>
              </a:extLst>
            </p:cNvPr>
            <p:cNvSpPr txBox="1">
              <a:spLocks/>
            </p:cNvSpPr>
            <p:nvPr/>
          </p:nvSpPr>
          <p:spPr>
            <a:xfrm>
              <a:off x="588726" y="2502880"/>
              <a:ext cx="7077204" cy="1142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>
                  <a:solidFill>
                    <a:srgbClr val="4C5F64"/>
                  </a:solidFill>
                  <a:latin typeface="Modern No. 20" panose="02070704070505020303" pitchFamily="18" charset="0"/>
                </a:rPr>
                <a:t>“UNDER COLOR OF”</a:t>
              </a:r>
            </a:p>
          </p:txBody>
        </p:sp>
        <p:sp>
          <p:nvSpPr>
            <p:cNvPr id="8" name="Subtitle 2">
              <a:extLst>
                <a:ext uri="{FF2B5EF4-FFF2-40B4-BE49-F238E27FC236}">
                  <a16:creationId xmlns:a16="http://schemas.microsoft.com/office/drawing/2014/main" id="{56FCA06F-4DD5-4AF8-834E-9AB24B67B550}"/>
                </a:ext>
              </a:extLst>
            </p:cNvPr>
            <p:cNvSpPr txBox="1">
              <a:spLocks/>
            </p:cNvSpPr>
            <p:nvPr/>
          </p:nvSpPr>
          <p:spPr>
            <a:xfrm>
              <a:off x="588726" y="3464180"/>
              <a:ext cx="7077204" cy="368784"/>
            </a:xfrm>
            <a:prstGeom prst="rect">
              <a:avLst/>
            </a:prstGeom>
            <a:solidFill>
              <a:srgbClr val="E7B057"/>
            </a:solidFill>
          </p:spPr>
          <p:txBody>
            <a:bodyPr vert="horz" lIns="91440" tIns="45720" rIns="91440" bIns="45720" rtlCol="0">
              <a:normAutofit fontScale="85000" lnSpcReduction="2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dirty="0">
                  <a:solidFill>
                    <a:schemeClr val="bg1"/>
                  </a:solidFill>
                  <a:highlight>
                    <a:srgbClr val="E7B057"/>
                  </a:highlight>
                  <a:latin typeface="Modern No. 20" panose="02070704070505020303" pitchFamily="18" charset="0"/>
                </a:rPr>
                <a:t>By: Maddy Caito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5137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DE47719-848A-4039-A946-5FA14DCEC083}"/>
              </a:ext>
            </a:extLst>
          </p:cNvPr>
          <p:cNvGrpSpPr/>
          <p:nvPr/>
        </p:nvGrpSpPr>
        <p:grpSpPr>
          <a:xfrm>
            <a:off x="909089" y="932473"/>
            <a:ext cx="10373823" cy="4993054"/>
            <a:chOff x="909085" y="932473"/>
            <a:chExt cx="10373823" cy="4993054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B70083E-0BEC-4042-96DF-AE423E1D94E5}"/>
                </a:ext>
              </a:extLst>
            </p:cNvPr>
            <p:cNvSpPr/>
            <p:nvPr/>
          </p:nvSpPr>
          <p:spPr>
            <a:xfrm>
              <a:off x="909085" y="932473"/>
              <a:ext cx="10373823" cy="1414556"/>
            </a:xfrm>
            <a:prstGeom prst="rect">
              <a:avLst/>
            </a:prstGeom>
            <a:solidFill>
              <a:srgbClr val="D991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Intentional Abuse Of Power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</a:rPr>
                <a:t>[ 91 ]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D6DE711-5D5C-48A8-B2BD-A32B744E766D}"/>
                </a:ext>
              </a:extLst>
            </p:cNvPr>
            <p:cNvSpPr/>
            <p:nvPr/>
          </p:nvSpPr>
          <p:spPr>
            <a:xfrm>
              <a:off x="909085" y="2660073"/>
              <a:ext cx="10373823" cy="3265454"/>
            </a:xfrm>
            <a:prstGeom prst="rect">
              <a:avLst/>
            </a:prstGeom>
            <a:noFill/>
            <a:ln w="57150">
              <a:solidFill>
                <a:srgbClr val="D9916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571500" marR="0" lvl="0" indent="-57150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800"/>
                </a:spcAft>
                <a:buClrTx/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Our charters were “t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+mn-cs"/>
                </a:rPr>
                <a:t>aken away 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+mn-cs"/>
                </a:rPr>
                <a:t>under color of law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+mn-cs"/>
                </a:rPr>
                <a:t>; upon trial in courts of justice.”</a:t>
              </a:r>
            </a:p>
            <a:p>
              <a:pPr marL="571500" marR="0" lvl="0" indent="-57150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800"/>
                </a:spcAft>
                <a:buClrTx/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+mn-cs"/>
                </a:rPr>
                <a:t>“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+mn-cs"/>
                </a:rPr>
                <a:t>under color of law 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+mn-cs"/>
                </a:rPr>
                <a:t>and the cloak of a general warrant”</a:t>
              </a:r>
            </a:p>
            <a:p>
              <a:pPr marL="571500" marR="0" lvl="0" indent="-57150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800"/>
                </a:spcAft>
                <a:buClrTx/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+mn-cs"/>
                </a:rPr>
                <a:t>“discover a disposition in their rulers, to subvert the principles of natural justice, and injure them of their just 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+mn-cs"/>
                </a:rPr>
                <a:t>rights under color of law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Calibri" panose="020F0502020204030204" pitchFamily="34" charset="0"/>
                  <a:cs typeface="+mn-cs"/>
                </a:rPr>
                <a:t>.”</a:t>
              </a:r>
              <a:endPara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661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A60CB48C-D317-447D-A4DC-A202FB4EB0C6}"/>
              </a:ext>
            </a:extLst>
          </p:cNvPr>
          <p:cNvGrpSpPr/>
          <p:nvPr/>
        </p:nvGrpSpPr>
        <p:grpSpPr>
          <a:xfrm>
            <a:off x="909088" y="905494"/>
            <a:ext cx="10373824" cy="5286497"/>
            <a:chOff x="1133365" y="663626"/>
            <a:chExt cx="10373824" cy="634379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8050AA5-64AB-42CF-A590-BC3723971D95}"/>
                </a:ext>
              </a:extLst>
            </p:cNvPr>
            <p:cNvSpPr/>
            <p:nvPr/>
          </p:nvSpPr>
          <p:spPr>
            <a:xfrm>
              <a:off x="1133365" y="663626"/>
              <a:ext cx="10373823" cy="1643544"/>
            </a:xfrm>
            <a:prstGeom prst="rect">
              <a:avLst/>
            </a:prstGeom>
            <a:solidFill>
              <a:srgbClr val="E7B0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highlight>
                    <a:srgbClr val="E7B057"/>
                  </a:highlight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Intentional Deception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[ 75 ]</a:t>
              </a:r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ED8B9912-5C60-4195-824E-4A9B153DABA0}"/>
                </a:ext>
              </a:extLst>
            </p:cNvPr>
            <p:cNvSpPr/>
            <p:nvPr/>
          </p:nvSpPr>
          <p:spPr>
            <a:xfrm>
              <a:off x="1133365" y="2538044"/>
              <a:ext cx="10373824" cy="4469378"/>
            </a:xfrm>
            <a:prstGeom prst="rect">
              <a:avLst/>
            </a:prstGeom>
            <a:noFill/>
            <a:ln w="57150">
              <a:solidFill>
                <a:srgbClr val="E7B0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457200" marR="0" lvl="0" indent="-45720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800"/>
                </a:spcAft>
                <a:buClrTx/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“a man </a:t>
              </a:r>
              <a:r>
                <a:rPr kumimoji="0" lang="en-US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knowen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to be a protestant, was </a:t>
              </a:r>
              <a:r>
                <a:rPr kumimoji="0" lang="en-US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murthered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in his </a:t>
              </a:r>
              <a:r>
                <a:rPr kumimoji="0" lang="en-US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owne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house, by a company of </a:t>
              </a:r>
              <a:r>
                <a:rPr kumimoji="0" lang="en-US" sz="28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bluddie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ruffians that came 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under colour of friendship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to visit him.” </a:t>
              </a:r>
            </a:p>
            <a:p>
              <a:pPr marL="457200" marR="0" lvl="0" indent="-45720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800"/>
                </a:spcAft>
                <a:buClrTx/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lang="en-US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“how the Greeks made an Horse of </a:t>
              </a:r>
              <a:r>
                <a:rPr lang="en-US" sz="2800" dirty="0" err="1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brasse</a:t>
              </a:r>
              <a:r>
                <a:rPr lang="en-US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, wherein they put a thousand armed Knights; and </a:t>
              </a:r>
              <a:r>
                <a:rPr lang="en-US" sz="2800" b="1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under color of peace</a:t>
              </a:r>
              <a:r>
                <a:rPr lang="en-US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, brought it into Troy, by the which it was utterly destroyed forever.”</a:t>
              </a:r>
            </a:p>
            <a:p>
              <a:pPr marL="457200" marR="0" lvl="0" indent="-457200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800"/>
                </a:spcAft>
                <a:buClrTx/>
                <a:buSzTx/>
                <a:buFont typeface="Courier New" panose="02070309020205020404" pitchFamily="49" charset="0"/>
                <a:buChar char="o"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“attempted innovations in government 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under color of law</a:t>
              </a: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,”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4237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F4FE1EFA-91BF-4643-9C9C-1756DEEBD4AD}"/>
              </a:ext>
            </a:extLst>
          </p:cNvPr>
          <p:cNvGrpSpPr/>
          <p:nvPr/>
        </p:nvGrpSpPr>
        <p:grpSpPr>
          <a:xfrm>
            <a:off x="909088" y="1128156"/>
            <a:ext cx="10373824" cy="4601688"/>
            <a:chOff x="1133364" y="1128156"/>
            <a:chExt cx="10373824" cy="4601688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ED8B9912-5C60-4195-824E-4A9B153DABA0}"/>
                </a:ext>
              </a:extLst>
            </p:cNvPr>
            <p:cNvSpPr/>
            <p:nvPr/>
          </p:nvSpPr>
          <p:spPr>
            <a:xfrm>
              <a:off x="1133364" y="2867890"/>
              <a:ext cx="10373823" cy="2861954"/>
            </a:xfrm>
            <a:prstGeom prst="rect">
              <a:avLst/>
            </a:prstGeom>
            <a:noFill/>
            <a:ln w="57150">
              <a:solidFill>
                <a:srgbClr val="E2B6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“with such as the humble House shall join be a Committee to treat with the Persons who </a:t>
              </a: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highlight>
                    <a:srgbClr val="E2B6A6"/>
                  </a:highligh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under color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highlight>
                    <a:srgbClr val="E2B6A6"/>
                  </a:highlight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of </a:t>
              </a: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 title </a:t>
              </a: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from this Government have entered into possession of the Lands mentioned in this Petition ….” 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EDC6B72-20FB-4006-BC91-3FCBF365A628}"/>
                </a:ext>
              </a:extLst>
            </p:cNvPr>
            <p:cNvSpPr/>
            <p:nvPr/>
          </p:nvSpPr>
          <p:spPr>
            <a:xfrm>
              <a:off x="1133365" y="1128156"/>
              <a:ext cx="10373823" cy="1414555"/>
            </a:xfrm>
            <a:prstGeom prst="rect">
              <a:avLst/>
            </a:prstGeom>
            <a:solidFill>
              <a:srgbClr val="E2B6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Undetermined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cs typeface="Times New Roman" panose="02020603050405020304" pitchFamily="18" charset="0"/>
                </a:rPr>
                <a:t>[ 34 ]</a:t>
              </a:r>
              <a:endPara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dern No. 20" panose="02070704070505020303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7772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B608D66D-258A-4925-B6FF-A7AA5A08296E}"/>
              </a:ext>
            </a:extLst>
          </p:cNvPr>
          <p:cNvGrpSpPr/>
          <p:nvPr/>
        </p:nvGrpSpPr>
        <p:grpSpPr>
          <a:xfrm>
            <a:off x="412547" y="1041741"/>
            <a:ext cx="11366906" cy="4783743"/>
            <a:chOff x="324757" y="1170078"/>
            <a:chExt cx="11366906" cy="4783743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ED8B9912-5C60-4195-824E-4A9B153DABA0}"/>
                </a:ext>
              </a:extLst>
            </p:cNvPr>
            <p:cNvSpPr/>
            <p:nvPr/>
          </p:nvSpPr>
          <p:spPr>
            <a:xfrm>
              <a:off x="4446694" y="1179303"/>
              <a:ext cx="7244969" cy="4774518"/>
            </a:xfrm>
            <a:prstGeom prst="rect">
              <a:avLst/>
            </a:prstGeom>
            <a:noFill/>
            <a:ln w="57150">
              <a:solidFill>
                <a:srgbClr val="6078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“It is restricted by no rule to particular 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evils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, and until the contrary is proved, it has a right to vacate any act committed 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293437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under colour of law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, 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directly contrary to that law; and more especially when this act tends </a:t>
              </a: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to oppression, and to deprive the inhabitants of the free exercise of their elective franchise</a:t>
              </a: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.”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EDC6B72-20FB-4006-BC91-3FCBF365A628}"/>
                </a:ext>
              </a:extLst>
            </p:cNvPr>
            <p:cNvSpPr/>
            <p:nvPr/>
          </p:nvSpPr>
          <p:spPr>
            <a:xfrm>
              <a:off x="324757" y="1170078"/>
              <a:ext cx="3636337" cy="4774518"/>
            </a:xfrm>
            <a:prstGeom prst="rect">
              <a:avLst/>
            </a:prstGeom>
            <a:solidFill>
              <a:srgbClr val="6078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The consequence is </a:t>
              </a:r>
              <a:r>
                <a:rPr kumimoji="0" lang="en-US" sz="44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is</a:t>
              </a:r>
              <a:r>
                <a: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 unjust, unlawful, or “evil:”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200" dirty="0">
                  <a:solidFill>
                    <a:prstClr val="white"/>
                  </a:solidFill>
                  <a:latin typeface="Modern No. 20" panose="02070704070505020303" pitchFamily="18" charset="0"/>
                </a:rPr>
                <a:t>[ 136 ]</a:t>
              </a:r>
              <a:endPara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dern No. 20" panose="02070704070505020303" pitchFamily="18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4536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D6E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767E7-7C2F-4470-B823-8C03FC14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24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Modern No. 20" panose="02070704070505020303" pitchFamily="18" charset="0"/>
              </a:rPr>
              <a:t>Conclusion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138019-9FEA-49E7-B103-5E24B967424B}"/>
              </a:ext>
            </a:extLst>
          </p:cNvPr>
          <p:cNvSpPr/>
          <p:nvPr/>
        </p:nvSpPr>
        <p:spPr>
          <a:xfrm>
            <a:off x="3271381" y="1502093"/>
            <a:ext cx="5649238" cy="45719"/>
          </a:xfrm>
          <a:prstGeom prst="rect">
            <a:avLst/>
          </a:prstGeom>
          <a:solidFill>
            <a:srgbClr val="E5AE56"/>
          </a:solidFill>
          <a:ln>
            <a:solidFill>
              <a:srgbClr val="E5AE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8D72E20-2D41-45F7-B94E-2F04EEBC2FA4}"/>
              </a:ext>
            </a:extLst>
          </p:cNvPr>
          <p:cNvSpPr txBox="1">
            <a:spLocks/>
          </p:cNvSpPr>
          <p:nvPr/>
        </p:nvSpPr>
        <p:spPr>
          <a:xfrm>
            <a:off x="838200" y="1681844"/>
            <a:ext cx="10515600" cy="43611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indent="-57150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4000" dirty="0">
                <a:solidFill>
                  <a:schemeClr val="bg1"/>
                </a:solidFill>
                <a:latin typeface="Modern No. 20" panose="02070704070505020303" pitchFamily="18" charset="0"/>
              </a:rPr>
              <a:t>The action is under color of some power when really </a:t>
            </a:r>
            <a:r>
              <a:rPr lang="en-US" sz="4000" dirty="0">
                <a:solidFill>
                  <a:schemeClr val="bg1"/>
                </a:solidFill>
                <a:highlight>
                  <a:srgbClr val="E5AE56"/>
                </a:highlight>
                <a:latin typeface="Modern No. 20" panose="02070704070505020303" pitchFamily="18" charset="0"/>
              </a:rPr>
              <a:t>it is not according to that power</a:t>
            </a:r>
            <a:r>
              <a:rPr lang="en-US" sz="4000" dirty="0">
                <a:solidFill>
                  <a:schemeClr val="bg1"/>
                </a:solidFill>
                <a:latin typeface="Modern No. 20" panose="02070704070505020303" pitchFamily="18" charset="0"/>
              </a:rPr>
              <a:t>.</a:t>
            </a:r>
            <a:r>
              <a:rPr lang="en-US" sz="4000" dirty="0">
                <a:solidFill>
                  <a:schemeClr val="bg1"/>
                </a:solidFill>
                <a:highlight>
                  <a:srgbClr val="D99162"/>
                </a:highlight>
                <a:latin typeface="Modern No. 20" panose="02070704070505020303" pitchFamily="18" charset="0"/>
              </a:rPr>
              <a:t> </a:t>
            </a:r>
          </a:p>
          <a:p>
            <a:pPr marL="1714500" lvl="2" indent="-57150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3300" dirty="0">
                <a:solidFill>
                  <a:schemeClr val="bg1"/>
                </a:solidFill>
                <a:latin typeface="Modern No. 20" panose="02070704070505020303" pitchFamily="18" charset="0"/>
              </a:rPr>
              <a:t>It is really an intentional deception </a:t>
            </a:r>
          </a:p>
          <a:p>
            <a:pPr marL="1714500" lvl="2" indent="-57150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3300" dirty="0">
                <a:solidFill>
                  <a:schemeClr val="bg1"/>
                </a:solidFill>
                <a:latin typeface="Modern No. 20" panose="02070704070505020303" pitchFamily="18" charset="0"/>
              </a:rPr>
              <a:t>It is really an abuse of power</a:t>
            </a:r>
          </a:p>
          <a:p>
            <a:pPr marL="800100" indent="-57150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4000" dirty="0">
                <a:solidFill>
                  <a:schemeClr val="bg1"/>
                </a:solidFill>
                <a:latin typeface="Modern No. 20" panose="02070704070505020303" pitchFamily="18" charset="0"/>
              </a:rPr>
              <a:t>The consequence of the action is unjust, unlawful, or otherwise evil. </a:t>
            </a:r>
          </a:p>
          <a:p>
            <a:pPr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4000" dirty="0">
              <a:solidFill>
                <a:schemeClr val="bg1"/>
              </a:solidFill>
              <a:latin typeface="Modern No. 20" panose="0207070407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036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D6E71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A2403-D0BC-4575-8063-52536D909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3412" y="2542990"/>
            <a:ext cx="12558823" cy="1772019"/>
          </a:xfrm>
        </p:spPr>
        <p:txBody>
          <a:bodyPr>
            <a:noAutofit/>
          </a:bodyPr>
          <a:lstStyle/>
          <a:p>
            <a:pPr algn="ctr"/>
            <a:r>
              <a:rPr lang="en-US" sz="6600" dirty="0">
                <a:latin typeface="Modern No. 20" panose="02070704070505020303" pitchFamily="18" charset="0"/>
              </a:rPr>
              <a:t>Further Research is Needed</a:t>
            </a:r>
          </a:p>
        </p:txBody>
      </p:sp>
    </p:spTree>
    <p:extLst>
      <p:ext uri="{BB962C8B-B14F-4D97-AF65-F5344CB8AC3E}">
        <p14:creationId xmlns:p14="http://schemas.microsoft.com/office/powerpoint/2010/main" val="3801096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010FE-EFFA-46D9-99B1-83D38802D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D772E-11F8-47D1-B7A6-C3BD7FE9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A2FA296-783C-4301-BD60-ED37E500272E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E7B0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dern No. 20" panose="02070704070505020303" pitchFamily="18" charset="0"/>
                <a:ea typeface="+mn-ea"/>
                <a:cs typeface="+mn-cs"/>
              </a:rPr>
              <a:t>Narrow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Only action taken pursuant to law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Examples: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Zagran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Scalia</a:t>
            </a:r>
            <a:endParaRPr kumimoji="0" lang="en-US" sz="9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dern No. 20" panose="02070704070505020303" pitchFamily="18" charset="0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55F00E-8C48-4CB8-8630-9B9EC33FDF64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E1B6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dern No. 20" panose="02070704070505020303" pitchFamily="18" charset="0"/>
                <a:ea typeface="+mn-ea"/>
                <a:cs typeface="+mn-cs"/>
              </a:rPr>
              <a:t>Broad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Action taken in violation of, or pursuant, to law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Examples: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Monroe v. Pape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Winters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odern No. 20" panose="0207070407050502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87174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5D6E71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A2403-D0BC-4575-8063-52536D909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83412" y="2542990"/>
            <a:ext cx="12558823" cy="1772019"/>
          </a:xfrm>
        </p:spPr>
        <p:txBody>
          <a:bodyPr>
            <a:noAutofit/>
          </a:bodyPr>
          <a:lstStyle/>
          <a:p>
            <a:pPr algn="ctr"/>
            <a:r>
              <a:rPr lang="en-US" sz="6600" dirty="0">
                <a:latin typeface="Modern No. 20" panose="02070704070505020303" pitchFamily="18" charset="0"/>
              </a:rPr>
              <a:t>The Phrase does have a</a:t>
            </a:r>
            <a:br>
              <a:rPr lang="en-US" sz="6600" dirty="0">
                <a:latin typeface="Modern No. 20" panose="02070704070505020303" pitchFamily="18" charset="0"/>
              </a:rPr>
            </a:br>
            <a:r>
              <a:rPr lang="en-US" sz="6600" dirty="0">
                <a:latin typeface="Modern No. 20" panose="02070704070505020303" pitchFamily="18" charset="0"/>
              </a:rPr>
              <a:t> idiomatic meaning.</a:t>
            </a:r>
          </a:p>
        </p:txBody>
      </p:sp>
    </p:spTree>
    <p:extLst>
      <p:ext uri="{BB962C8B-B14F-4D97-AF65-F5344CB8AC3E}">
        <p14:creationId xmlns:p14="http://schemas.microsoft.com/office/powerpoint/2010/main" val="1139211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92C8A82-0F3F-414F-B33D-05D02BD46DEC}"/>
              </a:ext>
            </a:extLst>
          </p:cNvPr>
          <p:cNvGrpSpPr/>
          <p:nvPr/>
        </p:nvGrpSpPr>
        <p:grpSpPr>
          <a:xfrm>
            <a:off x="2159529" y="185074"/>
            <a:ext cx="7872944" cy="6332722"/>
            <a:chOff x="2159529" y="107507"/>
            <a:chExt cx="7872944" cy="6332722"/>
          </a:xfrm>
        </p:grpSpPr>
        <p:sp>
          <p:nvSpPr>
            <p:cNvPr id="10" name="Hexagon 9">
              <a:extLst>
                <a:ext uri="{FF2B5EF4-FFF2-40B4-BE49-F238E27FC236}">
                  <a16:creationId xmlns:a16="http://schemas.microsoft.com/office/drawing/2014/main" id="{8A4A0ECF-8555-4F46-8D97-DCF33BF1762E}"/>
                </a:ext>
              </a:extLst>
            </p:cNvPr>
            <p:cNvSpPr/>
            <p:nvPr/>
          </p:nvSpPr>
          <p:spPr>
            <a:xfrm>
              <a:off x="2159529" y="3273868"/>
              <a:ext cx="3657600" cy="3166361"/>
            </a:xfrm>
            <a:prstGeom prst="hexagon">
              <a:avLst>
                <a:gd name="adj" fmla="val 29826"/>
                <a:gd name="vf" fmla="val 115470"/>
              </a:avLst>
            </a:prstGeom>
            <a:solidFill>
              <a:srgbClr val="E2B6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COEME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3,516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id="{37E00F49-8BF2-4AAE-A56C-AF7C809FB6A3}"/>
                </a:ext>
              </a:extLst>
            </p:cNvPr>
            <p:cNvSpPr/>
            <p:nvPr/>
          </p:nvSpPr>
          <p:spPr>
            <a:xfrm>
              <a:off x="6374873" y="3273867"/>
              <a:ext cx="3657600" cy="3166361"/>
            </a:xfrm>
            <a:prstGeom prst="hexagon">
              <a:avLst>
                <a:gd name="adj" fmla="val 29826"/>
                <a:gd name="vf" fmla="val 115470"/>
              </a:avLst>
            </a:prstGeom>
            <a:solidFill>
              <a:srgbClr val="E7B0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COFEA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342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id="{090794A8-4B6F-4939-B13A-69BD22E146C4}"/>
                </a:ext>
              </a:extLst>
            </p:cNvPr>
            <p:cNvSpPr/>
            <p:nvPr/>
          </p:nvSpPr>
          <p:spPr>
            <a:xfrm>
              <a:off x="4267200" y="107507"/>
              <a:ext cx="3657600" cy="3166361"/>
            </a:xfrm>
            <a:prstGeom prst="hexagon">
              <a:avLst>
                <a:gd name="adj" fmla="val 29826"/>
                <a:gd name="vf" fmla="val 115470"/>
              </a:avLst>
            </a:prstGeom>
            <a:solidFill>
              <a:srgbClr val="5D6E71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“Under Color Of”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Raw Frequency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FAD35370-80D5-461B-A469-5A87DE19DE4B}"/>
              </a:ext>
            </a:extLst>
          </p:cNvPr>
          <p:cNvSpPr txBox="1"/>
          <p:nvPr/>
        </p:nvSpPr>
        <p:spPr>
          <a:xfrm>
            <a:off x="0" y="0"/>
            <a:ext cx="39677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dern No. 20" panose="02070704070505020303" pitchFamily="18" charset="0"/>
                <a:ea typeface="+mn-ea"/>
                <a:cs typeface="+mn-cs"/>
              </a:rPr>
              <a:t>Initial searches: </a:t>
            </a:r>
          </a:p>
        </p:txBody>
      </p:sp>
    </p:spTree>
    <p:extLst>
      <p:ext uri="{BB962C8B-B14F-4D97-AF65-F5344CB8AC3E}">
        <p14:creationId xmlns:p14="http://schemas.microsoft.com/office/powerpoint/2010/main" val="1218662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D991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CCC1428-57E8-4AE0-AD04-8C213F6E601B}"/>
              </a:ext>
            </a:extLst>
          </p:cNvPr>
          <p:cNvGraphicFramePr>
            <a:graphicFrameLocks noGrp="1"/>
          </p:cNvGraphicFramePr>
          <p:nvPr/>
        </p:nvGraphicFramePr>
        <p:xfrm>
          <a:off x="1321904" y="89452"/>
          <a:ext cx="9680712" cy="67337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2542">
                  <a:extLst>
                    <a:ext uri="{9D8B030D-6E8A-4147-A177-3AD203B41FA5}">
                      <a16:colId xmlns:a16="http://schemas.microsoft.com/office/drawing/2014/main" val="283997896"/>
                    </a:ext>
                  </a:extLst>
                </a:gridCol>
                <a:gridCol w="890180">
                  <a:extLst>
                    <a:ext uri="{9D8B030D-6E8A-4147-A177-3AD203B41FA5}">
                      <a16:colId xmlns:a16="http://schemas.microsoft.com/office/drawing/2014/main" val="3180875456"/>
                    </a:ext>
                  </a:extLst>
                </a:gridCol>
                <a:gridCol w="1780362">
                  <a:extLst>
                    <a:ext uri="{9D8B030D-6E8A-4147-A177-3AD203B41FA5}">
                      <a16:colId xmlns:a16="http://schemas.microsoft.com/office/drawing/2014/main" val="3272073814"/>
                    </a:ext>
                  </a:extLst>
                </a:gridCol>
                <a:gridCol w="890180">
                  <a:extLst>
                    <a:ext uri="{9D8B030D-6E8A-4147-A177-3AD203B41FA5}">
                      <a16:colId xmlns:a16="http://schemas.microsoft.com/office/drawing/2014/main" val="2613233746"/>
                    </a:ext>
                  </a:extLst>
                </a:gridCol>
                <a:gridCol w="2614905">
                  <a:extLst>
                    <a:ext uri="{9D8B030D-6E8A-4147-A177-3AD203B41FA5}">
                      <a16:colId xmlns:a16="http://schemas.microsoft.com/office/drawing/2014/main" val="3815991765"/>
                    </a:ext>
                  </a:extLst>
                </a:gridCol>
                <a:gridCol w="1242543">
                  <a:extLst>
                    <a:ext uri="{9D8B030D-6E8A-4147-A177-3AD203B41FA5}">
                      <a16:colId xmlns:a16="http://schemas.microsoft.com/office/drawing/2014/main" val="203211668"/>
                    </a:ext>
                  </a:extLst>
                </a:gridCol>
              </a:tblGrid>
              <a:tr h="242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indiviual words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469100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color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6080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colour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Total: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62794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651,183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875884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color of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colour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19,358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Toal: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762753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*of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22,438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pretence (pretense)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6109 (67)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Total: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pretenses: 81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721550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cover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458077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colour (color)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Total: 342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896307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convoy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189693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pretext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404071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command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793591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authority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193081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sanction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294215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97526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comand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406095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countenance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318747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414390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color of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colour of (19358)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- 1977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714341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634100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vnder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260772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275866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641371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432651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335055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914957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202271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079023"/>
                  </a:ext>
                </a:extLst>
              </a:tr>
              <a:tr h="24258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some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7" marR="5557" marT="5557" marB="0" anchor="b"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411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9195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D6E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767E7-7C2F-4470-B823-8C03FC14C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Modern No. 20" panose="02070704070505020303" pitchFamily="18" charset="0"/>
              </a:rPr>
              <a:t>Section 1983 and Monroe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7E85E-733F-4D5D-B32F-B25105B74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3986"/>
            <a:ext cx="10515600" cy="4874014"/>
          </a:xfrm>
        </p:spPr>
        <p:txBody>
          <a:bodyPr anchor="t">
            <a:normAutofit/>
          </a:bodyPr>
          <a:lstStyle/>
          <a:p>
            <a:pPr marL="800100" indent="-571500"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3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“Every person who, </a:t>
            </a:r>
            <a:r>
              <a:rPr lang="en-US" sz="3900" dirty="0">
                <a:solidFill>
                  <a:schemeClr val="bg1"/>
                </a:solidFill>
                <a:highlight>
                  <a:srgbClr val="E7B057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under color of</a:t>
            </a:r>
            <a:r>
              <a:rPr lang="en-US" sz="3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any statute, ordinance, regulation, custom, or usage, …” deprives someone’s rights.</a:t>
            </a:r>
          </a:p>
          <a:p>
            <a:pPr marL="800100" indent="-571500">
              <a:spcBef>
                <a:spcPts val="0"/>
              </a:spcBef>
              <a:spcAft>
                <a:spcPts val="1800"/>
              </a:spcAft>
              <a:buFont typeface="Courier New" panose="02070309020205020404" pitchFamily="49" charset="0"/>
              <a:buChar char="o"/>
            </a:pPr>
            <a:r>
              <a:rPr lang="en-US" sz="3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misuse of power, possessed by virtue of state law and made possible only because the wrongdoer is </a:t>
            </a:r>
            <a:r>
              <a:rPr lang="en-US" sz="3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clothed with the authority </a:t>
            </a:r>
            <a:r>
              <a:rPr lang="en-US" sz="3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state law, is action taken ‘under color of’ state law.</a:t>
            </a:r>
          </a:p>
          <a:p>
            <a:pPr indent="0" algn="l">
              <a:buNone/>
            </a:pPr>
            <a:endParaRPr lang="en-US" sz="4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534587-789C-4425-92BC-E67416FB8E92}"/>
              </a:ext>
            </a:extLst>
          </p:cNvPr>
          <p:cNvSpPr/>
          <p:nvPr/>
        </p:nvSpPr>
        <p:spPr>
          <a:xfrm>
            <a:off x="3271381" y="1644969"/>
            <a:ext cx="5649238" cy="45719"/>
          </a:xfrm>
          <a:prstGeom prst="rect">
            <a:avLst/>
          </a:prstGeom>
          <a:solidFill>
            <a:srgbClr val="E5AE56"/>
          </a:solidFill>
          <a:ln>
            <a:solidFill>
              <a:srgbClr val="E5AE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28742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AF3AF2A7-BF25-4D91-9D03-D450D7DB35C0}"/>
              </a:ext>
            </a:extLst>
          </p:cNvPr>
          <p:cNvGrpSpPr/>
          <p:nvPr/>
        </p:nvGrpSpPr>
        <p:grpSpPr>
          <a:xfrm>
            <a:off x="4700338" y="1780674"/>
            <a:ext cx="7620000" cy="5077326"/>
            <a:chOff x="1444477" y="1196163"/>
            <a:chExt cx="6480323" cy="4237074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434DA3A-20AC-4D9E-BAF5-E497922D06AF}"/>
                </a:ext>
              </a:extLst>
            </p:cNvPr>
            <p:cNvSpPr/>
            <p:nvPr/>
          </p:nvSpPr>
          <p:spPr>
            <a:xfrm>
              <a:off x="1444477" y="1196163"/>
              <a:ext cx="4198753" cy="4237074"/>
            </a:xfrm>
            <a:prstGeom prst="ellipse">
              <a:avLst/>
            </a:prstGeom>
            <a:solidFill>
              <a:srgbClr val="E7B0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“Color of” </a:t>
              </a:r>
              <a:r>
                <a:rPr kumimoji="0" lang="en-US" sz="8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Calibri" panose="020F0502020204030204" pitchFamily="34" charset="0"/>
                  <a:cs typeface="+mn-cs"/>
                </a:rPr>
                <a:t>20,234 </a:t>
              </a:r>
              <a:endPara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dern No. 20" panose="02070704070505020303" pitchFamily="18" charset="0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B0638CA-3B07-4B86-9878-274D690BF212}"/>
                </a:ext>
              </a:extLst>
            </p:cNvPr>
            <p:cNvSpPr/>
            <p:nvPr/>
          </p:nvSpPr>
          <p:spPr>
            <a:xfrm>
              <a:off x="5047807" y="1969681"/>
              <a:ext cx="2876993" cy="2918638"/>
            </a:xfrm>
            <a:prstGeom prst="ellipse">
              <a:avLst/>
            </a:prstGeom>
            <a:solidFill>
              <a:srgbClr val="E2B6A6">
                <a:alpha val="8509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“Under Color of” </a:t>
              </a:r>
              <a:r>
                <a:rPr kumimoji="0" lang="en-US" sz="6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3,516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FE17973C-4841-45E1-B86D-3A97E2A04E5D}"/>
              </a:ext>
            </a:extLst>
          </p:cNvPr>
          <p:cNvSpPr txBox="1"/>
          <p:nvPr/>
        </p:nvSpPr>
        <p:spPr>
          <a:xfrm>
            <a:off x="184484" y="433043"/>
            <a:ext cx="645694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dern No. 20" panose="02070704070505020303" pitchFamily="18" charset="0"/>
                <a:ea typeface="+mn-ea"/>
                <a:cs typeface="+mn-cs"/>
              </a:rPr>
              <a:t>Under color of 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≠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Modern No. 20" panose="02070704070505020303" pitchFamily="18" charset="0"/>
                <a:ea typeface="+mn-ea"/>
                <a:cs typeface="+mn-cs"/>
              </a:rPr>
              <a:t> hue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Modern No. 20" panose="02070704070505020303" pitchFamily="18" charset="0"/>
                <a:ea typeface="+mn-ea"/>
                <a:cs typeface="+mn-cs"/>
              </a:rPr>
              <a:t>(the color of the sky)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dern No. 20" panose="0207070407050502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92649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BEE94442-10F4-46F1-8F18-A904C68F27BB}"/>
              </a:ext>
            </a:extLst>
          </p:cNvPr>
          <p:cNvGrpSpPr/>
          <p:nvPr/>
        </p:nvGrpSpPr>
        <p:grpSpPr>
          <a:xfrm>
            <a:off x="234179" y="717384"/>
            <a:ext cx="11723642" cy="5423233"/>
            <a:chOff x="186053" y="866273"/>
            <a:chExt cx="11723642" cy="542323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E17973C-4841-45E1-B86D-3A97E2A04E5D}"/>
                </a:ext>
              </a:extLst>
            </p:cNvPr>
            <p:cNvSpPr txBox="1"/>
            <p:nvPr/>
          </p:nvSpPr>
          <p:spPr>
            <a:xfrm>
              <a:off x="186053" y="866273"/>
              <a:ext cx="6676809" cy="769441"/>
            </a:xfrm>
            <a:prstGeom prst="rect">
              <a:avLst/>
            </a:prstGeom>
            <a:solidFill>
              <a:srgbClr val="D99162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“under * color of”</a:t>
              </a: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7025E3D5-9BC6-45FB-9284-E522ADF46F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6053" y="1874197"/>
              <a:ext cx="6676809" cy="4415309"/>
            </a:xfrm>
            <a:prstGeom prst="rect">
              <a:avLst/>
            </a:prstGeom>
            <a:ln w="28575">
              <a:solidFill>
                <a:srgbClr val="D99162"/>
              </a:solidFill>
            </a:ln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4D94CBC-C252-4EC6-A3F5-4981A1782B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206431" y="1874197"/>
              <a:ext cx="4703264" cy="4415309"/>
            </a:xfrm>
            <a:prstGeom prst="rect">
              <a:avLst/>
            </a:prstGeom>
            <a:ln w="28575">
              <a:solidFill>
                <a:srgbClr val="E7B057"/>
              </a:solidFill>
            </a:ln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E745F64-A766-477A-8480-9372DE6B3D3D}"/>
                </a:ext>
              </a:extLst>
            </p:cNvPr>
            <p:cNvSpPr txBox="1"/>
            <p:nvPr/>
          </p:nvSpPr>
          <p:spPr>
            <a:xfrm>
              <a:off x="7206431" y="866273"/>
              <a:ext cx="4703264" cy="769441"/>
            </a:xfrm>
            <a:prstGeom prst="rect">
              <a:avLst/>
            </a:prstGeom>
            <a:solidFill>
              <a:srgbClr val="E7B057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“under color 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3161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5D6E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767E7-7C2F-4470-B823-8C03FC14C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latin typeface="Modern No. 20" panose="02070704070505020303" pitchFamily="18" charset="0"/>
              </a:rPr>
              <a:t>Why does it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7E85E-733F-4D5D-B32F-B25105B74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61180"/>
          </a:xfrm>
        </p:spPr>
        <p:txBody>
          <a:bodyPr>
            <a:normAutofit/>
          </a:bodyPr>
          <a:lstStyle/>
          <a:p>
            <a:pPr indent="0" algn="l">
              <a:lnSpc>
                <a:spcPct val="100000"/>
              </a:lnSpc>
              <a:buNone/>
            </a:pPr>
            <a:endParaRPr lang="en-US" sz="4000" dirty="0"/>
          </a:p>
          <a:p>
            <a:pPr marL="800100" indent="-571500" algn="l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1983 is one of the most important laws enforcing civil rights in the United States</a:t>
            </a:r>
          </a:p>
          <a:p>
            <a:pPr indent="0" algn="l">
              <a:lnSpc>
                <a:spcPct val="100000"/>
              </a:lnSpc>
              <a:buNone/>
            </a:pPr>
            <a:endParaRPr lang="en-US" sz="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indent="-57150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 Bureau of Justice Statistics: “</a:t>
            </a:r>
            <a:r>
              <a:rPr lang="en-US" sz="4000" dirty="0">
                <a:solidFill>
                  <a:schemeClr val="bg1"/>
                </a:solidFill>
                <a:highlight>
                  <a:srgbClr val="E1B6A7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one in every ten 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civil lawsuits is a Section 1983 lawsuit”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9AEC740-D28E-42EA-B76A-EEBC9B9E719D}"/>
              </a:ext>
            </a:extLst>
          </p:cNvPr>
          <p:cNvCxnSpPr>
            <a:cxnSpLocks/>
          </p:cNvCxnSpPr>
          <p:nvPr/>
        </p:nvCxnSpPr>
        <p:spPr>
          <a:xfrm>
            <a:off x="1066800" y="1531662"/>
            <a:ext cx="10058400" cy="0"/>
          </a:xfrm>
          <a:prstGeom prst="line">
            <a:avLst/>
          </a:prstGeom>
          <a:ln w="38100">
            <a:solidFill>
              <a:srgbClr val="E2B6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573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3FCCC-9212-460D-8848-17B24D78D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latin typeface="Modern No. 20" panose="02070704070505020303" pitchFamily="18" charset="0"/>
              </a:rPr>
              <a:t>COEME and COFEA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DAF880C-BD77-4169-B213-0EC0BAFBA3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8548" y="1431119"/>
            <a:ext cx="6543355" cy="3995762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F8E8298-AEE2-4F48-ACC0-49401644D9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2999"/>
          <a:stretch/>
        </p:blipFill>
        <p:spPr>
          <a:xfrm>
            <a:off x="4539916" y="2497113"/>
            <a:ext cx="7443536" cy="399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848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>
            <a:extLst>
              <a:ext uri="{FF2B5EF4-FFF2-40B4-BE49-F238E27FC236}">
                <a16:creationId xmlns:a16="http://schemas.microsoft.com/office/drawing/2014/main" id="{3701D9A2-3995-460C-8420-8654BA73F751}"/>
              </a:ext>
            </a:extLst>
          </p:cNvPr>
          <p:cNvGrpSpPr/>
          <p:nvPr/>
        </p:nvGrpSpPr>
        <p:grpSpPr>
          <a:xfrm>
            <a:off x="954152" y="2481950"/>
            <a:ext cx="10399648" cy="2894084"/>
            <a:chOff x="722241" y="1981958"/>
            <a:chExt cx="10399648" cy="2894084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B74D2934-A3CD-41B6-96DB-D21213128DE1}"/>
                </a:ext>
              </a:extLst>
            </p:cNvPr>
            <p:cNvSpPr/>
            <p:nvPr/>
          </p:nvSpPr>
          <p:spPr>
            <a:xfrm>
              <a:off x="722241" y="1981958"/>
              <a:ext cx="4621696" cy="2894084"/>
            </a:xfrm>
            <a:prstGeom prst="rect">
              <a:avLst/>
            </a:prstGeom>
            <a:solidFill>
              <a:srgbClr val="6078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The action is done </a:t>
              </a:r>
              <a:r>
                <a:rPr kumimoji="0" lang="en-US" sz="40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under color of</a:t>
              </a:r>
              <a:r>
                <a: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 X,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but not really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2A8A71A-342A-4058-866E-AEEED42701CE}"/>
                </a:ext>
              </a:extLst>
            </p:cNvPr>
            <p:cNvSpPr/>
            <p:nvPr/>
          </p:nvSpPr>
          <p:spPr>
            <a:xfrm>
              <a:off x="6475417" y="1981958"/>
              <a:ext cx="4646472" cy="2894084"/>
            </a:xfrm>
            <a:prstGeom prst="rect">
              <a:avLst/>
            </a:prstGeom>
            <a:solidFill>
              <a:srgbClr val="D991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The consequence of the action is unjust, unlawful, or “evil”</a:t>
              </a:r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20937F31-0565-4DCC-8FE1-0D0870CF24EA}"/>
              </a:ext>
            </a:extLst>
          </p:cNvPr>
          <p:cNvSpPr txBox="1"/>
          <p:nvPr/>
        </p:nvSpPr>
        <p:spPr>
          <a:xfrm>
            <a:off x="5747454" y="3267272"/>
            <a:ext cx="81304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dern No. 20" panose="02070704070505020303" pitchFamily="18" charset="0"/>
                <a:ea typeface="+mn-ea"/>
                <a:cs typeface="+mn-cs"/>
              </a:rPr>
              <a:t>&amp;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2161CDD-D516-4285-9FC7-F73C53064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730" y="81918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dirty="0">
                <a:latin typeface="Modern No. 20" panose="02070704070505020303" pitchFamily="18" charset="0"/>
              </a:rPr>
              <a:t>What does the phrase mean?</a:t>
            </a:r>
          </a:p>
        </p:txBody>
      </p:sp>
    </p:spTree>
    <p:extLst>
      <p:ext uri="{BB962C8B-B14F-4D97-AF65-F5344CB8AC3E}">
        <p14:creationId xmlns:p14="http://schemas.microsoft.com/office/powerpoint/2010/main" val="2887153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6043937-F76E-4997-B6AA-C5704591BA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2707692"/>
              </p:ext>
            </p:extLst>
          </p:nvPr>
        </p:nvGraphicFramePr>
        <p:xfrm>
          <a:off x="356806" y="318589"/>
          <a:ext cx="11478388" cy="5954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619">
                  <a:extLst>
                    <a:ext uri="{9D8B030D-6E8A-4147-A177-3AD203B41FA5}">
                      <a16:colId xmlns:a16="http://schemas.microsoft.com/office/drawing/2014/main" val="652410298"/>
                    </a:ext>
                  </a:extLst>
                </a:gridCol>
                <a:gridCol w="10119769">
                  <a:extLst>
                    <a:ext uri="{9D8B030D-6E8A-4147-A177-3AD203B41FA5}">
                      <a16:colId xmlns:a16="http://schemas.microsoft.com/office/drawing/2014/main" val="255675511"/>
                    </a:ext>
                  </a:extLst>
                </a:gridCol>
              </a:tblGrid>
              <a:tr h="1054611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Modern No. 20" panose="02070704070505020303" pitchFamily="18" charset="0"/>
                        </a:rPr>
                        <a:t>Verbs that Collocate with “Under Color of”</a:t>
                      </a:r>
                    </a:p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Modern No. 20" panose="02070704070505020303" pitchFamily="18" charset="0"/>
                        </a:rPr>
                        <a:t>“under color of */v”</a:t>
                      </a:r>
                    </a:p>
                  </a:txBody>
                  <a:tcPr>
                    <a:solidFill>
                      <a:srgbClr val="E1B6A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049878"/>
                  </a:ext>
                </a:extLst>
              </a:tr>
              <a:tr h="87340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Modern No. 20" panose="02070704070505020303" pitchFamily="18" charset="0"/>
                        </a:rPr>
                        <a:t>Defending</a:t>
                      </a:r>
                    </a:p>
                  </a:txBody>
                  <a:tcPr>
                    <a:solidFill>
                      <a:srgbClr val="F7EAE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…Princes strike at liberty, is the overturning the constitution under colour of defending it , and the punishing as rebels those who should attempt really to defend it. </a:t>
                      </a:r>
                    </a:p>
                  </a:txBody>
                  <a:tcPr>
                    <a:solidFill>
                      <a:srgbClr val="F7EA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736737"/>
                  </a:ext>
                </a:extLst>
              </a:tr>
              <a:tr h="77434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Modern No. 20" panose="02070704070505020303" pitchFamily="18" charset="0"/>
                        </a:rPr>
                        <a:t>Taking</a:t>
                      </a:r>
                    </a:p>
                  </a:txBody>
                  <a:tcPr>
                    <a:solidFill>
                      <a:srgbClr val="F1DBD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[They] made him a Prisoner , under Colour of taking him into Protection ;</a:t>
                      </a:r>
                    </a:p>
                  </a:txBody>
                  <a:tcPr>
                    <a:solidFill>
                      <a:srgbClr val="F1D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889484"/>
                  </a:ext>
                </a:extLst>
              </a:tr>
              <a:tr h="87340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Modern No. 20" panose="02070704070505020303" pitchFamily="18" charset="0"/>
                        </a:rPr>
                        <a:t>Going</a:t>
                      </a:r>
                    </a:p>
                  </a:txBody>
                  <a:tcPr>
                    <a:solidFill>
                      <a:srgbClr val="F7EAE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 this end [the king]dispatched the Duke of </a:t>
                      </a:r>
                      <a:r>
                        <a:rPr lang="en-US" sz="20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Espernon</a:t>
                      </a:r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(under colour of going to see his Mother, </a:t>
                      </a:r>
                    </a:p>
                    <a:p>
                      <a:pPr algn="l"/>
                      <a:r>
                        <a:rPr 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who being old, lived in Gascogne ) to confer with the King of Navarre…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7EA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040562"/>
                  </a:ext>
                </a:extLst>
              </a:tr>
              <a:tr h="8455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Modern No. 20" panose="02070704070505020303" pitchFamily="18" charset="0"/>
                        </a:rPr>
                        <a:t>Doing</a:t>
                      </a:r>
                    </a:p>
                  </a:txBody>
                  <a:tcPr>
                    <a:solidFill>
                      <a:srgbClr val="F1DBD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will themselves be [God’s] Agents even to kill men under colour of doing him good service .</a:t>
                      </a:r>
                    </a:p>
                  </a:txBody>
                  <a:tcPr>
                    <a:solidFill>
                      <a:srgbClr val="F1D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537365"/>
                  </a:ext>
                </a:extLst>
              </a:tr>
              <a:tr h="87340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Modern No. 20" panose="02070704070505020303" pitchFamily="18" charset="0"/>
                        </a:rPr>
                        <a:t>Giving</a:t>
                      </a:r>
                    </a:p>
                  </a:txBody>
                  <a:tcPr>
                    <a:solidFill>
                      <a:srgbClr val="F7EAE5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…under colour of giving me more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aire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and liberty of breath , and seeking a cure for my present disease , they gave me a </a:t>
                      </a:r>
                      <a:r>
                        <a:rPr lang="en-US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generall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cure for all my diseases at once.</a:t>
                      </a:r>
                    </a:p>
                  </a:txBody>
                  <a:tcPr>
                    <a:solidFill>
                      <a:srgbClr val="F7EA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653182"/>
                  </a:ext>
                </a:extLst>
              </a:tr>
              <a:tr h="65942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latin typeface="Modern No. 20" panose="02070704070505020303" pitchFamily="18" charset="0"/>
                        </a:rPr>
                        <a:t>“appearing to do one thing, while actually doing another”</a:t>
                      </a:r>
                    </a:p>
                  </a:txBody>
                  <a:tcPr>
                    <a:solidFill>
                      <a:srgbClr val="DFB4A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7EA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237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1882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B19E1720-DC5E-47B6-BD27-4E16F070DC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6997634"/>
              </p:ext>
            </p:extLst>
          </p:nvPr>
        </p:nvGraphicFramePr>
        <p:xfrm>
          <a:off x="1407695" y="74428"/>
          <a:ext cx="9149993" cy="6709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28F79F5E-E022-4CC9-B861-4AAAC16C5B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539" y="5507945"/>
            <a:ext cx="1195388" cy="736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556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76F353BC-1494-4CEF-8A53-B89B2B1403AB}"/>
              </a:ext>
            </a:extLst>
          </p:cNvPr>
          <p:cNvGrpSpPr/>
          <p:nvPr/>
        </p:nvGrpSpPr>
        <p:grpSpPr>
          <a:xfrm>
            <a:off x="1015608" y="475281"/>
            <a:ext cx="10160783" cy="5804570"/>
            <a:chOff x="1015608" y="296972"/>
            <a:chExt cx="10160783" cy="580457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A094BAF-515A-4D75-A0DC-C6343683304E}"/>
                </a:ext>
              </a:extLst>
            </p:cNvPr>
            <p:cNvCxnSpPr>
              <a:cxnSpLocks/>
              <a:stCxn id="2" idx="2"/>
              <a:endCxn id="3" idx="3"/>
            </p:cNvCxnSpPr>
            <p:nvPr/>
          </p:nvCxnSpPr>
          <p:spPr>
            <a:xfrm flipH="1">
              <a:off x="3972335" y="1817659"/>
              <a:ext cx="2123665" cy="2240497"/>
            </a:xfrm>
            <a:prstGeom prst="line">
              <a:avLst/>
            </a:prstGeom>
            <a:ln w="76200">
              <a:solidFill>
                <a:srgbClr val="A3B5B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B25C79B-845C-4496-BDE6-54333F4A5607}"/>
                </a:ext>
              </a:extLst>
            </p:cNvPr>
            <p:cNvCxnSpPr>
              <a:cxnSpLocks/>
              <a:stCxn id="2" idx="2"/>
              <a:endCxn id="4" idx="0"/>
            </p:cNvCxnSpPr>
            <p:nvPr/>
          </p:nvCxnSpPr>
          <p:spPr>
            <a:xfrm flipH="1">
              <a:off x="6095999" y="1817659"/>
              <a:ext cx="1" cy="3229138"/>
            </a:xfrm>
            <a:prstGeom prst="line">
              <a:avLst/>
            </a:prstGeom>
            <a:ln w="76200">
              <a:solidFill>
                <a:srgbClr val="A3B5B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DF92CEC-C638-48D6-A5D7-8FC8FA6AE244}"/>
                </a:ext>
              </a:extLst>
            </p:cNvPr>
            <p:cNvCxnSpPr>
              <a:cxnSpLocks/>
              <a:stCxn id="2" idx="2"/>
              <a:endCxn id="6" idx="1"/>
            </p:cNvCxnSpPr>
            <p:nvPr/>
          </p:nvCxnSpPr>
          <p:spPr>
            <a:xfrm>
              <a:off x="6096000" y="1817659"/>
              <a:ext cx="2123664" cy="2240497"/>
            </a:xfrm>
            <a:prstGeom prst="line">
              <a:avLst/>
            </a:prstGeom>
            <a:ln w="76200">
              <a:solidFill>
                <a:srgbClr val="A3B5B9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B74D2934-A3CD-41B6-96DB-D21213128DE1}"/>
                </a:ext>
              </a:extLst>
            </p:cNvPr>
            <p:cNvSpPr/>
            <p:nvPr/>
          </p:nvSpPr>
          <p:spPr>
            <a:xfrm>
              <a:off x="2951921" y="296972"/>
              <a:ext cx="6288157" cy="1520687"/>
            </a:xfrm>
            <a:prstGeom prst="rect">
              <a:avLst/>
            </a:prstGeom>
            <a:solidFill>
              <a:srgbClr val="6078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An action is taken </a:t>
              </a:r>
              <a:r>
                <a:rPr kumimoji="0" lang="en-US" sz="40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under color of</a:t>
              </a:r>
              <a:r>
                <a: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 X, </a:t>
              </a:r>
              <a:r>
                <a:rPr kumimoji="0" lang="en-US" sz="4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but not really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8C968837-B22D-409B-A40C-65A2A72F8330}"/>
                </a:ext>
              </a:extLst>
            </p:cNvPr>
            <p:cNvSpPr/>
            <p:nvPr/>
          </p:nvSpPr>
          <p:spPr>
            <a:xfrm>
              <a:off x="1015608" y="3530784"/>
              <a:ext cx="2956727" cy="1054744"/>
            </a:xfrm>
            <a:prstGeom prst="rect">
              <a:avLst/>
            </a:prstGeom>
            <a:solidFill>
              <a:srgbClr val="4658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Intentional Deception</a:t>
              </a: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AFE7BEE-2160-496E-97BB-B65BBF4C8E90}"/>
                </a:ext>
              </a:extLst>
            </p:cNvPr>
            <p:cNvSpPr/>
            <p:nvPr/>
          </p:nvSpPr>
          <p:spPr>
            <a:xfrm>
              <a:off x="4617635" y="5046797"/>
              <a:ext cx="2956727" cy="1054745"/>
            </a:xfrm>
            <a:prstGeom prst="rect">
              <a:avLst/>
            </a:prstGeom>
            <a:solidFill>
              <a:srgbClr val="4658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Intentional Abuse Of Power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AC16770-A3E7-481C-BAEA-C9B4239AFAB0}"/>
                </a:ext>
              </a:extLst>
            </p:cNvPr>
            <p:cNvSpPr/>
            <p:nvPr/>
          </p:nvSpPr>
          <p:spPr>
            <a:xfrm>
              <a:off x="8219664" y="3530784"/>
              <a:ext cx="2956727" cy="1054744"/>
            </a:xfrm>
            <a:prstGeom prst="rect">
              <a:avLst/>
            </a:prstGeom>
            <a:solidFill>
              <a:srgbClr val="4658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dern No. 20" panose="02070704070505020303" pitchFamily="18" charset="0"/>
                  <a:ea typeface="+mn-ea"/>
                  <a:cs typeface="+mn-cs"/>
                </a:rPr>
                <a:t>Undetermined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82770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D991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Content Placeholder 16" descr="Calendar&#10;&#10;Description automatically generated">
            <a:extLst>
              <a:ext uri="{FF2B5EF4-FFF2-40B4-BE49-F238E27FC236}">
                <a16:creationId xmlns:a16="http://schemas.microsoft.com/office/drawing/2014/main" id="{45C2B5C7-4815-4A5E-885E-AF00ED7F31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884" y="0"/>
            <a:ext cx="9564232" cy="6853932"/>
          </a:xfrm>
        </p:spPr>
      </p:pic>
    </p:spTree>
    <p:extLst>
      <p:ext uri="{BB962C8B-B14F-4D97-AF65-F5344CB8AC3E}">
        <p14:creationId xmlns:p14="http://schemas.microsoft.com/office/powerpoint/2010/main" val="1112544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1041</Words>
  <Application>Microsoft Office PowerPoint</Application>
  <PresentationFormat>Widescreen</PresentationFormat>
  <Paragraphs>181</Paragraphs>
  <Slides>21</Slides>
  <Notes>20</Notes>
  <HiddenSlides>8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Modern No. 20</vt:lpstr>
      <vt:lpstr>Times New Roman</vt:lpstr>
      <vt:lpstr>Office Theme</vt:lpstr>
      <vt:lpstr>PowerPoint Presentation</vt:lpstr>
      <vt:lpstr>Section 1983 and Monroe</vt:lpstr>
      <vt:lpstr>Why does it matter?</vt:lpstr>
      <vt:lpstr>COEME and COFEA</vt:lpstr>
      <vt:lpstr>What does the phrase mean?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</vt:lpstr>
      <vt:lpstr>Further Research is Needed</vt:lpstr>
      <vt:lpstr>PowerPoint Presentation</vt:lpstr>
      <vt:lpstr>The Phrase does have a  idiomatic meaning.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Maddy Caito</dc:creator>
  <cp:lastModifiedBy>Maddy Caito</cp:lastModifiedBy>
  <cp:revision>11</cp:revision>
  <dcterms:created xsi:type="dcterms:W3CDTF">2021-11-08T15:57:20Z</dcterms:created>
  <dcterms:modified xsi:type="dcterms:W3CDTF">2021-12-02T01:12:45Z</dcterms:modified>
</cp:coreProperties>
</file>