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6" r:id="rId2"/>
    <p:sldId id="279" r:id="rId3"/>
    <p:sldId id="280" r:id="rId4"/>
    <p:sldId id="277" r:id="rId5"/>
    <p:sldId id="278" r:id="rId6"/>
    <p:sldId id="284" r:id="rId7"/>
    <p:sldId id="271" r:id="rId8"/>
    <p:sldId id="285" r:id="rId9"/>
    <p:sldId id="282" r:id="rId10"/>
    <p:sldId id="281" r:id="rId11"/>
    <p:sldId id="269"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95" autoAdjust="0"/>
    <p:restoredTop sz="68471" autoAdjust="0"/>
  </p:normalViewPr>
  <p:slideViewPr>
    <p:cSldViewPr snapToGrid="0">
      <p:cViewPr varScale="1">
        <p:scale>
          <a:sx n="75" d="100"/>
          <a:sy n="75" d="100"/>
        </p:scale>
        <p:origin x="9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ttany Langley" userId="4bc87cd7-21af-4acf-b56f-9374dc648c71" providerId="ADAL" clId="{AC089704-0126-4D81-B941-5C91ACBCF80A}"/>
    <pc:docChg chg="delSld modSld sldOrd">
      <pc:chgData name="Brittany Langley" userId="4bc87cd7-21af-4acf-b56f-9374dc648c71" providerId="ADAL" clId="{AC089704-0126-4D81-B941-5C91ACBCF80A}" dt="2021-12-02T01:10:28.809" v="13"/>
      <pc:docMkLst>
        <pc:docMk/>
      </pc:docMkLst>
      <pc:sldChg chg="ord modNotesTx">
        <pc:chgData name="Brittany Langley" userId="4bc87cd7-21af-4acf-b56f-9374dc648c71" providerId="ADAL" clId="{AC089704-0126-4D81-B941-5C91ACBCF80A}" dt="2021-12-02T01:10:28.809" v="13"/>
        <pc:sldMkLst>
          <pc:docMk/>
          <pc:sldMk cId="2228115026" sldId="265"/>
        </pc:sldMkLst>
      </pc:sldChg>
      <pc:sldChg chg="modNotesTx">
        <pc:chgData name="Brittany Langley" userId="4bc87cd7-21af-4acf-b56f-9374dc648c71" providerId="ADAL" clId="{AC089704-0126-4D81-B941-5C91ACBCF80A}" dt="2021-12-02T01:10:05.497" v="10" actId="6549"/>
        <pc:sldMkLst>
          <pc:docMk/>
          <pc:sldMk cId="3354149297" sldId="269"/>
        </pc:sldMkLst>
      </pc:sldChg>
      <pc:sldChg chg="modNotesTx">
        <pc:chgData name="Brittany Langley" userId="4bc87cd7-21af-4acf-b56f-9374dc648c71" providerId="ADAL" clId="{AC089704-0126-4D81-B941-5C91ACBCF80A}" dt="2021-12-02T01:09:43.251" v="6" actId="20577"/>
        <pc:sldMkLst>
          <pc:docMk/>
          <pc:sldMk cId="3040211555" sldId="271"/>
        </pc:sldMkLst>
      </pc:sldChg>
      <pc:sldChg chg="modNotesTx">
        <pc:chgData name="Brittany Langley" userId="4bc87cd7-21af-4acf-b56f-9374dc648c71" providerId="ADAL" clId="{AC089704-0126-4D81-B941-5C91ACBCF80A}" dt="2021-12-02T01:09:12.217" v="0" actId="20577"/>
        <pc:sldMkLst>
          <pc:docMk/>
          <pc:sldMk cId="4242827601" sldId="277"/>
        </pc:sldMkLst>
      </pc:sldChg>
      <pc:sldChg chg="modNotesTx">
        <pc:chgData name="Brittany Langley" userId="4bc87cd7-21af-4acf-b56f-9374dc648c71" providerId="ADAL" clId="{AC089704-0126-4D81-B941-5C91ACBCF80A}" dt="2021-12-02T01:09:20.952" v="1" actId="20577"/>
        <pc:sldMkLst>
          <pc:docMk/>
          <pc:sldMk cId="4231389953" sldId="278"/>
        </pc:sldMkLst>
      </pc:sldChg>
      <pc:sldChg chg="modNotesTx">
        <pc:chgData name="Brittany Langley" userId="4bc87cd7-21af-4acf-b56f-9374dc648c71" providerId="ADAL" clId="{AC089704-0126-4D81-B941-5C91ACBCF80A}" dt="2021-12-02T01:10:00.688" v="9" actId="20577"/>
        <pc:sldMkLst>
          <pc:docMk/>
          <pc:sldMk cId="740304533" sldId="281"/>
        </pc:sldMkLst>
      </pc:sldChg>
      <pc:sldChg chg="modNotesTx">
        <pc:chgData name="Brittany Langley" userId="4bc87cd7-21af-4acf-b56f-9374dc648c71" providerId="ADAL" clId="{AC089704-0126-4D81-B941-5C91ACBCF80A}" dt="2021-12-02T01:09:56.043" v="8" actId="20577"/>
        <pc:sldMkLst>
          <pc:docMk/>
          <pc:sldMk cId="1377507651" sldId="282"/>
        </pc:sldMkLst>
      </pc:sldChg>
      <pc:sldChg chg="modNotesTx">
        <pc:chgData name="Brittany Langley" userId="4bc87cd7-21af-4acf-b56f-9374dc648c71" providerId="ADAL" clId="{AC089704-0126-4D81-B941-5C91ACBCF80A}" dt="2021-12-02T01:09:27.169" v="2" actId="20577"/>
        <pc:sldMkLst>
          <pc:docMk/>
          <pc:sldMk cId="3066243992" sldId="284"/>
        </pc:sldMkLst>
      </pc:sldChg>
      <pc:sldChg chg="modNotesTx">
        <pc:chgData name="Brittany Langley" userId="4bc87cd7-21af-4acf-b56f-9374dc648c71" providerId="ADAL" clId="{AC089704-0126-4D81-B941-5C91ACBCF80A}" dt="2021-12-02T01:09:50.687" v="7" actId="6549"/>
        <pc:sldMkLst>
          <pc:docMk/>
          <pc:sldMk cId="2305026785" sldId="285"/>
        </pc:sldMkLst>
      </pc:sldChg>
      <pc:sldChg chg="del">
        <pc:chgData name="Brittany Langley" userId="4bc87cd7-21af-4acf-b56f-9374dc648c71" providerId="ADAL" clId="{AC089704-0126-4D81-B941-5C91ACBCF80A}" dt="2021-12-02T01:10:07.905" v="11" actId="47"/>
        <pc:sldMkLst>
          <pc:docMk/>
          <pc:sldMk cId="3818774159" sldId="28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CDA35D-CDF3-1A4D-9276-B0956CD021EC}" type="datetimeFigureOut">
              <a:rPr lang="en-US" smtClean="0"/>
              <a:t>12/1/2021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6DA643-ED7B-5D43-ADC5-987613EA4CED}" type="slidenum">
              <a:rPr lang="en-US" smtClean="0"/>
              <a:t>‹#›</a:t>
            </a:fld>
            <a:endParaRPr lang="en-US"/>
          </a:p>
        </p:txBody>
      </p:sp>
    </p:spTree>
    <p:extLst>
      <p:ext uri="{BB962C8B-B14F-4D97-AF65-F5344CB8AC3E}">
        <p14:creationId xmlns:p14="http://schemas.microsoft.com/office/powerpoint/2010/main" val="348194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6DA643-ED7B-5D43-ADC5-987613EA4CED}" type="slidenum">
              <a:rPr lang="en-US" smtClean="0"/>
              <a:t>1</a:t>
            </a:fld>
            <a:endParaRPr lang="en-US"/>
          </a:p>
        </p:txBody>
      </p:sp>
    </p:spTree>
    <p:extLst>
      <p:ext uri="{BB962C8B-B14F-4D97-AF65-F5344CB8AC3E}">
        <p14:creationId xmlns:p14="http://schemas.microsoft.com/office/powerpoint/2010/main" val="2106575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6DA643-ED7B-5D43-ADC5-987613EA4CED}" type="slidenum">
              <a:rPr lang="en-US" smtClean="0"/>
              <a:t>10</a:t>
            </a:fld>
            <a:endParaRPr lang="en-US"/>
          </a:p>
        </p:txBody>
      </p:sp>
    </p:spTree>
    <p:extLst>
      <p:ext uri="{BB962C8B-B14F-4D97-AF65-F5344CB8AC3E}">
        <p14:creationId xmlns:p14="http://schemas.microsoft.com/office/powerpoint/2010/main" val="1657819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2D6DA643-ED7B-5D43-ADC5-987613EA4CED}" type="slidenum">
              <a:rPr lang="en-US" smtClean="0"/>
              <a:t>11</a:t>
            </a:fld>
            <a:endParaRPr lang="en-US"/>
          </a:p>
        </p:txBody>
      </p:sp>
    </p:spTree>
    <p:extLst>
      <p:ext uri="{BB962C8B-B14F-4D97-AF65-F5344CB8AC3E}">
        <p14:creationId xmlns:p14="http://schemas.microsoft.com/office/powerpoint/2010/main" val="27381841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p:txBody>
      </p:sp>
      <p:sp>
        <p:nvSpPr>
          <p:cNvPr id="4" name="Slide Number Placeholder 3"/>
          <p:cNvSpPr>
            <a:spLocks noGrp="1"/>
          </p:cNvSpPr>
          <p:nvPr>
            <p:ph type="sldNum" sz="quarter" idx="5"/>
          </p:nvPr>
        </p:nvSpPr>
        <p:spPr/>
        <p:txBody>
          <a:bodyPr/>
          <a:lstStyle/>
          <a:p>
            <a:fld id="{2D6DA643-ED7B-5D43-ADC5-987613EA4CED}" type="slidenum">
              <a:rPr lang="en-US" smtClean="0"/>
              <a:t>12</a:t>
            </a:fld>
            <a:endParaRPr lang="en-US"/>
          </a:p>
        </p:txBody>
      </p:sp>
    </p:spTree>
    <p:extLst>
      <p:ext uri="{BB962C8B-B14F-4D97-AF65-F5344CB8AC3E}">
        <p14:creationId xmlns:p14="http://schemas.microsoft.com/office/powerpoint/2010/main" val="2688523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6DA643-ED7B-5D43-ADC5-987613EA4CED}" type="slidenum">
              <a:rPr lang="en-US" smtClean="0"/>
              <a:t>2</a:t>
            </a:fld>
            <a:endParaRPr lang="en-US"/>
          </a:p>
        </p:txBody>
      </p:sp>
    </p:spTree>
    <p:extLst>
      <p:ext uri="{BB962C8B-B14F-4D97-AF65-F5344CB8AC3E}">
        <p14:creationId xmlns:p14="http://schemas.microsoft.com/office/powerpoint/2010/main" val="1280302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6DA643-ED7B-5D43-ADC5-987613EA4CED}" type="slidenum">
              <a:rPr lang="en-US" smtClean="0"/>
              <a:t>3</a:t>
            </a:fld>
            <a:endParaRPr lang="en-US"/>
          </a:p>
        </p:txBody>
      </p:sp>
    </p:spTree>
    <p:extLst>
      <p:ext uri="{BB962C8B-B14F-4D97-AF65-F5344CB8AC3E}">
        <p14:creationId xmlns:p14="http://schemas.microsoft.com/office/powerpoint/2010/main" val="2540493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6DA643-ED7B-5D43-ADC5-987613EA4CED}" type="slidenum">
              <a:rPr lang="en-US" smtClean="0"/>
              <a:t>4</a:t>
            </a:fld>
            <a:endParaRPr lang="en-US"/>
          </a:p>
        </p:txBody>
      </p:sp>
    </p:spTree>
    <p:extLst>
      <p:ext uri="{BB962C8B-B14F-4D97-AF65-F5344CB8AC3E}">
        <p14:creationId xmlns:p14="http://schemas.microsoft.com/office/powerpoint/2010/main" val="757802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2D6DA643-ED7B-5D43-ADC5-987613EA4CED}" type="slidenum">
              <a:rPr lang="en-US" smtClean="0"/>
              <a:t>5</a:t>
            </a:fld>
            <a:endParaRPr lang="en-US"/>
          </a:p>
        </p:txBody>
      </p:sp>
    </p:spTree>
    <p:extLst>
      <p:ext uri="{BB962C8B-B14F-4D97-AF65-F5344CB8AC3E}">
        <p14:creationId xmlns:p14="http://schemas.microsoft.com/office/powerpoint/2010/main" val="2165387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6DA643-ED7B-5D43-ADC5-987613EA4CED}" type="slidenum">
              <a:rPr lang="en-US" smtClean="0"/>
              <a:t>6</a:t>
            </a:fld>
            <a:endParaRPr lang="en-US"/>
          </a:p>
        </p:txBody>
      </p:sp>
    </p:spTree>
    <p:extLst>
      <p:ext uri="{BB962C8B-B14F-4D97-AF65-F5344CB8AC3E}">
        <p14:creationId xmlns:p14="http://schemas.microsoft.com/office/powerpoint/2010/main" val="32413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D6DA643-ED7B-5D43-ADC5-987613EA4CED}" type="slidenum">
              <a:rPr lang="en-US" smtClean="0"/>
              <a:t>7</a:t>
            </a:fld>
            <a:endParaRPr lang="en-US"/>
          </a:p>
        </p:txBody>
      </p:sp>
    </p:spTree>
    <p:extLst>
      <p:ext uri="{BB962C8B-B14F-4D97-AF65-F5344CB8AC3E}">
        <p14:creationId xmlns:p14="http://schemas.microsoft.com/office/powerpoint/2010/main" val="1828920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p>
        </p:txBody>
      </p:sp>
      <p:sp>
        <p:nvSpPr>
          <p:cNvPr id="4" name="Slide Number Placeholder 3"/>
          <p:cNvSpPr>
            <a:spLocks noGrp="1"/>
          </p:cNvSpPr>
          <p:nvPr>
            <p:ph type="sldNum" sz="quarter" idx="5"/>
          </p:nvPr>
        </p:nvSpPr>
        <p:spPr/>
        <p:txBody>
          <a:bodyPr/>
          <a:lstStyle/>
          <a:p>
            <a:fld id="{2D6DA643-ED7B-5D43-ADC5-987613EA4CED}" type="slidenum">
              <a:rPr lang="en-US" smtClean="0"/>
              <a:t>8</a:t>
            </a:fld>
            <a:endParaRPr lang="en-US"/>
          </a:p>
        </p:txBody>
      </p:sp>
    </p:spTree>
    <p:extLst>
      <p:ext uri="{BB962C8B-B14F-4D97-AF65-F5344CB8AC3E}">
        <p14:creationId xmlns:p14="http://schemas.microsoft.com/office/powerpoint/2010/main" val="330264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6DA643-ED7B-5D43-ADC5-987613EA4CED}" type="slidenum">
              <a:rPr lang="en-US" smtClean="0"/>
              <a:t>9</a:t>
            </a:fld>
            <a:endParaRPr lang="en-US"/>
          </a:p>
        </p:txBody>
      </p:sp>
    </p:spTree>
    <p:extLst>
      <p:ext uri="{BB962C8B-B14F-4D97-AF65-F5344CB8AC3E}">
        <p14:creationId xmlns:p14="http://schemas.microsoft.com/office/powerpoint/2010/main" val="473283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9D230-5436-4A22-A88D-03637AE08F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AA9009-E816-4868-8B8E-12F8431754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9BB1E-1C09-4572-BDDA-D746E96B049E}"/>
              </a:ext>
            </a:extLst>
          </p:cNvPr>
          <p:cNvSpPr>
            <a:spLocks noGrp="1"/>
          </p:cNvSpPr>
          <p:nvPr>
            <p:ph type="dt" sz="half" idx="10"/>
          </p:nvPr>
        </p:nvSpPr>
        <p:spPr/>
        <p:txBody>
          <a:bodyPr/>
          <a:lstStyle/>
          <a:p>
            <a:fld id="{5E738F0C-0D8F-47AE-9623-31629AB09621}" type="datetimeFigureOut">
              <a:rPr lang="en-US" smtClean="0"/>
              <a:t>12/1/2021</a:t>
            </a:fld>
            <a:endParaRPr lang="en-US"/>
          </a:p>
        </p:txBody>
      </p:sp>
      <p:sp>
        <p:nvSpPr>
          <p:cNvPr id="5" name="Footer Placeholder 4">
            <a:extLst>
              <a:ext uri="{FF2B5EF4-FFF2-40B4-BE49-F238E27FC236}">
                <a16:creationId xmlns:a16="http://schemas.microsoft.com/office/drawing/2014/main" id="{63CF9FA9-9D8E-4B39-96E3-9710B03BB3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5738E1-5911-4573-9E3B-D0955E76D9A6}"/>
              </a:ext>
            </a:extLst>
          </p:cNvPr>
          <p:cNvSpPr>
            <a:spLocks noGrp="1"/>
          </p:cNvSpPr>
          <p:nvPr>
            <p:ph type="sldNum" sz="quarter" idx="12"/>
          </p:nvPr>
        </p:nvSpPr>
        <p:spPr/>
        <p:txBody>
          <a:bodyPr/>
          <a:lstStyle/>
          <a:p>
            <a:fld id="{B91BB7F7-0622-4684-8F84-E71FFF39179D}" type="slidenum">
              <a:rPr lang="en-US" smtClean="0"/>
              <a:t>‹#›</a:t>
            </a:fld>
            <a:endParaRPr lang="en-US"/>
          </a:p>
        </p:txBody>
      </p:sp>
    </p:spTree>
    <p:extLst>
      <p:ext uri="{BB962C8B-B14F-4D97-AF65-F5344CB8AC3E}">
        <p14:creationId xmlns:p14="http://schemas.microsoft.com/office/powerpoint/2010/main" val="2046127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B8CD9-2279-45EB-8887-BE4520AE0C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6CBAFCD-34B7-4ABA-8EF0-FBD00D2D31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FEB6DD-1B72-4565-96F3-7E2EB7E6A055}"/>
              </a:ext>
            </a:extLst>
          </p:cNvPr>
          <p:cNvSpPr>
            <a:spLocks noGrp="1"/>
          </p:cNvSpPr>
          <p:nvPr>
            <p:ph type="dt" sz="half" idx="10"/>
          </p:nvPr>
        </p:nvSpPr>
        <p:spPr/>
        <p:txBody>
          <a:bodyPr/>
          <a:lstStyle/>
          <a:p>
            <a:fld id="{5E738F0C-0D8F-47AE-9623-31629AB09621}" type="datetimeFigureOut">
              <a:rPr lang="en-US" smtClean="0"/>
              <a:t>12/1/2021</a:t>
            </a:fld>
            <a:endParaRPr lang="en-US"/>
          </a:p>
        </p:txBody>
      </p:sp>
      <p:sp>
        <p:nvSpPr>
          <p:cNvPr id="5" name="Footer Placeholder 4">
            <a:extLst>
              <a:ext uri="{FF2B5EF4-FFF2-40B4-BE49-F238E27FC236}">
                <a16:creationId xmlns:a16="http://schemas.microsoft.com/office/drawing/2014/main" id="{9BF85315-1011-454A-B5DE-82623F8FB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0C8672-A320-4F5A-B7DD-26CC76B3A0E2}"/>
              </a:ext>
            </a:extLst>
          </p:cNvPr>
          <p:cNvSpPr>
            <a:spLocks noGrp="1"/>
          </p:cNvSpPr>
          <p:nvPr>
            <p:ph type="sldNum" sz="quarter" idx="12"/>
          </p:nvPr>
        </p:nvSpPr>
        <p:spPr/>
        <p:txBody>
          <a:bodyPr/>
          <a:lstStyle/>
          <a:p>
            <a:fld id="{B91BB7F7-0622-4684-8F84-E71FFF39179D}" type="slidenum">
              <a:rPr lang="en-US" smtClean="0"/>
              <a:t>‹#›</a:t>
            </a:fld>
            <a:endParaRPr lang="en-US"/>
          </a:p>
        </p:txBody>
      </p:sp>
    </p:spTree>
    <p:extLst>
      <p:ext uri="{BB962C8B-B14F-4D97-AF65-F5344CB8AC3E}">
        <p14:creationId xmlns:p14="http://schemas.microsoft.com/office/powerpoint/2010/main" val="1355852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2ED559-4315-4C6C-93A7-B4F186A759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DD7E78-61B7-4924-862D-DE1BF8A773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3F8571-9C7D-4031-BC28-0AE3ACD4A9F1}"/>
              </a:ext>
            </a:extLst>
          </p:cNvPr>
          <p:cNvSpPr>
            <a:spLocks noGrp="1"/>
          </p:cNvSpPr>
          <p:nvPr>
            <p:ph type="dt" sz="half" idx="10"/>
          </p:nvPr>
        </p:nvSpPr>
        <p:spPr/>
        <p:txBody>
          <a:bodyPr/>
          <a:lstStyle/>
          <a:p>
            <a:fld id="{5E738F0C-0D8F-47AE-9623-31629AB09621}" type="datetimeFigureOut">
              <a:rPr lang="en-US" smtClean="0"/>
              <a:t>12/1/2021</a:t>
            </a:fld>
            <a:endParaRPr lang="en-US"/>
          </a:p>
        </p:txBody>
      </p:sp>
      <p:sp>
        <p:nvSpPr>
          <p:cNvPr id="5" name="Footer Placeholder 4">
            <a:extLst>
              <a:ext uri="{FF2B5EF4-FFF2-40B4-BE49-F238E27FC236}">
                <a16:creationId xmlns:a16="http://schemas.microsoft.com/office/drawing/2014/main" id="{FFEA401F-5591-464D-83BC-B88CF2CD9D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EED0C3-1EBA-421F-AF3E-98D707ECAB53}"/>
              </a:ext>
            </a:extLst>
          </p:cNvPr>
          <p:cNvSpPr>
            <a:spLocks noGrp="1"/>
          </p:cNvSpPr>
          <p:nvPr>
            <p:ph type="sldNum" sz="quarter" idx="12"/>
          </p:nvPr>
        </p:nvSpPr>
        <p:spPr/>
        <p:txBody>
          <a:bodyPr/>
          <a:lstStyle/>
          <a:p>
            <a:fld id="{B91BB7F7-0622-4684-8F84-E71FFF39179D}" type="slidenum">
              <a:rPr lang="en-US" smtClean="0"/>
              <a:t>‹#›</a:t>
            </a:fld>
            <a:endParaRPr lang="en-US"/>
          </a:p>
        </p:txBody>
      </p:sp>
    </p:spTree>
    <p:extLst>
      <p:ext uri="{BB962C8B-B14F-4D97-AF65-F5344CB8AC3E}">
        <p14:creationId xmlns:p14="http://schemas.microsoft.com/office/powerpoint/2010/main" val="818483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15983-CDF3-4AE2-B849-4BEB9BB6DE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D81B85-2111-40D9-B28D-241F6F3A45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A5EC0E-F567-4472-BAAF-8FB29C5CED37}"/>
              </a:ext>
            </a:extLst>
          </p:cNvPr>
          <p:cNvSpPr>
            <a:spLocks noGrp="1"/>
          </p:cNvSpPr>
          <p:nvPr>
            <p:ph type="dt" sz="half" idx="10"/>
          </p:nvPr>
        </p:nvSpPr>
        <p:spPr/>
        <p:txBody>
          <a:bodyPr/>
          <a:lstStyle/>
          <a:p>
            <a:fld id="{5E738F0C-0D8F-47AE-9623-31629AB09621}" type="datetimeFigureOut">
              <a:rPr lang="en-US" smtClean="0"/>
              <a:t>12/1/2021</a:t>
            </a:fld>
            <a:endParaRPr lang="en-US"/>
          </a:p>
        </p:txBody>
      </p:sp>
      <p:sp>
        <p:nvSpPr>
          <p:cNvPr id="5" name="Footer Placeholder 4">
            <a:extLst>
              <a:ext uri="{FF2B5EF4-FFF2-40B4-BE49-F238E27FC236}">
                <a16:creationId xmlns:a16="http://schemas.microsoft.com/office/drawing/2014/main" id="{E6120516-C8D7-45A0-9865-AC636A6EC5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9F6211-5235-4D29-A3E5-2FFAC4D3BF60}"/>
              </a:ext>
            </a:extLst>
          </p:cNvPr>
          <p:cNvSpPr>
            <a:spLocks noGrp="1"/>
          </p:cNvSpPr>
          <p:nvPr>
            <p:ph type="sldNum" sz="quarter" idx="12"/>
          </p:nvPr>
        </p:nvSpPr>
        <p:spPr/>
        <p:txBody>
          <a:bodyPr/>
          <a:lstStyle/>
          <a:p>
            <a:fld id="{B91BB7F7-0622-4684-8F84-E71FFF39179D}" type="slidenum">
              <a:rPr lang="en-US" smtClean="0"/>
              <a:t>‹#›</a:t>
            </a:fld>
            <a:endParaRPr lang="en-US"/>
          </a:p>
        </p:txBody>
      </p:sp>
    </p:spTree>
    <p:extLst>
      <p:ext uri="{BB962C8B-B14F-4D97-AF65-F5344CB8AC3E}">
        <p14:creationId xmlns:p14="http://schemas.microsoft.com/office/powerpoint/2010/main" val="546173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B9D51-33AC-47E1-853A-34EDF5D011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958738-01B8-446F-8A09-36D075A66C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1026B8-B6E3-4FB4-86A6-AEF548E4169A}"/>
              </a:ext>
            </a:extLst>
          </p:cNvPr>
          <p:cNvSpPr>
            <a:spLocks noGrp="1"/>
          </p:cNvSpPr>
          <p:nvPr>
            <p:ph type="dt" sz="half" idx="10"/>
          </p:nvPr>
        </p:nvSpPr>
        <p:spPr/>
        <p:txBody>
          <a:bodyPr/>
          <a:lstStyle/>
          <a:p>
            <a:fld id="{5E738F0C-0D8F-47AE-9623-31629AB09621}" type="datetimeFigureOut">
              <a:rPr lang="en-US" smtClean="0"/>
              <a:t>12/1/2021</a:t>
            </a:fld>
            <a:endParaRPr lang="en-US"/>
          </a:p>
        </p:txBody>
      </p:sp>
      <p:sp>
        <p:nvSpPr>
          <p:cNvPr id="5" name="Footer Placeholder 4">
            <a:extLst>
              <a:ext uri="{FF2B5EF4-FFF2-40B4-BE49-F238E27FC236}">
                <a16:creationId xmlns:a16="http://schemas.microsoft.com/office/drawing/2014/main" id="{37EB98B3-46B1-4485-9F3E-81E1FB153F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F4B770-0924-4F57-BC4C-FF7CCF85D2ED}"/>
              </a:ext>
            </a:extLst>
          </p:cNvPr>
          <p:cNvSpPr>
            <a:spLocks noGrp="1"/>
          </p:cNvSpPr>
          <p:nvPr>
            <p:ph type="sldNum" sz="quarter" idx="12"/>
          </p:nvPr>
        </p:nvSpPr>
        <p:spPr/>
        <p:txBody>
          <a:bodyPr/>
          <a:lstStyle/>
          <a:p>
            <a:fld id="{B91BB7F7-0622-4684-8F84-E71FFF39179D}" type="slidenum">
              <a:rPr lang="en-US" smtClean="0"/>
              <a:t>‹#›</a:t>
            </a:fld>
            <a:endParaRPr lang="en-US"/>
          </a:p>
        </p:txBody>
      </p:sp>
    </p:spTree>
    <p:extLst>
      <p:ext uri="{BB962C8B-B14F-4D97-AF65-F5344CB8AC3E}">
        <p14:creationId xmlns:p14="http://schemas.microsoft.com/office/powerpoint/2010/main" val="250183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72B64-EAEA-4D47-8D36-4704028337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8C0390-7656-43F7-9D0D-1DDBDEF77B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040216-C154-447E-BCF9-16FC1E846E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F0CD511-056F-4C58-96D3-4DB141BCAB66}"/>
              </a:ext>
            </a:extLst>
          </p:cNvPr>
          <p:cNvSpPr>
            <a:spLocks noGrp="1"/>
          </p:cNvSpPr>
          <p:nvPr>
            <p:ph type="dt" sz="half" idx="10"/>
          </p:nvPr>
        </p:nvSpPr>
        <p:spPr/>
        <p:txBody>
          <a:bodyPr/>
          <a:lstStyle/>
          <a:p>
            <a:fld id="{5E738F0C-0D8F-47AE-9623-31629AB09621}" type="datetimeFigureOut">
              <a:rPr lang="en-US" smtClean="0"/>
              <a:t>12/1/2021</a:t>
            </a:fld>
            <a:endParaRPr lang="en-US"/>
          </a:p>
        </p:txBody>
      </p:sp>
      <p:sp>
        <p:nvSpPr>
          <p:cNvPr id="6" name="Footer Placeholder 5">
            <a:extLst>
              <a:ext uri="{FF2B5EF4-FFF2-40B4-BE49-F238E27FC236}">
                <a16:creationId xmlns:a16="http://schemas.microsoft.com/office/drawing/2014/main" id="{504C88D5-591A-4FC6-BA9F-5DB032DFC0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8CDCF3-1EB6-4207-8E98-459FD155D776}"/>
              </a:ext>
            </a:extLst>
          </p:cNvPr>
          <p:cNvSpPr>
            <a:spLocks noGrp="1"/>
          </p:cNvSpPr>
          <p:nvPr>
            <p:ph type="sldNum" sz="quarter" idx="12"/>
          </p:nvPr>
        </p:nvSpPr>
        <p:spPr/>
        <p:txBody>
          <a:bodyPr/>
          <a:lstStyle/>
          <a:p>
            <a:fld id="{B91BB7F7-0622-4684-8F84-E71FFF39179D}" type="slidenum">
              <a:rPr lang="en-US" smtClean="0"/>
              <a:t>‹#›</a:t>
            </a:fld>
            <a:endParaRPr lang="en-US"/>
          </a:p>
        </p:txBody>
      </p:sp>
    </p:spTree>
    <p:extLst>
      <p:ext uri="{BB962C8B-B14F-4D97-AF65-F5344CB8AC3E}">
        <p14:creationId xmlns:p14="http://schemas.microsoft.com/office/powerpoint/2010/main" val="1383561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4F2A0-F5EC-4AC5-AD29-6FE48FD3C9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BB8B78-7322-48EF-8224-AEE1A1FD58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985142-2A2B-4A38-846F-8AD639AE69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460415-51E7-4490-A111-71CEADF60A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B0D41C-1087-46A4-8FC2-6ECF54E5A5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36A1F4-11CD-4709-9E26-A7CA23B47126}"/>
              </a:ext>
            </a:extLst>
          </p:cNvPr>
          <p:cNvSpPr>
            <a:spLocks noGrp="1"/>
          </p:cNvSpPr>
          <p:nvPr>
            <p:ph type="dt" sz="half" idx="10"/>
          </p:nvPr>
        </p:nvSpPr>
        <p:spPr/>
        <p:txBody>
          <a:bodyPr/>
          <a:lstStyle/>
          <a:p>
            <a:fld id="{5E738F0C-0D8F-47AE-9623-31629AB09621}" type="datetimeFigureOut">
              <a:rPr lang="en-US" smtClean="0"/>
              <a:t>12/1/2021</a:t>
            </a:fld>
            <a:endParaRPr lang="en-US"/>
          </a:p>
        </p:txBody>
      </p:sp>
      <p:sp>
        <p:nvSpPr>
          <p:cNvPr id="8" name="Footer Placeholder 7">
            <a:extLst>
              <a:ext uri="{FF2B5EF4-FFF2-40B4-BE49-F238E27FC236}">
                <a16:creationId xmlns:a16="http://schemas.microsoft.com/office/drawing/2014/main" id="{AA4A7B2B-78A2-4D45-A0CD-5DEF544F8D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0E384C-0384-434F-B8A5-CB7F1FD058D8}"/>
              </a:ext>
            </a:extLst>
          </p:cNvPr>
          <p:cNvSpPr>
            <a:spLocks noGrp="1"/>
          </p:cNvSpPr>
          <p:nvPr>
            <p:ph type="sldNum" sz="quarter" idx="12"/>
          </p:nvPr>
        </p:nvSpPr>
        <p:spPr/>
        <p:txBody>
          <a:bodyPr/>
          <a:lstStyle/>
          <a:p>
            <a:fld id="{B91BB7F7-0622-4684-8F84-E71FFF39179D}" type="slidenum">
              <a:rPr lang="en-US" smtClean="0"/>
              <a:t>‹#›</a:t>
            </a:fld>
            <a:endParaRPr lang="en-US"/>
          </a:p>
        </p:txBody>
      </p:sp>
    </p:spTree>
    <p:extLst>
      <p:ext uri="{BB962C8B-B14F-4D97-AF65-F5344CB8AC3E}">
        <p14:creationId xmlns:p14="http://schemas.microsoft.com/office/powerpoint/2010/main" val="4101588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FCE3D-553C-495B-9A4D-6D4301E38B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5A86C3-B0F6-4BFE-B2A5-699054DA5389}"/>
              </a:ext>
            </a:extLst>
          </p:cNvPr>
          <p:cNvSpPr>
            <a:spLocks noGrp="1"/>
          </p:cNvSpPr>
          <p:nvPr>
            <p:ph type="dt" sz="half" idx="10"/>
          </p:nvPr>
        </p:nvSpPr>
        <p:spPr/>
        <p:txBody>
          <a:bodyPr/>
          <a:lstStyle/>
          <a:p>
            <a:fld id="{5E738F0C-0D8F-47AE-9623-31629AB09621}" type="datetimeFigureOut">
              <a:rPr lang="en-US" smtClean="0"/>
              <a:t>12/1/2021</a:t>
            </a:fld>
            <a:endParaRPr lang="en-US"/>
          </a:p>
        </p:txBody>
      </p:sp>
      <p:sp>
        <p:nvSpPr>
          <p:cNvPr id="4" name="Footer Placeholder 3">
            <a:extLst>
              <a:ext uri="{FF2B5EF4-FFF2-40B4-BE49-F238E27FC236}">
                <a16:creationId xmlns:a16="http://schemas.microsoft.com/office/drawing/2014/main" id="{DFFC58B3-9A1B-49AA-8BA8-7EFC015BAE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20B77C-5414-499A-B04B-17D54FBF1D5E}"/>
              </a:ext>
            </a:extLst>
          </p:cNvPr>
          <p:cNvSpPr>
            <a:spLocks noGrp="1"/>
          </p:cNvSpPr>
          <p:nvPr>
            <p:ph type="sldNum" sz="quarter" idx="12"/>
          </p:nvPr>
        </p:nvSpPr>
        <p:spPr/>
        <p:txBody>
          <a:bodyPr/>
          <a:lstStyle/>
          <a:p>
            <a:fld id="{B91BB7F7-0622-4684-8F84-E71FFF39179D}" type="slidenum">
              <a:rPr lang="en-US" smtClean="0"/>
              <a:t>‹#›</a:t>
            </a:fld>
            <a:endParaRPr lang="en-US"/>
          </a:p>
        </p:txBody>
      </p:sp>
    </p:spTree>
    <p:extLst>
      <p:ext uri="{BB962C8B-B14F-4D97-AF65-F5344CB8AC3E}">
        <p14:creationId xmlns:p14="http://schemas.microsoft.com/office/powerpoint/2010/main" val="1588770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20BC77-8CA0-4DEB-9E90-5A72CC1998A6}"/>
              </a:ext>
            </a:extLst>
          </p:cNvPr>
          <p:cNvSpPr>
            <a:spLocks noGrp="1"/>
          </p:cNvSpPr>
          <p:nvPr>
            <p:ph type="dt" sz="half" idx="10"/>
          </p:nvPr>
        </p:nvSpPr>
        <p:spPr/>
        <p:txBody>
          <a:bodyPr/>
          <a:lstStyle/>
          <a:p>
            <a:fld id="{5E738F0C-0D8F-47AE-9623-31629AB09621}" type="datetimeFigureOut">
              <a:rPr lang="en-US" smtClean="0"/>
              <a:t>12/1/2021</a:t>
            </a:fld>
            <a:endParaRPr lang="en-US"/>
          </a:p>
        </p:txBody>
      </p:sp>
      <p:sp>
        <p:nvSpPr>
          <p:cNvPr id="3" name="Footer Placeholder 2">
            <a:extLst>
              <a:ext uri="{FF2B5EF4-FFF2-40B4-BE49-F238E27FC236}">
                <a16:creationId xmlns:a16="http://schemas.microsoft.com/office/drawing/2014/main" id="{7C5EB856-87FB-488F-ABB9-84827B7DC2D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54EEDD-5167-4AF6-A31C-568BDE993C89}"/>
              </a:ext>
            </a:extLst>
          </p:cNvPr>
          <p:cNvSpPr>
            <a:spLocks noGrp="1"/>
          </p:cNvSpPr>
          <p:nvPr>
            <p:ph type="sldNum" sz="quarter" idx="12"/>
          </p:nvPr>
        </p:nvSpPr>
        <p:spPr/>
        <p:txBody>
          <a:bodyPr/>
          <a:lstStyle/>
          <a:p>
            <a:fld id="{B91BB7F7-0622-4684-8F84-E71FFF39179D}" type="slidenum">
              <a:rPr lang="en-US" smtClean="0"/>
              <a:t>‹#›</a:t>
            </a:fld>
            <a:endParaRPr lang="en-US"/>
          </a:p>
        </p:txBody>
      </p:sp>
    </p:spTree>
    <p:extLst>
      <p:ext uri="{BB962C8B-B14F-4D97-AF65-F5344CB8AC3E}">
        <p14:creationId xmlns:p14="http://schemas.microsoft.com/office/powerpoint/2010/main" val="3953395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D5342-1CB0-4B7F-AF56-2FFDEA9766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986E2F-AAF7-4278-A069-4022E0ECD4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485CDD-99DC-4D6F-8652-E5C9470D7F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C6FED1-FF48-4BE7-9B9A-8A6F446CE3FA}"/>
              </a:ext>
            </a:extLst>
          </p:cNvPr>
          <p:cNvSpPr>
            <a:spLocks noGrp="1"/>
          </p:cNvSpPr>
          <p:nvPr>
            <p:ph type="dt" sz="half" idx="10"/>
          </p:nvPr>
        </p:nvSpPr>
        <p:spPr/>
        <p:txBody>
          <a:bodyPr/>
          <a:lstStyle/>
          <a:p>
            <a:fld id="{5E738F0C-0D8F-47AE-9623-31629AB09621}" type="datetimeFigureOut">
              <a:rPr lang="en-US" smtClean="0"/>
              <a:t>12/1/2021</a:t>
            </a:fld>
            <a:endParaRPr lang="en-US"/>
          </a:p>
        </p:txBody>
      </p:sp>
      <p:sp>
        <p:nvSpPr>
          <p:cNvPr id="6" name="Footer Placeholder 5">
            <a:extLst>
              <a:ext uri="{FF2B5EF4-FFF2-40B4-BE49-F238E27FC236}">
                <a16:creationId xmlns:a16="http://schemas.microsoft.com/office/drawing/2014/main" id="{4866DF04-A88D-42DD-9DEA-0E5C8AF993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191937-3054-4836-B771-1498F455371B}"/>
              </a:ext>
            </a:extLst>
          </p:cNvPr>
          <p:cNvSpPr>
            <a:spLocks noGrp="1"/>
          </p:cNvSpPr>
          <p:nvPr>
            <p:ph type="sldNum" sz="quarter" idx="12"/>
          </p:nvPr>
        </p:nvSpPr>
        <p:spPr/>
        <p:txBody>
          <a:bodyPr/>
          <a:lstStyle/>
          <a:p>
            <a:fld id="{B91BB7F7-0622-4684-8F84-E71FFF39179D}" type="slidenum">
              <a:rPr lang="en-US" smtClean="0"/>
              <a:t>‹#›</a:t>
            </a:fld>
            <a:endParaRPr lang="en-US"/>
          </a:p>
        </p:txBody>
      </p:sp>
    </p:spTree>
    <p:extLst>
      <p:ext uri="{BB962C8B-B14F-4D97-AF65-F5344CB8AC3E}">
        <p14:creationId xmlns:p14="http://schemas.microsoft.com/office/powerpoint/2010/main" val="2392721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FFB64-606D-4D59-BD4B-9587AEE13A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C3D9CDB-67EC-4ADC-9166-B76BB9AEC3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E0AE1E-D919-4E32-80BE-C1A8F3A239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A4A269-7557-49F7-81BC-3413DD908A16}"/>
              </a:ext>
            </a:extLst>
          </p:cNvPr>
          <p:cNvSpPr>
            <a:spLocks noGrp="1"/>
          </p:cNvSpPr>
          <p:nvPr>
            <p:ph type="dt" sz="half" idx="10"/>
          </p:nvPr>
        </p:nvSpPr>
        <p:spPr/>
        <p:txBody>
          <a:bodyPr/>
          <a:lstStyle/>
          <a:p>
            <a:fld id="{5E738F0C-0D8F-47AE-9623-31629AB09621}" type="datetimeFigureOut">
              <a:rPr lang="en-US" smtClean="0"/>
              <a:t>12/1/2021</a:t>
            </a:fld>
            <a:endParaRPr lang="en-US"/>
          </a:p>
        </p:txBody>
      </p:sp>
      <p:sp>
        <p:nvSpPr>
          <p:cNvPr id="6" name="Footer Placeholder 5">
            <a:extLst>
              <a:ext uri="{FF2B5EF4-FFF2-40B4-BE49-F238E27FC236}">
                <a16:creationId xmlns:a16="http://schemas.microsoft.com/office/drawing/2014/main" id="{5A253A53-D46B-4E5A-945E-90D85B79D8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12ED4E-5BE7-4656-9A6E-CD34BEF2D5A6}"/>
              </a:ext>
            </a:extLst>
          </p:cNvPr>
          <p:cNvSpPr>
            <a:spLocks noGrp="1"/>
          </p:cNvSpPr>
          <p:nvPr>
            <p:ph type="sldNum" sz="quarter" idx="12"/>
          </p:nvPr>
        </p:nvSpPr>
        <p:spPr/>
        <p:txBody>
          <a:bodyPr/>
          <a:lstStyle/>
          <a:p>
            <a:fld id="{B91BB7F7-0622-4684-8F84-E71FFF39179D}" type="slidenum">
              <a:rPr lang="en-US" smtClean="0"/>
              <a:t>‹#›</a:t>
            </a:fld>
            <a:endParaRPr lang="en-US"/>
          </a:p>
        </p:txBody>
      </p:sp>
    </p:spTree>
    <p:extLst>
      <p:ext uri="{BB962C8B-B14F-4D97-AF65-F5344CB8AC3E}">
        <p14:creationId xmlns:p14="http://schemas.microsoft.com/office/powerpoint/2010/main" val="2177760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1D6F9B-D024-4C49-BABF-36F32EFA1A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503845E-A212-489E-BDEE-3D4CD05817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98D653-FD6A-4A4A-8F7D-F7FE2C4204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738F0C-0D8F-47AE-9623-31629AB09621}" type="datetimeFigureOut">
              <a:rPr lang="en-US" smtClean="0"/>
              <a:t>12/1/2021</a:t>
            </a:fld>
            <a:endParaRPr lang="en-US"/>
          </a:p>
        </p:txBody>
      </p:sp>
      <p:sp>
        <p:nvSpPr>
          <p:cNvPr id="5" name="Footer Placeholder 4">
            <a:extLst>
              <a:ext uri="{FF2B5EF4-FFF2-40B4-BE49-F238E27FC236}">
                <a16:creationId xmlns:a16="http://schemas.microsoft.com/office/drawing/2014/main" id="{D0FAFD09-264E-4BB4-B343-B6FDAEA308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7E22D16-1BBC-4567-BA1D-3E451478E1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1BB7F7-0622-4684-8F84-E71FFF39179D}" type="slidenum">
              <a:rPr lang="en-US" smtClean="0"/>
              <a:t>‹#›</a:t>
            </a:fld>
            <a:endParaRPr lang="en-US"/>
          </a:p>
        </p:txBody>
      </p:sp>
    </p:spTree>
    <p:extLst>
      <p:ext uri="{BB962C8B-B14F-4D97-AF65-F5344CB8AC3E}">
        <p14:creationId xmlns:p14="http://schemas.microsoft.com/office/powerpoint/2010/main" val="3856741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11">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Diagram&#10;&#10;Description automatically generated with medium confidence">
            <a:extLst>
              <a:ext uri="{FF2B5EF4-FFF2-40B4-BE49-F238E27FC236}">
                <a16:creationId xmlns:a16="http://schemas.microsoft.com/office/drawing/2014/main" id="{CD8E2568-B3CC-44E4-9483-DC6C3FBE510F}"/>
              </a:ext>
            </a:extLst>
          </p:cNvPr>
          <p:cNvPicPr>
            <a:picLocks noChangeAspect="1"/>
          </p:cNvPicPr>
          <p:nvPr/>
        </p:nvPicPr>
        <p:blipFill rotWithShape="1">
          <a:blip r:embed="rId3">
            <a:alphaModFix amt="50000"/>
            <a:extLst>
              <a:ext uri="{28A0092B-C50C-407E-A947-70E740481C1C}">
                <a14:useLocalDpi xmlns:a14="http://schemas.microsoft.com/office/drawing/2010/main" val="0"/>
              </a:ext>
            </a:extLst>
          </a:blip>
          <a:srcRect t="10641" b="34093"/>
          <a:stretch/>
        </p:blipFill>
        <p:spPr>
          <a:xfrm>
            <a:off x="20" y="10"/>
            <a:ext cx="12191980" cy="6857990"/>
          </a:xfrm>
          <a:prstGeom prst="rect">
            <a:avLst/>
          </a:prstGeom>
          <a:solidFill>
            <a:schemeClr val="bg2">
              <a:lumMod val="40000"/>
              <a:lumOff val="60000"/>
            </a:schemeClr>
          </a:solidFill>
        </p:spPr>
      </p:pic>
      <p:sp>
        <p:nvSpPr>
          <p:cNvPr id="2" name="Title 1">
            <a:extLst>
              <a:ext uri="{FF2B5EF4-FFF2-40B4-BE49-F238E27FC236}">
                <a16:creationId xmlns:a16="http://schemas.microsoft.com/office/drawing/2014/main" id="{1F5641C8-7512-454D-B10A-CD8DD2A8FF90}"/>
              </a:ext>
            </a:extLst>
          </p:cNvPr>
          <p:cNvSpPr>
            <a:spLocks noGrp="1"/>
          </p:cNvSpPr>
          <p:nvPr>
            <p:ph type="title"/>
          </p:nvPr>
        </p:nvSpPr>
        <p:spPr>
          <a:xfrm>
            <a:off x="0" y="3848100"/>
            <a:ext cx="12192000" cy="1666937"/>
          </a:xfrm>
          <a:solidFill>
            <a:schemeClr val="bg2">
              <a:lumMod val="20000"/>
              <a:lumOff val="80000"/>
            </a:schemeClr>
          </a:solidFill>
          <a:ln w="76200" cmpd="thickThin">
            <a:solidFill>
              <a:schemeClr val="bg2">
                <a:lumMod val="75000"/>
              </a:schemeClr>
            </a:solidFill>
            <a:miter lim="800000"/>
          </a:ln>
        </p:spPr>
        <p:txBody>
          <a:bodyPr>
            <a:normAutofit/>
          </a:bodyPr>
          <a:lstStyle/>
          <a:p>
            <a:pPr algn="r"/>
            <a:r>
              <a:rPr lang="en-US" sz="3800" b="1" dirty="0">
                <a:solidFill>
                  <a:schemeClr val="bg2"/>
                </a:solidFill>
              </a:rPr>
              <a:t>A Corpus Linguistics Quest for</a:t>
            </a:r>
            <a:br>
              <a:rPr lang="en-US" sz="3800" b="1" dirty="0">
                <a:solidFill>
                  <a:schemeClr val="bg2"/>
                </a:solidFill>
              </a:rPr>
            </a:br>
            <a:r>
              <a:rPr lang="en-US" sz="3800" b="1" dirty="0">
                <a:solidFill>
                  <a:schemeClr val="bg2"/>
                </a:solidFill>
              </a:rPr>
              <a:t>The Ordinary Meaning of “Public Use” in the Fifth Amendment</a:t>
            </a:r>
          </a:p>
        </p:txBody>
      </p:sp>
    </p:spTree>
    <p:extLst>
      <p:ext uri="{BB962C8B-B14F-4D97-AF65-F5344CB8AC3E}">
        <p14:creationId xmlns:p14="http://schemas.microsoft.com/office/powerpoint/2010/main" val="426782592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Content Placeholder 13">
            <a:extLst>
              <a:ext uri="{FF2B5EF4-FFF2-40B4-BE49-F238E27FC236}">
                <a16:creationId xmlns:a16="http://schemas.microsoft.com/office/drawing/2014/main" id="{CB51AB93-CC6C-4350-AA8F-3D611017C625}"/>
              </a:ext>
            </a:extLst>
          </p:cNvPr>
          <p:cNvGraphicFramePr>
            <a:graphicFrameLocks noGrp="1"/>
          </p:cNvGraphicFramePr>
          <p:nvPr>
            <p:ph idx="1"/>
            <p:extLst>
              <p:ext uri="{D42A27DB-BD31-4B8C-83A1-F6EECF244321}">
                <p14:modId xmlns:p14="http://schemas.microsoft.com/office/powerpoint/2010/main" val="3033749964"/>
              </p:ext>
            </p:extLst>
          </p:nvPr>
        </p:nvGraphicFramePr>
        <p:xfrm>
          <a:off x="477014" y="5007334"/>
          <a:ext cx="11237974" cy="1370606"/>
        </p:xfrm>
        <a:graphic>
          <a:graphicData uri="http://schemas.openxmlformats.org/drawingml/2006/table">
            <a:tbl>
              <a:tblPr firstRow="1" firstCol="1" bandRow="1"/>
              <a:tblGrid>
                <a:gridCol w="2211749">
                  <a:extLst>
                    <a:ext uri="{9D8B030D-6E8A-4147-A177-3AD203B41FA5}">
                      <a16:colId xmlns:a16="http://schemas.microsoft.com/office/drawing/2014/main" val="873084055"/>
                    </a:ext>
                  </a:extLst>
                </a:gridCol>
                <a:gridCol w="3021983">
                  <a:extLst>
                    <a:ext uri="{9D8B030D-6E8A-4147-A177-3AD203B41FA5}">
                      <a16:colId xmlns:a16="http://schemas.microsoft.com/office/drawing/2014/main" val="3231608754"/>
                    </a:ext>
                  </a:extLst>
                </a:gridCol>
                <a:gridCol w="6004242">
                  <a:extLst>
                    <a:ext uri="{9D8B030D-6E8A-4147-A177-3AD203B41FA5}">
                      <a16:colId xmlns:a16="http://schemas.microsoft.com/office/drawing/2014/main" val="1792498814"/>
                    </a:ext>
                  </a:extLst>
                </a:gridCol>
              </a:tblGrid>
              <a:tr h="517502">
                <a:tc>
                  <a:txBody>
                    <a:bodyPr/>
                    <a:lstStyle/>
                    <a:p>
                      <a:pPr marL="0" marR="0" algn="l">
                        <a:lnSpc>
                          <a:spcPct val="107000"/>
                        </a:lnSpc>
                        <a:spcBef>
                          <a:spcPts val="0"/>
                        </a:spcBef>
                        <a:spcAft>
                          <a:spcPts val="0"/>
                        </a:spcAft>
                      </a:pPr>
                      <a:r>
                        <a:rPr lang="en-US" sz="15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5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0805" marR="50805"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0"/>
                        </a:spcBef>
                        <a:spcAft>
                          <a:spcPts val="0"/>
                        </a:spcAft>
                      </a:pPr>
                      <a:r>
                        <a:rPr lang="en-US" sz="18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Real Property</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50805" marR="50805"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marL="0" marR="0" algn="ctr">
                        <a:lnSpc>
                          <a:spcPct val="107000"/>
                        </a:lnSpc>
                        <a:spcBef>
                          <a:spcPts val="0"/>
                        </a:spcBef>
                        <a:spcAft>
                          <a:spcPts val="0"/>
                        </a:spcAft>
                      </a:pPr>
                      <a:r>
                        <a:rPr lang="en-US" sz="18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Personal Property</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50805" marR="50805"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209131121"/>
                  </a:ext>
                </a:extLst>
              </a:tr>
              <a:tr h="853104">
                <a:tc>
                  <a:txBody>
                    <a:bodyPr/>
                    <a:lstStyle/>
                    <a:p>
                      <a:pPr marL="0" marR="0" algn="ctr">
                        <a:lnSpc>
                          <a:spcPct val="107000"/>
                        </a:lnSpc>
                        <a:spcBef>
                          <a:spcPts val="0"/>
                        </a:spcBef>
                        <a:spcAft>
                          <a:spcPts val="0"/>
                        </a:spcAft>
                      </a:pPr>
                      <a:r>
                        <a:rPr lang="en-US" sz="18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Un</a:t>
                      </a:r>
                      <a:r>
                        <a:rPr lang="en-US" sz="16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processed</a:t>
                      </a:r>
                      <a:endParaRPr lang="en-US" sz="900" dirty="0">
                        <a:effectLst/>
                        <a:latin typeface="Arial" panose="020B0604020202020204" pitchFamily="34" charset="0"/>
                        <a:ea typeface="Calibri" panose="020F0502020204030204" pitchFamily="34" charset="0"/>
                        <a:cs typeface="Arial" panose="020B0604020202020204" pitchFamily="34" charset="0"/>
                      </a:endParaRPr>
                    </a:p>
                  </a:txBody>
                  <a:tcPr marL="50805" marR="50805"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marL="0" marR="0" algn="l">
                        <a:lnSpc>
                          <a:spcPct val="107000"/>
                        </a:lnSpc>
                        <a:spcBef>
                          <a:spcPts val="0"/>
                        </a:spcBef>
                        <a:spcAft>
                          <a:spcPts val="0"/>
                        </a:spcAft>
                      </a:pPr>
                      <a:r>
                        <a:rPr lang="en-US" sz="18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Land (52)</a:t>
                      </a:r>
                      <a:endParaRPr lang="en-US" sz="1100" b="1"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50805" marR="50805"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8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Money (27)</a:t>
                      </a: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	Materials (2)</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Grain (4)		Wood (2)</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Flour (2)		Fossils (1)</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50805" marR="50805"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171350061"/>
                  </a:ext>
                </a:extLst>
              </a:tr>
            </a:tbl>
          </a:graphicData>
        </a:graphic>
      </p:graphicFrame>
      <p:sp>
        <p:nvSpPr>
          <p:cNvPr id="2" name="TextBox 1">
            <a:extLst>
              <a:ext uri="{FF2B5EF4-FFF2-40B4-BE49-F238E27FC236}">
                <a16:creationId xmlns:a16="http://schemas.microsoft.com/office/drawing/2014/main" id="{E2FA8E1B-C313-4E30-BB1D-E53AEB4AD2A5}"/>
              </a:ext>
            </a:extLst>
          </p:cNvPr>
          <p:cNvSpPr txBox="1"/>
          <p:nvPr/>
        </p:nvSpPr>
        <p:spPr>
          <a:xfrm>
            <a:off x="477012" y="480060"/>
            <a:ext cx="11237974" cy="5897880"/>
          </a:xfrm>
          <a:prstGeom prst="rect">
            <a:avLst/>
          </a:prstGeom>
          <a:solidFill>
            <a:schemeClr val="tx2">
              <a:lumMod val="75000"/>
              <a:alpha val="20000"/>
            </a:schemeClr>
          </a:solidFill>
        </p:spPr>
        <p:txBody>
          <a:bodyPr wrap="square" rtlCol="0">
            <a:spAutoFit/>
          </a:bodyPr>
          <a:lstStyle/>
          <a:p>
            <a:endParaRPr lang="en-US" dirty="0"/>
          </a:p>
        </p:txBody>
      </p:sp>
      <p:sp>
        <p:nvSpPr>
          <p:cNvPr id="16" name="TextBox 15">
            <a:extLst>
              <a:ext uri="{FF2B5EF4-FFF2-40B4-BE49-F238E27FC236}">
                <a16:creationId xmlns:a16="http://schemas.microsoft.com/office/drawing/2014/main" id="{29879F7A-9841-4DDD-A504-9FC97E4A2A52}"/>
              </a:ext>
            </a:extLst>
          </p:cNvPr>
          <p:cNvSpPr txBox="1"/>
          <p:nvPr/>
        </p:nvSpPr>
        <p:spPr>
          <a:xfrm>
            <a:off x="1465005" y="939492"/>
            <a:ext cx="9261987" cy="3785652"/>
          </a:xfrm>
          <a:prstGeom prst="rect">
            <a:avLst/>
          </a:prstGeom>
          <a:noFill/>
        </p:spPr>
        <p:txBody>
          <a:bodyPr wrap="square">
            <a:spAutoFit/>
          </a:bodyPr>
          <a:lstStyle/>
          <a:p>
            <a:pPr marL="0" indent="0">
              <a:buNone/>
            </a:pPr>
            <a:r>
              <a:rPr lang="en-US" sz="2400" i="1" dirty="0">
                <a:effectLst/>
                <a:latin typeface="+mj-lt"/>
                <a:ea typeface="Calibri" panose="020F0502020204030204" pitchFamily="34" charset="0"/>
              </a:rPr>
              <a:t>And be it further enacted</a:t>
            </a:r>
            <a:r>
              <a:rPr lang="en-US" sz="2400" dirty="0">
                <a:effectLst/>
                <a:latin typeface="+mj-lt"/>
                <a:ea typeface="Calibri" panose="020F0502020204030204" pitchFamily="34" charset="0"/>
              </a:rPr>
              <a:t>, That it shall and may be lawful for the person administering the government of this state, to reserve </a:t>
            </a:r>
            <a:r>
              <a:rPr lang="en-US" sz="2400" b="1" i="1" dirty="0">
                <a:effectLst/>
                <a:latin typeface="+mj-lt"/>
                <a:ea typeface="Calibri" panose="020F0502020204030204" pitchFamily="34" charset="0"/>
              </a:rPr>
              <a:t>for public uses</a:t>
            </a:r>
            <a:r>
              <a:rPr lang="en-US" sz="2400" b="1" dirty="0">
                <a:effectLst/>
                <a:latin typeface="+mj-lt"/>
                <a:ea typeface="Calibri" panose="020F0502020204030204" pitchFamily="34" charset="0"/>
              </a:rPr>
              <a:t> </a:t>
            </a:r>
            <a:r>
              <a:rPr lang="en-US" sz="2400" dirty="0">
                <a:effectLst/>
                <a:latin typeface="+mj-lt"/>
                <a:ea typeface="Calibri" panose="020F0502020204030204" pitchFamily="34" charset="0"/>
              </a:rPr>
              <a:t>such and so many of the said </a:t>
            </a:r>
            <a:r>
              <a:rPr lang="en-US" sz="2400" b="1" u="sng" dirty="0">
                <a:effectLst/>
                <a:latin typeface="+mj-lt"/>
                <a:ea typeface="Calibri" panose="020F0502020204030204" pitchFamily="34" charset="0"/>
              </a:rPr>
              <a:t>lots</a:t>
            </a:r>
            <a:r>
              <a:rPr lang="en-US" sz="2400" b="1" dirty="0">
                <a:effectLst/>
                <a:latin typeface="+mj-lt"/>
                <a:ea typeface="Calibri" panose="020F0502020204030204" pitchFamily="34" charset="0"/>
              </a:rPr>
              <a:t> [land]</a:t>
            </a:r>
            <a:r>
              <a:rPr lang="en-US" sz="2400" dirty="0">
                <a:effectLst/>
                <a:latin typeface="+mj-lt"/>
                <a:ea typeface="Calibri" panose="020F0502020204030204" pitchFamily="34" charset="0"/>
              </a:rPr>
              <a:t> as he shall judge proper...</a:t>
            </a:r>
          </a:p>
          <a:p>
            <a:pPr marL="0" indent="0">
              <a:buNone/>
            </a:pPr>
            <a:endParaRPr lang="en-US" sz="2400" dirty="0">
              <a:latin typeface="+mj-lt"/>
              <a:ea typeface="Calibri" panose="020F0502020204030204" pitchFamily="34" charset="0"/>
            </a:endParaRPr>
          </a:p>
          <a:p>
            <a:pPr marL="0" indent="0">
              <a:buNone/>
            </a:pPr>
            <a:r>
              <a:rPr lang="en-US" sz="2400" dirty="0">
                <a:effectLst/>
                <a:latin typeface="+mj-lt"/>
                <a:ea typeface="Calibri" panose="020F0502020204030204" pitchFamily="34" charset="0"/>
              </a:rPr>
              <a:t>…from and after the end of this present session of Assembly such person as shall be chosen by the joint ballot of the two Houses of Assembly shall be Treasurer of the revenues arising from the taxes on lands and </a:t>
            </a:r>
            <a:r>
              <a:rPr lang="en-US" sz="2400" dirty="0" err="1">
                <a:effectLst/>
                <a:latin typeface="+mj-lt"/>
                <a:ea typeface="Calibri" panose="020F0502020204030204" pitchFamily="34" charset="0"/>
              </a:rPr>
              <a:t>tithables</a:t>
            </a:r>
            <a:r>
              <a:rPr lang="en-US" sz="2400" dirty="0">
                <a:effectLst/>
                <a:latin typeface="+mj-lt"/>
                <a:ea typeface="Calibri" panose="020F0502020204030204" pitchFamily="34" charset="0"/>
              </a:rPr>
              <a:t>, and of all other public </a:t>
            </a:r>
            <a:r>
              <a:rPr lang="en-US" sz="2400" b="1" u="sng" dirty="0">
                <a:effectLst/>
                <a:latin typeface="+mj-lt"/>
                <a:ea typeface="Calibri" panose="020F0502020204030204" pitchFamily="34" charset="0"/>
              </a:rPr>
              <a:t>money </a:t>
            </a:r>
            <a:r>
              <a:rPr lang="en-US" sz="2400" dirty="0">
                <a:effectLst/>
                <a:latin typeface="+mj-lt"/>
                <a:ea typeface="Calibri" panose="020F0502020204030204" pitchFamily="34" charset="0"/>
              </a:rPr>
              <a:t>payable into the treasury of this state </a:t>
            </a:r>
            <a:r>
              <a:rPr lang="en-US" sz="2400" b="1" i="1" dirty="0">
                <a:effectLst/>
                <a:latin typeface="+mj-lt"/>
                <a:ea typeface="Calibri" panose="020F0502020204030204" pitchFamily="34" charset="0"/>
              </a:rPr>
              <a:t>for public uses</a:t>
            </a:r>
            <a:r>
              <a:rPr lang="en-US" sz="2400" dirty="0">
                <a:effectLst/>
                <a:latin typeface="+mj-lt"/>
                <a:ea typeface="Calibri" panose="020F0502020204030204" pitchFamily="34" charset="0"/>
              </a:rPr>
              <a:t>, by virtue of any acts of Assembly or ordinances of Convention….</a:t>
            </a:r>
            <a:endParaRPr lang="en-US" sz="2400" dirty="0">
              <a:latin typeface="+mj-lt"/>
            </a:endParaRPr>
          </a:p>
        </p:txBody>
      </p:sp>
    </p:spTree>
    <p:extLst>
      <p:ext uri="{BB962C8B-B14F-4D97-AF65-F5344CB8AC3E}">
        <p14:creationId xmlns:p14="http://schemas.microsoft.com/office/powerpoint/2010/main" val="740304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75000"/>
            <a:alpha val="20000"/>
          </a:schemeClr>
        </a:solidFill>
        <a:effectLst/>
      </p:bgPr>
    </p:bg>
    <p:spTree>
      <p:nvGrpSpPr>
        <p:cNvPr id="1" name=""/>
        <p:cNvGrpSpPr/>
        <p:nvPr/>
      </p:nvGrpSpPr>
      <p:grpSpPr>
        <a:xfrm>
          <a:off x="0" y="0"/>
          <a:ext cx="0" cy="0"/>
          <a:chOff x="0" y="0"/>
          <a:chExt cx="0" cy="0"/>
        </a:xfrm>
      </p:grpSpPr>
      <p:sp>
        <p:nvSpPr>
          <p:cNvPr id="3" name="Block Arc 2">
            <a:extLst>
              <a:ext uri="{FF2B5EF4-FFF2-40B4-BE49-F238E27FC236}">
                <a16:creationId xmlns:a16="http://schemas.microsoft.com/office/drawing/2014/main" id="{041BA04E-775F-40F9-BF1B-1CFEDA55DA8A}"/>
              </a:ext>
            </a:extLst>
          </p:cNvPr>
          <p:cNvSpPr/>
          <p:nvPr/>
        </p:nvSpPr>
        <p:spPr>
          <a:xfrm>
            <a:off x="-6998842" y="-617146"/>
            <a:ext cx="8576789" cy="8576789"/>
          </a:xfrm>
          <a:prstGeom prst="blockArc">
            <a:avLst>
              <a:gd name="adj1" fmla="val 18900000"/>
              <a:gd name="adj2" fmla="val 2700000"/>
              <a:gd name="adj3" fmla="val 252"/>
            </a:avLst>
          </a:prstGeom>
          <a:ln w="50800">
            <a:solidFill>
              <a:schemeClr val="tx2">
                <a:lumMod val="50000"/>
              </a:schemeClr>
            </a:solidFill>
          </a:ln>
        </p:spPr>
        <p:style>
          <a:lnRef idx="2">
            <a:scrgbClr r="0" g="0" b="0"/>
          </a:lnRef>
          <a:fillRef idx="0">
            <a:schemeClr val="accent6">
              <a:tint val="90000"/>
              <a:hueOff val="0"/>
              <a:satOff val="0"/>
              <a:lumOff val="0"/>
              <a:alphaOff val="0"/>
            </a:schemeClr>
          </a:fillRef>
          <a:effectRef idx="0">
            <a:schemeClr val="accent6">
              <a:tint val="90000"/>
              <a:hueOff val="0"/>
              <a:satOff val="0"/>
              <a:lumOff val="0"/>
              <a:alphaOff val="0"/>
            </a:schemeClr>
          </a:effectRef>
          <a:fontRef idx="minor">
            <a:schemeClr val="tx1">
              <a:hueOff val="0"/>
              <a:satOff val="0"/>
              <a:lumOff val="0"/>
              <a:alphaOff val="0"/>
            </a:schemeClr>
          </a:fontRef>
        </p:style>
      </p:sp>
      <p:sp>
        <p:nvSpPr>
          <p:cNvPr id="5" name="Freeform: Shape 4">
            <a:extLst>
              <a:ext uri="{FF2B5EF4-FFF2-40B4-BE49-F238E27FC236}">
                <a16:creationId xmlns:a16="http://schemas.microsoft.com/office/drawing/2014/main" id="{F13BBA49-7652-4023-A99F-57D72439CA2E}"/>
              </a:ext>
            </a:extLst>
          </p:cNvPr>
          <p:cNvSpPr/>
          <p:nvPr/>
        </p:nvSpPr>
        <p:spPr>
          <a:xfrm>
            <a:off x="1089358" y="1121846"/>
            <a:ext cx="9495236" cy="1274700"/>
          </a:xfrm>
          <a:custGeom>
            <a:avLst/>
            <a:gdLst>
              <a:gd name="connsiteX0" fmla="*/ 0 w 9495236"/>
              <a:gd name="connsiteY0" fmla="*/ 0 h 1274700"/>
              <a:gd name="connsiteX1" fmla="*/ 9495236 w 9495236"/>
              <a:gd name="connsiteY1" fmla="*/ 0 h 1274700"/>
              <a:gd name="connsiteX2" fmla="*/ 9495236 w 9495236"/>
              <a:gd name="connsiteY2" fmla="*/ 1274700 h 1274700"/>
              <a:gd name="connsiteX3" fmla="*/ 0 w 9495236"/>
              <a:gd name="connsiteY3" fmla="*/ 1274700 h 1274700"/>
              <a:gd name="connsiteX4" fmla="*/ 0 w 9495236"/>
              <a:gd name="connsiteY4" fmla="*/ 0 h 1274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5236" h="1274700">
                <a:moveTo>
                  <a:pt x="0" y="0"/>
                </a:moveTo>
                <a:lnTo>
                  <a:pt x="9495236" y="0"/>
                </a:lnTo>
                <a:lnTo>
                  <a:pt x="9495236" y="1274700"/>
                </a:lnTo>
                <a:lnTo>
                  <a:pt x="0" y="1274700"/>
                </a:lnTo>
                <a:lnTo>
                  <a:pt x="0" y="0"/>
                </a:lnTo>
                <a:close/>
              </a:path>
            </a:pathLst>
          </a:custGeom>
          <a:solidFill>
            <a:schemeClr val="tx2">
              <a:lumMod val="40000"/>
              <a:lumOff val="60000"/>
            </a:schemeClr>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txBody>
          <a:bodyPr spcFirstLastPara="0" vert="horz" wrap="square" lIns="1011794" tIns="76200" rIns="76200" bIns="7620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3000" kern="1200" dirty="0">
                <a:solidFill>
                  <a:schemeClr val="tx2"/>
                </a:solidFill>
              </a:rPr>
              <a:t>“What” is “for public use” provides context for “use”</a:t>
            </a:r>
          </a:p>
          <a:p>
            <a:pPr lvl="0" algn="l" defTabSz="2489200">
              <a:spcBef>
                <a:spcPct val="0"/>
              </a:spcBef>
              <a:spcAft>
                <a:spcPct val="35000"/>
              </a:spcAft>
              <a:buNone/>
            </a:pPr>
            <a:endParaRPr lang="en-US" sz="1200" kern="1200" dirty="0"/>
          </a:p>
        </p:txBody>
      </p:sp>
      <p:sp>
        <p:nvSpPr>
          <p:cNvPr id="6" name="Oval 5">
            <a:extLst>
              <a:ext uri="{FF2B5EF4-FFF2-40B4-BE49-F238E27FC236}">
                <a16:creationId xmlns:a16="http://schemas.microsoft.com/office/drawing/2014/main" id="{D8DF781A-5121-490A-B0C1-A4138DC548F2}"/>
              </a:ext>
            </a:extLst>
          </p:cNvPr>
          <p:cNvSpPr/>
          <p:nvPr/>
        </p:nvSpPr>
        <p:spPr>
          <a:xfrm>
            <a:off x="292670" y="962508"/>
            <a:ext cx="1593376" cy="1593376"/>
          </a:xfrm>
          <a:prstGeom prst="ellipse">
            <a:avLst/>
          </a:prstGeom>
          <a:solidFill>
            <a:schemeClr val="tx2">
              <a:lumMod val="40000"/>
              <a:lumOff val="60000"/>
            </a:schemeClr>
          </a:solidFill>
          <a:ln w="38100">
            <a:solidFill>
              <a:schemeClr val="tx2">
                <a:lumMod val="50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9" name="Freeform: Shape 8">
            <a:extLst>
              <a:ext uri="{FF2B5EF4-FFF2-40B4-BE49-F238E27FC236}">
                <a16:creationId xmlns:a16="http://schemas.microsoft.com/office/drawing/2014/main" id="{959517C2-8885-4952-817C-9945E1A6A5FF}"/>
              </a:ext>
            </a:extLst>
          </p:cNvPr>
          <p:cNvSpPr/>
          <p:nvPr/>
        </p:nvSpPr>
        <p:spPr>
          <a:xfrm>
            <a:off x="1552712" y="3033897"/>
            <a:ext cx="9031882" cy="1274700"/>
          </a:xfrm>
          <a:custGeom>
            <a:avLst/>
            <a:gdLst>
              <a:gd name="connsiteX0" fmla="*/ 0 w 9031882"/>
              <a:gd name="connsiteY0" fmla="*/ 0 h 1274700"/>
              <a:gd name="connsiteX1" fmla="*/ 9031882 w 9031882"/>
              <a:gd name="connsiteY1" fmla="*/ 0 h 1274700"/>
              <a:gd name="connsiteX2" fmla="*/ 9031882 w 9031882"/>
              <a:gd name="connsiteY2" fmla="*/ 1274700 h 1274700"/>
              <a:gd name="connsiteX3" fmla="*/ 0 w 9031882"/>
              <a:gd name="connsiteY3" fmla="*/ 1274700 h 1274700"/>
              <a:gd name="connsiteX4" fmla="*/ 0 w 9031882"/>
              <a:gd name="connsiteY4" fmla="*/ 0 h 1274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31882" h="1274700">
                <a:moveTo>
                  <a:pt x="0" y="0"/>
                </a:moveTo>
                <a:lnTo>
                  <a:pt x="9031882" y="0"/>
                </a:lnTo>
                <a:lnTo>
                  <a:pt x="9031882" y="1274700"/>
                </a:lnTo>
                <a:lnTo>
                  <a:pt x="0" y="1274700"/>
                </a:lnTo>
                <a:lnTo>
                  <a:pt x="0" y="0"/>
                </a:lnTo>
                <a:close/>
              </a:path>
            </a:pathLst>
          </a:custGeom>
          <a:solidFill>
            <a:schemeClr val="tx2">
              <a:lumMod val="60000"/>
              <a:lumOff val="40000"/>
            </a:schemeClr>
          </a:solidFill>
        </p:spPr>
        <p:style>
          <a:lnRef idx="2">
            <a:schemeClr val="lt1">
              <a:hueOff val="0"/>
              <a:satOff val="0"/>
              <a:lumOff val="0"/>
              <a:alphaOff val="0"/>
            </a:schemeClr>
          </a:lnRef>
          <a:fillRef idx="1">
            <a:scrgbClr r="0" g="0" b="0"/>
          </a:fillRef>
          <a:effectRef idx="0">
            <a:schemeClr val="accent5">
              <a:hueOff val="-3379271"/>
              <a:satOff val="-8710"/>
              <a:lumOff val="-5883"/>
              <a:alphaOff val="0"/>
            </a:schemeClr>
          </a:effectRef>
          <a:fontRef idx="minor">
            <a:schemeClr val="lt1"/>
          </a:fontRef>
        </p:style>
        <p:txBody>
          <a:bodyPr spcFirstLastPara="0" vert="horz" wrap="square" lIns="1011794" tIns="68580" rIns="68580" bIns="68580" numCol="1" spcCol="1270" anchor="ctr" anchorCtr="0">
            <a:noAutofit/>
          </a:bodyPr>
          <a:lstStyle/>
          <a:p>
            <a:pPr marL="0" lvl="0" indent="0" algn="l" defTabSz="1200150">
              <a:lnSpc>
                <a:spcPct val="90000"/>
              </a:lnSpc>
              <a:spcBef>
                <a:spcPct val="0"/>
              </a:spcBef>
              <a:spcAft>
                <a:spcPct val="35000"/>
              </a:spcAft>
              <a:buFont typeface="+mj-lt"/>
              <a:buNone/>
            </a:pPr>
            <a:r>
              <a:rPr lang="en-US" sz="2700" kern="1200" dirty="0">
                <a:solidFill>
                  <a:schemeClr val="bg1">
                    <a:lumMod val="85000"/>
                  </a:schemeClr>
                </a:solidFill>
              </a:rPr>
              <a:t>“Wha</a:t>
            </a:r>
            <a:r>
              <a:rPr lang="en-US" sz="2700" dirty="0">
                <a:solidFill>
                  <a:schemeClr val="bg1">
                    <a:lumMod val="85000"/>
                  </a:schemeClr>
                </a:solidFill>
              </a:rPr>
              <a:t>t” is “used” informs </a:t>
            </a:r>
            <a:r>
              <a:rPr lang="en-US" sz="2700" kern="1200" dirty="0">
                <a:solidFill>
                  <a:schemeClr val="bg1">
                    <a:lumMod val="85000"/>
                  </a:schemeClr>
                </a:solidFill>
              </a:rPr>
              <a:t>“how”</a:t>
            </a:r>
            <a:r>
              <a:rPr lang="en-US" sz="2700" i="1" kern="1200" dirty="0">
                <a:solidFill>
                  <a:schemeClr val="bg1">
                    <a:lumMod val="85000"/>
                  </a:schemeClr>
                </a:solidFill>
              </a:rPr>
              <a:t> </a:t>
            </a:r>
            <a:r>
              <a:rPr lang="en-US" sz="2700" kern="1200" dirty="0">
                <a:solidFill>
                  <a:schemeClr val="bg1">
                    <a:lumMod val="85000"/>
                  </a:schemeClr>
                </a:solidFill>
              </a:rPr>
              <a:t>we should conceptualize “public use”</a:t>
            </a:r>
          </a:p>
        </p:txBody>
      </p:sp>
      <p:sp>
        <p:nvSpPr>
          <p:cNvPr id="12" name="Oval 11">
            <a:extLst>
              <a:ext uri="{FF2B5EF4-FFF2-40B4-BE49-F238E27FC236}">
                <a16:creationId xmlns:a16="http://schemas.microsoft.com/office/drawing/2014/main" id="{F104F3B8-56EF-4BF2-83B7-9D7F7E83B0E3}"/>
              </a:ext>
            </a:extLst>
          </p:cNvPr>
          <p:cNvSpPr/>
          <p:nvPr/>
        </p:nvSpPr>
        <p:spPr>
          <a:xfrm>
            <a:off x="756024" y="2874560"/>
            <a:ext cx="1593376" cy="1593376"/>
          </a:xfrm>
          <a:prstGeom prst="ellipse">
            <a:avLst/>
          </a:prstGeom>
          <a:solidFill>
            <a:schemeClr val="tx2">
              <a:lumMod val="20000"/>
              <a:lumOff val="80000"/>
            </a:schemeClr>
          </a:solidFill>
          <a:ln w="38100">
            <a:solidFill>
              <a:schemeClr val="tx2">
                <a:lumMod val="60000"/>
                <a:lumOff val="40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13" name="Freeform: Shape 12">
            <a:extLst>
              <a:ext uri="{FF2B5EF4-FFF2-40B4-BE49-F238E27FC236}">
                <a16:creationId xmlns:a16="http://schemas.microsoft.com/office/drawing/2014/main" id="{A14AC9AE-90FE-4370-A86C-4B20999B3541}"/>
              </a:ext>
            </a:extLst>
          </p:cNvPr>
          <p:cNvSpPr/>
          <p:nvPr/>
        </p:nvSpPr>
        <p:spPr>
          <a:xfrm>
            <a:off x="1089358" y="4945948"/>
            <a:ext cx="9495236" cy="1274700"/>
          </a:xfrm>
          <a:custGeom>
            <a:avLst/>
            <a:gdLst>
              <a:gd name="connsiteX0" fmla="*/ 0 w 9495236"/>
              <a:gd name="connsiteY0" fmla="*/ 0 h 1274700"/>
              <a:gd name="connsiteX1" fmla="*/ 9495236 w 9495236"/>
              <a:gd name="connsiteY1" fmla="*/ 0 h 1274700"/>
              <a:gd name="connsiteX2" fmla="*/ 9495236 w 9495236"/>
              <a:gd name="connsiteY2" fmla="*/ 1274700 h 1274700"/>
              <a:gd name="connsiteX3" fmla="*/ 0 w 9495236"/>
              <a:gd name="connsiteY3" fmla="*/ 1274700 h 1274700"/>
              <a:gd name="connsiteX4" fmla="*/ 0 w 9495236"/>
              <a:gd name="connsiteY4" fmla="*/ 0 h 1274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5236" h="1274700">
                <a:moveTo>
                  <a:pt x="0" y="0"/>
                </a:moveTo>
                <a:lnTo>
                  <a:pt x="9495236" y="0"/>
                </a:lnTo>
                <a:lnTo>
                  <a:pt x="9495236" y="1274700"/>
                </a:lnTo>
                <a:lnTo>
                  <a:pt x="0" y="1274700"/>
                </a:lnTo>
                <a:lnTo>
                  <a:pt x="0" y="0"/>
                </a:lnTo>
                <a:close/>
              </a:path>
            </a:pathLst>
          </a:custGeom>
          <a:solidFill>
            <a:schemeClr val="tx2">
              <a:lumMod val="50000"/>
            </a:schemeClr>
          </a:solidFill>
        </p:spPr>
        <p:style>
          <a:lnRef idx="2">
            <a:schemeClr val="lt1">
              <a:hueOff val="0"/>
              <a:satOff val="0"/>
              <a:lumOff val="0"/>
              <a:alphaOff val="0"/>
            </a:schemeClr>
          </a:lnRef>
          <a:fillRef idx="1">
            <a:scrgbClr r="0" g="0" b="0"/>
          </a:fillRef>
          <a:effectRef idx="0">
            <a:schemeClr val="accent5">
              <a:hueOff val="-6758543"/>
              <a:satOff val="-17419"/>
              <a:lumOff val="-11765"/>
              <a:alphaOff val="0"/>
            </a:schemeClr>
          </a:effectRef>
          <a:fontRef idx="minor">
            <a:schemeClr val="lt1"/>
          </a:fontRef>
        </p:style>
        <p:txBody>
          <a:bodyPr spcFirstLastPara="0" vert="horz" wrap="square" lIns="1011794" tIns="68580" rIns="68580" bIns="68580" numCol="1" spcCol="1270" anchor="ctr" anchorCtr="0">
            <a:noAutofit/>
          </a:bodyPr>
          <a:lstStyle/>
          <a:p>
            <a:pPr marL="0" lvl="0" indent="0" algn="l" defTabSz="1200150">
              <a:lnSpc>
                <a:spcPct val="90000"/>
              </a:lnSpc>
              <a:spcBef>
                <a:spcPct val="0"/>
              </a:spcBef>
              <a:spcAft>
                <a:spcPct val="35000"/>
              </a:spcAft>
              <a:buNone/>
            </a:pPr>
            <a:r>
              <a:rPr lang="en-US" sz="2700" kern="1200" dirty="0">
                <a:solidFill>
                  <a:schemeClr val="bg1">
                    <a:lumMod val="95000"/>
                  </a:schemeClr>
                </a:solidFill>
              </a:rPr>
              <a:t>Our research suggests that “public use” was a very inclusive term in the Founding Era, encompassing more than just actual use.</a:t>
            </a:r>
            <a:endParaRPr lang="en-US" sz="2700" i="1" kern="1200" dirty="0">
              <a:solidFill>
                <a:schemeClr val="bg1">
                  <a:lumMod val="95000"/>
                </a:schemeClr>
              </a:solidFill>
            </a:endParaRPr>
          </a:p>
        </p:txBody>
      </p:sp>
      <p:sp>
        <p:nvSpPr>
          <p:cNvPr id="16" name="Oval 15">
            <a:extLst>
              <a:ext uri="{FF2B5EF4-FFF2-40B4-BE49-F238E27FC236}">
                <a16:creationId xmlns:a16="http://schemas.microsoft.com/office/drawing/2014/main" id="{E7067406-4401-4940-A4FB-6A8CDD86FC77}"/>
              </a:ext>
            </a:extLst>
          </p:cNvPr>
          <p:cNvSpPr/>
          <p:nvPr/>
        </p:nvSpPr>
        <p:spPr>
          <a:xfrm>
            <a:off x="292670" y="4786611"/>
            <a:ext cx="1593376" cy="1593376"/>
          </a:xfrm>
          <a:prstGeom prst="ellipse">
            <a:avLst/>
          </a:prstGeom>
          <a:solidFill>
            <a:schemeClr val="tx2">
              <a:lumMod val="40000"/>
              <a:lumOff val="60000"/>
            </a:schemeClr>
          </a:solidFill>
          <a:ln w="38100">
            <a:solidFill>
              <a:schemeClr val="tx2">
                <a:lumMod val="20000"/>
                <a:lumOff val="80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10" name="TextBox 9">
            <a:extLst>
              <a:ext uri="{FF2B5EF4-FFF2-40B4-BE49-F238E27FC236}">
                <a16:creationId xmlns:a16="http://schemas.microsoft.com/office/drawing/2014/main" id="{FE653CC8-11F9-4A6D-AC64-4BF20BE3D0B8}"/>
              </a:ext>
            </a:extLst>
          </p:cNvPr>
          <p:cNvSpPr txBox="1"/>
          <p:nvPr/>
        </p:nvSpPr>
        <p:spPr>
          <a:xfrm>
            <a:off x="4693310" y="252631"/>
            <a:ext cx="5891284" cy="769441"/>
          </a:xfrm>
          <a:prstGeom prst="rect">
            <a:avLst/>
          </a:prstGeom>
          <a:noFill/>
        </p:spPr>
        <p:txBody>
          <a:bodyPr wrap="square" rtlCol="0">
            <a:spAutoFit/>
          </a:bodyPr>
          <a:lstStyle/>
          <a:p>
            <a:pPr algn="r"/>
            <a:r>
              <a:rPr lang="en-US" sz="4400" u="sng" dirty="0">
                <a:solidFill>
                  <a:schemeClr val="tx2"/>
                </a:solidFill>
                <a:latin typeface="Arial" panose="020B0604020202020204" pitchFamily="34" charset="0"/>
                <a:cs typeface="Arial" panose="020B0604020202020204" pitchFamily="34" charset="0"/>
              </a:rPr>
              <a:t>Takeaways</a:t>
            </a:r>
            <a:endParaRPr lang="en-US" u="sng" dirty="0">
              <a:solidFill>
                <a:schemeClr val="tx2"/>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A58EC6FE-6FAE-4ACE-A1E7-C20FEFAF553C}"/>
              </a:ext>
            </a:extLst>
          </p:cNvPr>
          <p:cNvSpPr txBox="1"/>
          <p:nvPr/>
        </p:nvSpPr>
        <p:spPr>
          <a:xfrm>
            <a:off x="815132" y="1154807"/>
            <a:ext cx="586854" cy="1107996"/>
          </a:xfrm>
          <a:prstGeom prst="rect">
            <a:avLst/>
          </a:prstGeom>
          <a:noFill/>
        </p:spPr>
        <p:txBody>
          <a:bodyPr wrap="square" rtlCol="0">
            <a:spAutoFit/>
          </a:bodyPr>
          <a:lstStyle/>
          <a:p>
            <a:r>
              <a:rPr lang="en-US" sz="6600" b="1" dirty="0">
                <a:solidFill>
                  <a:schemeClr val="tx2"/>
                </a:solidFill>
                <a:latin typeface="Times New Roman" panose="02020603050405020304" pitchFamily="18" charset="0"/>
                <a:cs typeface="Times New Roman" panose="02020603050405020304" pitchFamily="18" charset="0"/>
              </a:rPr>
              <a:t>1</a:t>
            </a:r>
            <a:endParaRPr lang="en-US" sz="2400" b="1" dirty="0">
              <a:solidFill>
                <a:schemeClr val="tx2"/>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F2466A66-837C-465D-B8CA-7F6489AB2EFD}"/>
              </a:ext>
            </a:extLst>
          </p:cNvPr>
          <p:cNvSpPr txBox="1"/>
          <p:nvPr/>
        </p:nvSpPr>
        <p:spPr>
          <a:xfrm>
            <a:off x="1259285" y="3117249"/>
            <a:ext cx="586854" cy="1107996"/>
          </a:xfrm>
          <a:prstGeom prst="rect">
            <a:avLst/>
          </a:prstGeom>
          <a:noFill/>
        </p:spPr>
        <p:txBody>
          <a:bodyPr wrap="square" rtlCol="0">
            <a:spAutoFit/>
          </a:bodyPr>
          <a:lstStyle/>
          <a:p>
            <a:r>
              <a:rPr lang="en-US" sz="6600" b="1" dirty="0">
                <a:solidFill>
                  <a:schemeClr val="tx2"/>
                </a:solidFill>
                <a:latin typeface="Times New Roman" panose="02020603050405020304" pitchFamily="18" charset="0"/>
                <a:cs typeface="Times New Roman" panose="02020603050405020304" pitchFamily="18" charset="0"/>
              </a:rPr>
              <a:t>2</a:t>
            </a:r>
            <a:endParaRPr lang="en-US" sz="2400" b="1" dirty="0">
              <a:solidFill>
                <a:schemeClr val="tx2"/>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2C9624E-AFD1-40E0-8FA2-18B81F7B73C3}"/>
              </a:ext>
            </a:extLst>
          </p:cNvPr>
          <p:cNvSpPr txBox="1"/>
          <p:nvPr/>
        </p:nvSpPr>
        <p:spPr>
          <a:xfrm>
            <a:off x="831762" y="4945948"/>
            <a:ext cx="586854" cy="1200329"/>
          </a:xfrm>
          <a:prstGeom prst="rect">
            <a:avLst/>
          </a:prstGeom>
          <a:noFill/>
        </p:spPr>
        <p:txBody>
          <a:bodyPr wrap="square" rtlCol="0">
            <a:spAutoFit/>
          </a:bodyPr>
          <a:lstStyle/>
          <a:p>
            <a:r>
              <a:rPr lang="en-US" sz="7200" b="1" dirty="0">
                <a:solidFill>
                  <a:schemeClr val="tx2"/>
                </a:solidFill>
                <a:latin typeface="Times New Roman" panose="02020603050405020304" pitchFamily="18" charset="0"/>
                <a:cs typeface="Times New Roman" panose="02020603050405020304" pitchFamily="18" charset="0"/>
              </a:rPr>
              <a:t>3</a:t>
            </a:r>
            <a:endParaRPr lang="en-US" sz="2800" b="1"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4149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3" grpId="0" animBg="1"/>
      <p:bldP spid="11" grpId="0"/>
      <p:bldP spid="14"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1C3C3F8-D73F-4807-93C3-077A76D90A3C}"/>
              </a:ext>
            </a:extLst>
          </p:cNvPr>
          <p:cNvPicPr>
            <a:picLocks noChangeAspect="1"/>
          </p:cNvPicPr>
          <p:nvPr/>
        </p:nvPicPr>
        <p:blipFill rotWithShape="1">
          <a:blip r:embed="rId3">
            <a:alphaModFix amt="50000"/>
            <a:extLst>
              <a:ext uri="{28A0092B-C50C-407E-A947-70E740481C1C}">
                <a14:useLocalDpi xmlns:a14="http://schemas.microsoft.com/office/drawing/2010/main" val="0"/>
              </a:ext>
            </a:extLst>
          </a:blip>
          <a:srcRect l="19192" t="3243" b="5848"/>
          <a:stretch/>
        </p:blipFill>
        <p:spPr>
          <a:xfrm>
            <a:off x="20" y="10"/>
            <a:ext cx="12191980" cy="6857990"/>
          </a:xfrm>
          <a:prstGeom prst="rect">
            <a:avLst/>
          </a:prstGeom>
          <a:solidFill>
            <a:schemeClr val="tx2">
              <a:lumMod val="20000"/>
              <a:lumOff val="80000"/>
            </a:schemeClr>
          </a:solidFill>
        </p:spPr>
      </p:pic>
      <p:sp>
        <p:nvSpPr>
          <p:cNvPr id="47" name="Rectangle 20">
            <a:extLst>
              <a:ext uri="{FF2B5EF4-FFF2-40B4-BE49-F238E27FC236}">
                <a16:creationId xmlns:a16="http://schemas.microsoft.com/office/drawing/2014/main" id="{2B1D4F77-A17C-43D7-B7FA-545148E4E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7492064" y="321176"/>
            <a:ext cx="4332307" cy="5896743"/>
          </a:xfrm>
          <a:prstGeom prst="rect">
            <a:avLst/>
          </a:prstGeom>
          <a:solidFill>
            <a:schemeClr val="bg1">
              <a:alpha val="90000"/>
            </a:schemeClr>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3B9375-C413-4525-98D4-B4DBFE4F5B80}"/>
              </a:ext>
            </a:extLst>
          </p:cNvPr>
          <p:cNvSpPr>
            <a:spLocks noGrp="1"/>
          </p:cNvSpPr>
          <p:nvPr>
            <p:ph type="title"/>
          </p:nvPr>
        </p:nvSpPr>
        <p:spPr>
          <a:xfrm>
            <a:off x="7736328" y="430033"/>
            <a:ext cx="3759240" cy="1344975"/>
          </a:xfrm>
        </p:spPr>
        <p:txBody>
          <a:bodyPr>
            <a:normAutofit/>
          </a:bodyPr>
          <a:lstStyle/>
          <a:p>
            <a:pPr algn="ctr"/>
            <a:r>
              <a:rPr lang="en-US" sz="3600" b="1" dirty="0">
                <a:latin typeface="Times" pitchFamily="2" charset="0"/>
              </a:rPr>
              <a:t>use</a:t>
            </a:r>
            <a:r>
              <a:rPr lang="en-US" sz="2800" b="1" dirty="0"/>
              <a:t> </a:t>
            </a:r>
            <a:br>
              <a:rPr lang="en-US" sz="2800" b="1" dirty="0"/>
            </a:br>
            <a:r>
              <a:rPr lang="en-US" sz="2800" b="1" dirty="0"/>
              <a:t>noun </a:t>
            </a:r>
            <a:r>
              <a:rPr lang="en-US" sz="1600" b="1" i="1" dirty="0"/>
              <a:t>Vs.</a:t>
            </a:r>
            <a:r>
              <a:rPr lang="en-US" sz="2800" b="1" dirty="0"/>
              <a:t> verb</a:t>
            </a:r>
            <a:endParaRPr lang="en-US" sz="2800" b="1" u="sng" dirty="0"/>
          </a:p>
        </p:txBody>
      </p:sp>
      <p:sp>
        <p:nvSpPr>
          <p:cNvPr id="3" name="Content Placeholder 2">
            <a:extLst>
              <a:ext uri="{FF2B5EF4-FFF2-40B4-BE49-F238E27FC236}">
                <a16:creationId xmlns:a16="http://schemas.microsoft.com/office/drawing/2014/main" id="{3A154656-50C9-4E11-922E-E4AEF27C0194}"/>
              </a:ext>
            </a:extLst>
          </p:cNvPr>
          <p:cNvSpPr>
            <a:spLocks noGrp="1"/>
          </p:cNvSpPr>
          <p:nvPr>
            <p:ph idx="1"/>
          </p:nvPr>
        </p:nvSpPr>
        <p:spPr>
          <a:xfrm>
            <a:off x="7650462" y="1652097"/>
            <a:ext cx="4173909" cy="4565822"/>
          </a:xfrm>
        </p:spPr>
        <p:txBody>
          <a:bodyPr>
            <a:normAutofit/>
          </a:bodyPr>
          <a:lstStyle/>
          <a:p>
            <a:r>
              <a:rPr lang="en-US" sz="2600" dirty="0"/>
              <a:t>“Use”</a:t>
            </a:r>
            <a:r>
              <a:rPr lang="en-US" sz="2600" i="1" dirty="0"/>
              <a:t> </a:t>
            </a:r>
            <a:r>
              <a:rPr lang="en-US" sz="2600" dirty="0"/>
              <a:t>in “for public use” = </a:t>
            </a:r>
            <a:r>
              <a:rPr lang="en-US" sz="2600" b="1" dirty="0">
                <a:solidFill>
                  <a:srgbClr val="002060"/>
                </a:solidFill>
              </a:rPr>
              <a:t>action-noun</a:t>
            </a:r>
          </a:p>
          <a:p>
            <a:r>
              <a:rPr lang="en-US" sz="2400" dirty="0"/>
              <a:t>Neurolinguistic research confirms action-nouns are more semantically related to verbs</a:t>
            </a:r>
          </a:p>
          <a:p>
            <a:endParaRPr lang="en-US" sz="2400" dirty="0"/>
          </a:p>
          <a:p>
            <a:endParaRPr lang="en-US" sz="2400" dirty="0"/>
          </a:p>
          <a:p>
            <a:endParaRPr lang="en-US" sz="2400" dirty="0"/>
          </a:p>
          <a:p>
            <a:pPr marL="0" indent="0" algn="ctr">
              <a:buNone/>
            </a:pPr>
            <a:r>
              <a:rPr lang="en-US" sz="3500" b="1" dirty="0"/>
              <a:t>Hence: “Use what?”</a:t>
            </a:r>
          </a:p>
          <a:p>
            <a:endParaRPr lang="en-US" sz="2400" dirty="0"/>
          </a:p>
        </p:txBody>
      </p:sp>
      <p:sp>
        <p:nvSpPr>
          <p:cNvPr id="4" name="Down Arrow 3">
            <a:extLst>
              <a:ext uri="{FF2B5EF4-FFF2-40B4-BE49-F238E27FC236}">
                <a16:creationId xmlns:a16="http://schemas.microsoft.com/office/drawing/2014/main" id="{161741AA-B3A7-434A-BCC1-CB1703FEA959}"/>
              </a:ext>
            </a:extLst>
          </p:cNvPr>
          <p:cNvSpPr/>
          <p:nvPr/>
        </p:nvSpPr>
        <p:spPr>
          <a:xfrm>
            <a:off x="9258910" y="3680608"/>
            <a:ext cx="798614" cy="1611757"/>
          </a:xfrm>
          <a:prstGeom prst="downArrow">
            <a:avLst>
              <a:gd name="adj1" fmla="val 50000"/>
              <a:gd name="adj2" fmla="val 50000"/>
            </a:avLst>
          </a:prstGeom>
          <a:solidFill>
            <a:schemeClr val="tx2">
              <a:lumMod val="40000"/>
              <a:lumOff val="60000"/>
            </a:schemeClr>
          </a:solidFill>
          <a:ln w="285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8115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pic>
        <p:nvPicPr>
          <p:cNvPr id="28" name="Content Placeholder 27" descr="A grassy area with buildings in the background&#10;&#10;Description automatically generated with medium confidence">
            <a:extLst>
              <a:ext uri="{FF2B5EF4-FFF2-40B4-BE49-F238E27FC236}">
                <a16:creationId xmlns:a16="http://schemas.microsoft.com/office/drawing/2014/main" id="{B4DED69A-979B-4D86-9A73-D30228870528}"/>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2502" r="-1" b="16576"/>
          <a:stretch/>
        </p:blipFill>
        <p:spPr>
          <a:xfrm>
            <a:off x="321733" y="321733"/>
            <a:ext cx="11548534" cy="6214534"/>
          </a:xfrm>
          <a:prstGeom prst="rect">
            <a:avLst/>
          </a:prstGeom>
        </p:spPr>
      </p:pic>
      <p:sp>
        <p:nvSpPr>
          <p:cNvPr id="30" name="TextBox 29">
            <a:extLst>
              <a:ext uri="{FF2B5EF4-FFF2-40B4-BE49-F238E27FC236}">
                <a16:creationId xmlns:a16="http://schemas.microsoft.com/office/drawing/2014/main" id="{40ABB038-4B87-4712-9CD6-821C18DCAF99}"/>
              </a:ext>
            </a:extLst>
          </p:cNvPr>
          <p:cNvSpPr txBox="1"/>
          <p:nvPr/>
        </p:nvSpPr>
        <p:spPr>
          <a:xfrm>
            <a:off x="321733" y="5604329"/>
            <a:ext cx="11548534" cy="553998"/>
          </a:xfrm>
          <a:prstGeom prst="rect">
            <a:avLst/>
          </a:prstGeom>
          <a:solidFill>
            <a:schemeClr val="bg2">
              <a:lumMod val="20000"/>
              <a:lumOff val="80000"/>
            </a:schemeClr>
          </a:solidFill>
          <a:ln w="76200" cmpd="thickThin">
            <a:solidFill>
              <a:schemeClr val="bg2">
                <a:lumMod val="75000"/>
              </a:schemeClr>
            </a:solidFill>
            <a:miter lim="800000"/>
          </a:ln>
        </p:spPr>
        <p:txBody>
          <a:bodyPr wrap="square" rtlCol="0">
            <a:spAutoFit/>
          </a:bodyPr>
          <a:lstStyle/>
          <a:p>
            <a:pPr algn="ctr"/>
            <a:r>
              <a:rPr lang="en-US" sz="3000" dirty="0">
                <a:solidFill>
                  <a:schemeClr val="bg2"/>
                </a:solidFill>
              </a:rPr>
              <a:t>8 East Street, New London, Connecticut</a:t>
            </a:r>
          </a:p>
        </p:txBody>
      </p:sp>
    </p:spTree>
    <p:extLst>
      <p:ext uri="{BB962C8B-B14F-4D97-AF65-F5344CB8AC3E}">
        <p14:creationId xmlns:p14="http://schemas.microsoft.com/office/powerpoint/2010/main" val="808071141"/>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pic>
        <p:nvPicPr>
          <p:cNvPr id="28" name="Content Placeholder 27">
            <a:extLst>
              <a:ext uri="{FF2B5EF4-FFF2-40B4-BE49-F238E27FC236}">
                <a16:creationId xmlns:a16="http://schemas.microsoft.com/office/drawing/2014/main" id="{B4DED69A-979B-4D86-9A73-D30228870528}"/>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t="2060" b="2060"/>
          <a:stretch/>
        </p:blipFill>
        <p:spPr>
          <a:xfrm>
            <a:off x="321733" y="321733"/>
            <a:ext cx="11548534" cy="6214534"/>
          </a:xfrm>
          <a:prstGeom prst="rect">
            <a:avLst/>
          </a:prstGeom>
        </p:spPr>
      </p:pic>
      <p:sp>
        <p:nvSpPr>
          <p:cNvPr id="30" name="TextBox 29">
            <a:extLst>
              <a:ext uri="{FF2B5EF4-FFF2-40B4-BE49-F238E27FC236}">
                <a16:creationId xmlns:a16="http://schemas.microsoft.com/office/drawing/2014/main" id="{40ABB038-4B87-4712-9CD6-821C18DCAF99}"/>
              </a:ext>
            </a:extLst>
          </p:cNvPr>
          <p:cNvSpPr txBox="1"/>
          <p:nvPr/>
        </p:nvSpPr>
        <p:spPr>
          <a:xfrm>
            <a:off x="351619" y="5604329"/>
            <a:ext cx="11488761" cy="553998"/>
          </a:xfrm>
          <a:prstGeom prst="rect">
            <a:avLst/>
          </a:prstGeom>
          <a:solidFill>
            <a:schemeClr val="tx2">
              <a:lumMod val="20000"/>
              <a:lumOff val="80000"/>
            </a:schemeClr>
          </a:solidFill>
          <a:ln w="76200" cmpd="thickThin">
            <a:solidFill>
              <a:schemeClr val="tx2">
                <a:lumMod val="75000"/>
              </a:schemeClr>
            </a:solidFill>
            <a:miter lim="800000"/>
          </a:ln>
        </p:spPr>
        <p:txBody>
          <a:bodyPr wrap="square" rtlCol="0">
            <a:spAutoFit/>
          </a:bodyPr>
          <a:lstStyle/>
          <a:p>
            <a:pPr algn="ctr"/>
            <a:r>
              <a:rPr lang="en-US" sz="3000" dirty="0">
                <a:solidFill>
                  <a:schemeClr val="tx2"/>
                </a:solidFill>
              </a:rPr>
              <a:t>8 East Street, New London, Connecticut</a:t>
            </a:r>
          </a:p>
        </p:txBody>
      </p:sp>
      <p:sp>
        <p:nvSpPr>
          <p:cNvPr id="2" name="TextBox 1">
            <a:extLst>
              <a:ext uri="{FF2B5EF4-FFF2-40B4-BE49-F238E27FC236}">
                <a16:creationId xmlns:a16="http://schemas.microsoft.com/office/drawing/2014/main" id="{F1067974-D2BE-469A-9AAA-4F689C1E299D}"/>
              </a:ext>
            </a:extLst>
          </p:cNvPr>
          <p:cNvSpPr txBox="1"/>
          <p:nvPr/>
        </p:nvSpPr>
        <p:spPr>
          <a:xfrm>
            <a:off x="647700" y="699672"/>
            <a:ext cx="3473924" cy="4431983"/>
          </a:xfrm>
          <a:prstGeom prst="rect">
            <a:avLst/>
          </a:prstGeom>
          <a:solidFill>
            <a:schemeClr val="tx2">
              <a:lumMod val="20000"/>
              <a:lumOff val="80000"/>
            </a:schemeClr>
          </a:solidFill>
          <a:ln w="120650" cmpd="thinThick">
            <a:solidFill>
              <a:schemeClr val="tx2">
                <a:lumMod val="75000"/>
              </a:schemeClr>
            </a:solidFill>
            <a:miter lim="800000"/>
          </a:ln>
        </p:spPr>
        <p:txBody>
          <a:bodyPr wrap="square" rtlCol="0">
            <a:spAutoFit/>
          </a:bodyPr>
          <a:lstStyle/>
          <a:p>
            <a:r>
              <a:rPr lang="en-US" sz="2400" u="sng" dirty="0">
                <a:solidFill>
                  <a:schemeClr val="tx2"/>
                </a:solidFill>
                <a:cs typeface="Arial" panose="020B0604020202020204" pitchFamily="34" charset="0"/>
              </a:rPr>
              <a:t>1997:</a:t>
            </a:r>
            <a:r>
              <a:rPr lang="en-US" sz="2400" dirty="0">
                <a:solidFill>
                  <a:schemeClr val="tx2"/>
                </a:solidFill>
                <a:cs typeface="Arial" panose="020B0604020202020204" pitchFamily="34" charset="0"/>
              </a:rPr>
              <a:t>  Susette Kelo purchases property</a:t>
            </a:r>
          </a:p>
          <a:p>
            <a:endParaRPr lang="en-US" sz="2400" dirty="0">
              <a:solidFill>
                <a:schemeClr val="tx2"/>
              </a:solidFill>
              <a:cs typeface="Arial" panose="020B0604020202020204" pitchFamily="34" charset="0"/>
            </a:endParaRPr>
          </a:p>
          <a:p>
            <a:r>
              <a:rPr lang="en-US" sz="2400" u="sng" dirty="0">
                <a:solidFill>
                  <a:schemeClr val="tx2"/>
                </a:solidFill>
                <a:cs typeface="Arial" panose="020B0604020202020204" pitchFamily="34" charset="0"/>
              </a:rPr>
              <a:t>1998:</a:t>
            </a:r>
            <a:r>
              <a:rPr lang="en-US" sz="2400" dirty="0">
                <a:solidFill>
                  <a:schemeClr val="tx2"/>
                </a:solidFill>
                <a:cs typeface="Arial" panose="020B0604020202020204" pitchFamily="34" charset="0"/>
              </a:rPr>
              <a:t>  Pfizer announces research facility in financially struggling New London but needs land for facility</a:t>
            </a:r>
          </a:p>
          <a:p>
            <a:endParaRPr lang="en-US" sz="2400" dirty="0">
              <a:solidFill>
                <a:schemeClr val="tx2"/>
              </a:solidFill>
              <a:cs typeface="Arial" panose="020B0604020202020204" pitchFamily="34" charset="0"/>
            </a:endParaRPr>
          </a:p>
          <a:p>
            <a:r>
              <a:rPr lang="en-US" sz="2400" u="sng" dirty="0">
                <a:solidFill>
                  <a:schemeClr val="tx2"/>
                </a:solidFill>
                <a:cs typeface="Arial" panose="020B0604020202020204" pitchFamily="34" charset="0"/>
              </a:rPr>
              <a:t>2000:</a:t>
            </a:r>
            <a:r>
              <a:rPr lang="en-US" sz="2400" dirty="0">
                <a:solidFill>
                  <a:schemeClr val="tx2"/>
                </a:solidFill>
                <a:cs typeface="Arial" panose="020B0604020202020204" pitchFamily="34" charset="0"/>
              </a:rPr>
              <a:t>  New London condemns property</a:t>
            </a:r>
          </a:p>
          <a:p>
            <a:endParaRPr lang="en-US" dirty="0"/>
          </a:p>
        </p:txBody>
      </p:sp>
    </p:spTree>
    <p:extLst>
      <p:ext uri="{BB962C8B-B14F-4D97-AF65-F5344CB8AC3E}">
        <p14:creationId xmlns:p14="http://schemas.microsoft.com/office/powerpoint/2010/main" val="166883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pic>
        <p:nvPicPr>
          <p:cNvPr id="3" name="Picture 2" descr="Text&#10;&#10;Description automatically generated">
            <a:extLst>
              <a:ext uri="{FF2B5EF4-FFF2-40B4-BE49-F238E27FC236}">
                <a16:creationId xmlns:a16="http://schemas.microsoft.com/office/drawing/2014/main" id="{1BC72BF9-3432-4E88-A4AB-1ED9E3E991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1136" y="-153570"/>
            <a:ext cx="4900864" cy="7165139"/>
          </a:xfrm>
          <a:prstGeom prst="rect">
            <a:avLst/>
          </a:prstGeom>
        </p:spPr>
      </p:pic>
      <p:sp>
        <p:nvSpPr>
          <p:cNvPr id="6" name="TextBox 5">
            <a:extLst>
              <a:ext uri="{FF2B5EF4-FFF2-40B4-BE49-F238E27FC236}">
                <a16:creationId xmlns:a16="http://schemas.microsoft.com/office/drawing/2014/main" id="{4311C353-7611-471F-B81F-8F1A74A3546D}"/>
              </a:ext>
            </a:extLst>
          </p:cNvPr>
          <p:cNvSpPr txBox="1"/>
          <p:nvPr/>
        </p:nvSpPr>
        <p:spPr>
          <a:xfrm>
            <a:off x="288167" y="1451535"/>
            <a:ext cx="6578769" cy="4231928"/>
          </a:xfrm>
          <a:prstGeom prst="rect">
            <a:avLst/>
          </a:prstGeom>
          <a:solidFill>
            <a:schemeClr val="tx2">
              <a:lumMod val="20000"/>
              <a:lumOff val="80000"/>
            </a:schemeClr>
          </a:solidFill>
          <a:ln w="158750" cmpd="thickThin">
            <a:solidFill>
              <a:schemeClr val="tx1">
                <a:lumMod val="65000"/>
                <a:lumOff val="35000"/>
              </a:schemeClr>
            </a:solidFill>
            <a:miter lim="800000"/>
          </a:ln>
        </p:spPr>
        <p:txBody>
          <a:bodyPr wrap="square" rtlCol="0">
            <a:spAutoFit/>
          </a:bodyPr>
          <a:lstStyle/>
          <a:p>
            <a:endParaRPr lang="en-US" u="sng" dirty="0">
              <a:solidFill>
                <a:schemeClr val="tx2"/>
              </a:solidFill>
              <a:latin typeface="Arial" panose="020B0604020202020204" pitchFamily="34" charset="0"/>
              <a:cs typeface="Arial" panose="020B0604020202020204" pitchFamily="34" charset="0"/>
            </a:endParaRPr>
          </a:p>
          <a:p>
            <a:pPr algn="ctr"/>
            <a:r>
              <a:rPr lang="en-US" sz="2600" u="sng" dirty="0">
                <a:solidFill>
                  <a:schemeClr val="tx2"/>
                </a:solidFill>
                <a:cs typeface="Arial" panose="020B0604020202020204" pitchFamily="34" charset="0"/>
              </a:rPr>
              <a:t>Kelo v. City of New London, 545 U.S. 469 (2005)</a:t>
            </a:r>
          </a:p>
          <a:p>
            <a:pPr algn="ctr"/>
            <a:endParaRPr lang="en-US" sz="1200" u="sng" dirty="0">
              <a:solidFill>
                <a:schemeClr val="tx2"/>
              </a:solidFill>
              <a:cs typeface="Arial" panose="020B0604020202020204" pitchFamily="34" charset="0"/>
            </a:endParaRPr>
          </a:p>
          <a:p>
            <a:pPr algn="ctr"/>
            <a:r>
              <a:rPr lang="en-US" sz="2400" dirty="0">
                <a:solidFill>
                  <a:schemeClr val="tx2"/>
                </a:solidFill>
              </a:rPr>
              <a:t> 5th Amendment: “…nor shall private property be taken for </a:t>
            </a:r>
            <a:r>
              <a:rPr lang="en-US" sz="2400" i="1" dirty="0">
                <a:solidFill>
                  <a:schemeClr val="tx2"/>
                </a:solidFill>
              </a:rPr>
              <a:t>public use</a:t>
            </a:r>
            <a:r>
              <a:rPr lang="en-US" sz="2400" dirty="0">
                <a:solidFill>
                  <a:schemeClr val="tx2"/>
                </a:solidFill>
              </a:rPr>
              <a:t>, without just compensation.”   </a:t>
            </a:r>
          </a:p>
          <a:p>
            <a:endParaRPr lang="en-US" sz="1500" dirty="0">
              <a:solidFill>
                <a:schemeClr val="tx2"/>
              </a:solidFill>
            </a:endParaRPr>
          </a:p>
          <a:p>
            <a:pPr marL="457200"/>
            <a:r>
              <a:rPr lang="en-US" sz="2200" b="1" u="sng" dirty="0">
                <a:solidFill>
                  <a:schemeClr val="tx2"/>
                </a:solidFill>
              </a:rPr>
              <a:t>Held (5-4):</a:t>
            </a:r>
            <a:r>
              <a:rPr lang="en-US" sz="2200" dirty="0">
                <a:solidFill>
                  <a:schemeClr val="tx2"/>
                </a:solidFill>
              </a:rPr>
              <a:t>  Economic development = public use</a:t>
            </a:r>
          </a:p>
          <a:p>
            <a:endParaRPr lang="en-US" sz="2200" dirty="0">
              <a:solidFill>
                <a:schemeClr val="tx2"/>
              </a:solidFill>
            </a:endParaRPr>
          </a:p>
          <a:p>
            <a:pPr marL="457200"/>
            <a:r>
              <a:rPr lang="en-US" sz="2200" dirty="0">
                <a:solidFill>
                  <a:schemeClr val="tx2"/>
                </a:solidFill>
              </a:rPr>
              <a:t>Justice Thomas, dissenting:  “the Takings Clause authorizes the taking of property </a:t>
            </a:r>
            <a:r>
              <a:rPr lang="en-US" sz="2200" b="1" i="1" dirty="0">
                <a:solidFill>
                  <a:schemeClr val="tx2"/>
                </a:solidFill>
              </a:rPr>
              <a:t>only if the public has a right to employ it</a:t>
            </a:r>
            <a:r>
              <a:rPr lang="en-US" sz="2200" dirty="0">
                <a:solidFill>
                  <a:schemeClr val="tx2"/>
                </a:solidFill>
              </a:rPr>
              <a:t>, not if the public realizes any conceivable benefit from the taking.”</a:t>
            </a:r>
            <a:endParaRPr lang="en-US" sz="2200" dirty="0"/>
          </a:p>
          <a:p>
            <a:endParaRPr lang="en-US" dirty="0"/>
          </a:p>
        </p:txBody>
      </p:sp>
    </p:spTree>
    <p:extLst>
      <p:ext uri="{BB962C8B-B14F-4D97-AF65-F5344CB8AC3E}">
        <p14:creationId xmlns:p14="http://schemas.microsoft.com/office/powerpoint/2010/main" val="4242827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35DA50-BBF7-4195-A130-20D9BDF9C3F5}"/>
              </a:ext>
            </a:extLst>
          </p:cNvPr>
          <p:cNvSpPr/>
          <p:nvPr/>
        </p:nvSpPr>
        <p:spPr>
          <a:xfrm>
            <a:off x="-1504" y="1550677"/>
            <a:ext cx="12193504" cy="535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Diagram&#10;&#10;Description automatically generated with low confidence">
            <a:extLst>
              <a:ext uri="{FF2B5EF4-FFF2-40B4-BE49-F238E27FC236}">
                <a16:creationId xmlns:a16="http://schemas.microsoft.com/office/drawing/2014/main" id="{5E8BC93E-FD78-41C2-A933-7714C464D0B5}"/>
              </a:ext>
            </a:extLst>
          </p:cNvPr>
          <p:cNvPicPr>
            <a:picLocks noGrp="1" noChangeAspect="1"/>
          </p:cNvPicPr>
          <p:nvPr>
            <p:ph idx="1"/>
          </p:nvPr>
        </p:nvPicPr>
        <p:blipFill rotWithShape="1">
          <a:blip r:embed="rId3">
            <a:alphaModFix amt="20000"/>
            <a:extLst>
              <a:ext uri="{28A0092B-C50C-407E-A947-70E740481C1C}">
                <a14:useLocalDpi xmlns:a14="http://schemas.microsoft.com/office/drawing/2010/main" val="0"/>
              </a:ext>
            </a:extLst>
          </a:blip>
          <a:srcRect t="4246" b="4678"/>
          <a:stretch/>
        </p:blipFill>
        <p:spPr>
          <a:xfrm>
            <a:off x="-1504" y="1550677"/>
            <a:ext cx="12191980" cy="6856718"/>
          </a:xfrm>
          <a:prstGeom prst="rect">
            <a:avLst/>
          </a:prstGeom>
          <a:solidFill>
            <a:schemeClr val="tx2">
              <a:lumMod val="20000"/>
              <a:lumOff val="80000"/>
            </a:schemeClr>
          </a:solidFill>
        </p:spPr>
      </p:pic>
      <p:sp>
        <p:nvSpPr>
          <p:cNvPr id="6" name="TextBox 5">
            <a:extLst>
              <a:ext uri="{FF2B5EF4-FFF2-40B4-BE49-F238E27FC236}">
                <a16:creationId xmlns:a16="http://schemas.microsoft.com/office/drawing/2014/main" id="{9A3208C0-1911-449F-A55F-BF06B7F63BC1}"/>
              </a:ext>
            </a:extLst>
          </p:cNvPr>
          <p:cNvSpPr txBox="1"/>
          <p:nvPr/>
        </p:nvSpPr>
        <p:spPr>
          <a:xfrm>
            <a:off x="9102334" y="126875"/>
            <a:ext cx="2829471" cy="830997"/>
          </a:xfrm>
          <a:prstGeom prst="rect">
            <a:avLst/>
          </a:prstGeom>
          <a:noFill/>
        </p:spPr>
        <p:txBody>
          <a:bodyPr wrap="square" rtlCol="0">
            <a:spAutoFit/>
          </a:bodyPr>
          <a:lstStyle/>
          <a:p>
            <a:r>
              <a:rPr lang="en-US" sz="4800" dirty="0">
                <a:solidFill>
                  <a:schemeClr val="tx2"/>
                </a:solidFill>
              </a:rPr>
              <a:t>Public Use</a:t>
            </a:r>
          </a:p>
        </p:txBody>
      </p:sp>
      <p:sp>
        <p:nvSpPr>
          <p:cNvPr id="8" name="TextBox 7">
            <a:extLst>
              <a:ext uri="{FF2B5EF4-FFF2-40B4-BE49-F238E27FC236}">
                <a16:creationId xmlns:a16="http://schemas.microsoft.com/office/drawing/2014/main" id="{0479FAE6-BE8A-45CB-860D-AF415BCDE16D}"/>
              </a:ext>
            </a:extLst>
          </p:cNvPr>
          <p:cNvSpPr txBox="1"/>
          <p:nvPr/>
        </p:nvSpPr>
        <p:spPr>
          <a:xfrm>
            <a:off x="80642" y="767218"/>
            <a:ext cx="9796330" cy="830997"/>
          </a:xfrm>
          <a:prstGeom prst="rect">
            <a:avLst/>
          </a:prstGeom>
          <a:noFill/>
        </p:spPr>
        <p:txBody>
          <a:bodyPr wrap="square" rtlCol="0">
            <a:spAutoFit/>
          </a:bodyPr>
          <a:lstStyle/>
          <a:p>
            <a:r>
              <a:rPr lang="en-US" sz="2400" b="1" u="sng" dirty="0">
                <a:solidFill>
                  <a:schemeClr val="tx2"/>
                </a:solidFill>
              </a:rPr>
              <a:t>Research Question:</a:t>
            </a:r>
            <a:r>
              <a:rPr lang="en-US" sz="2400" dirty="0">
                <a:solidFill>
                  <a:schemeClr val="tx2"/>
                </a:solidFill>
              </a:rPr>
              <a:t>  What was the original meaning of “public use” in the Fifth Amendment?</a:t>
            </a:r>
          </a:p>
        </p:txBody>
      </p:sp>
      <p:sp>
        <p:nvSpPr>
          <p:cNvPr id="9" name="TextBox 8">
            <a:extLst>
              <a:ext uri="{FF2B5EF4-FFF2-40B4-BE49-F238E27FC236}">
                <a16:creationId xmlns:a16="http://schemas.microsoft.com/office/drawing/2014/main" id="{1B5F2FFD-756D-4B9E-998D-D245CA756E3D}"/>
              </a:ext>
            </a:extLst>
          </p:cNvPr>
          <p:cNvSpPr txBox="1"/>
          <p:nvPr/>
        </p:nvSpPr>
        <p:spPr>
          <a:xfrm>
            <a:off x="1524" y="6233407"/>
            <a:ext cx="12190476" cy="646331"/>
          </a:xfrm>
          <a:prstGeom prst="rect">
            <a:avLst/>
          </a:prstGeom>
          <a:solidFill>
            <a:schemeClr val="bg1">
              <a:lumMod val="75000"/>
            </a:schemeClr>
          </a:solidFill>
        </p:spPr>
        <p:txBody>
          <a:bodyPr wrap="square" rtlCol="0">
            <a:spAutoFit/>
          </a:bodyPr>
          <a:lstStyle/>
          <a:p>
            <a:pPr algn="ctr"/>
            <a:r>
              <a:rPr lang="en-US" sz="3600" dirty="0">
                <a:solidFill>
                  <a:schemeClr val="tx2"/>
                </a:solidFill>
              </a:rPr>
              <a:t>Virtually no focus on actual texts produced in Founding Era…</a:t>
            </a:r>
          </a:p>
        </p:txBody>
      </p:sp>
      <p:sp>
        <p:nvSpPr>
          <p:cNvPr id="12" name="TextBox 11">
            <a:extLst>
              <a:ext uri="{FF2B5EF4-FFF2-40B4-BE49-F238E27FC236}">
                <a16:creationId xmlns:a16="http://schemas.microsoft.com/office/drawing/2014/main" id="{0CFDCF74-A225-405A-A646-476734E7AB92}"/>
              </a:ext>
            </a:extLst>
          </p:cNvPr>
          <p:cNvSpPr txBox="1"/>
          <p:nvPr/>
        </p:nvSpPr>
        <p:spPr>
          <a:xfrm>
            <a:off x="766433" y="1894618"/>
            <a:ext cx="3435453" cy="1231106"/>
          </a:xfrm>
          <a:prstGeom prst="rect">
            <a:avLst/>
          </a:prstGeom>
          <a:solidFill>
            <a:schemeClr val="bg1">
              <a:lumMod val="75000"/>
            </a:schemeClr>
          </a:solidFill>
          <a:ln w="158750" cmpd="thickThin">
            <a:solidFill>
              <a:schemeClr val="bg1">
                <a:lumMod val="95000"/>
              </a:schemeClr>
            </a:solidFill>
            <a:miter lim="800000"/>
          </a:ln>
        </p:spPr>
        <p:txBody>
          <a:bodyPr wrap="square" rtlCol="0">
            <a:spAutoFit/>
          </a:bodyPr>
          <a:lstStyle/>
          <a:p>
            <a:pPr algn="ctr"/>
            <a:r>
              <a:rPr lang="en-US" sz="3200" u="sng" dirty="0">
                <a:solidFill>
                  <a:schemeClr val="tx2"/>
                </a:solidFill>
              </a:rPr>
              <a:t>Majority:</a:t>
            </a:r>
          </a:p>
          <a:p>
            <a:pPr algn="ctr"/>
            <a:r>
              <a:rPr lang="en-US" sz="2400" dirty="0">
                <a:solidFill>
                  <a:schemeClr val="tx2"/>
                </a:solidFill>
              </a:rPr>
              <a:t>Public use = Broad</a:t>
            </a:r>
          </a:p>
          <a:p>
            <a:endParaRPr lang="en-US" dirty="0"/>
          </a:p>
        </p:txBody>
      </p:sp>
      <p:sp>
        <p:nvSpPr>
          <p:cNvPr id="13" name="TextBox 12">
            <a:extLst>
              <a:ext uri="{FF2B5EF4-FFF2-40B4-BE49-F238E27FC236}">
                <a16:creationId xmlns:a16="http://schemas.microsoft.com/office/drawing/2014/main" id="{90AA6234-0AF7-4C5A-AB44-B8C9F1270A0C}"/>
              </a:ext>
            </a:extLst>
          </p:cNvPr>
          <p:cNvSpPr txBox="1"/>
          <p:nvPr/>
        </p:nvSpPr>
        <p:spPr>
          <a:xfrm>
            <a:off x="7892947" y="1894618"/>
            <a:ext cx="3435453" cy="1231106"/>
          </a:xfrm>
          <a:prstGeom prst="rect">
            <a:avLst/>
          </a:prstGeom>
          <a:solidFill>
            <a:schemeClr val="bg1">
              <a:lumMod val="75000"/>
            </a:schemeClr>
          </a:solidFill>
          <a:ln w="158750" cmpd="thickThin">
            <a:solidFill>
              <a:schemeClr val="bg1">
                <a:lumMod val="95000"/>
              </a:schemeClr>
            </a:solidFill>
            <a:miter lim="800000"/>
          </a:ln>
        </p:spPr>
        <p:txBody>
          <a:bodyPr wrap="square" rtlCol="0">
            <a:spAutoFit/>
          </a:bodyPr>
          <a:lstStyle/>
          <a:p>
            <a:pPr algn="ctr"/>
            <a:r>
              <a:rPr lang="en-US" sz="3200" u="sng" dirty="0">
                <a:solidFill>
                  <a:schemeClr val="tx2"/>
                </a:solidFill>
              </a:rPr>
              <a:t>Thomas Dissent:</a:t>
            </a:r>
          </a:p>
          <a:p>
            <a:pPr algn="ctr"/>
            <a:r>
              <a:rPr lang="en-US" sz="2400" dirty="0">
                <a:solidFill>
                  <a:schemeClr val="tx2"/>
                </a:solidFill>
              </a:rPr>
              <a:t>Public use = Narrow</a:t>
            </a:r>
          </a:p>
          <a:p>
            <a:endParaRPr lang="en-US" dirty="0"/>
          </a:p>
        </p:txBody>
      </p:sp>
      <p:sp>
        <p:nvSpPr>
          <p:cNvPr id="15" name="TextBox 14">
            <a:extLst>
              <a:ext uri="{FF2B5EF4-FFF2-40B4-BE49-F238E27FC236}">
                <a16:creationId xmlns:a16="http://schemas.microsoft.com/office/drawing/2014/main" id="{AED918A6-24BE-45AE-AB23-4CC3758A33B3}"/>
              </a:ext>
            </a:extLst>
          </p:cNvPr>
          <p:cNvSpPr txBox="1"/>
          <p:nvPr/>
        </p:nvSpPr>
        <p:spPr>
          <a:xfrm>
            <a:off x="5098077" y="3396475"/>
            <a:ext cx="2366210" cy="1846659"/>
          </a:xfrm>
          <a:prstGeom prst="rect">
            <a:avLst/>
          </a:prstGeom>
          <a:solidFill>
            <a:schemeClr val="bg1">
              <a:lumMod val="75000"/>
            </a:schemeClr>
          </a:solidFill>
          <a:ln w="158750" cmpd="thickThin">
            <a:solidFill>
              <a:schemeClr val="bg1">
                <a:lumMod val="95000"/>
              </a:schemeClr>
            </a:solidFill>
            <a:miter lim="800000"/>
          </a:ln>
        </p:spPr>
        <p:txBody>
          <a:bodyPr wrap="square" rtlCol="0">
            <a:spAutoFit/>
          </a:bodyPr>
          <a:lstStyle/>
          <a:p>
            <a:pPr algn="ctr"/>
            <a:endParaRPr lang="en-US" sz="2400" dirty="0">
              <a:solidFill>
                <a:schemeClr val="tx2"/>
              </a:solidFill>
            </a:endParaRPr>
          </a:p>
          <a:p>
            <a:pPr algn="ctr"/>
            <a:r>
              <a:rPr lang="en-US" sz="2400" dirty="0">
                <a:solidFill>
                  <a:schemeClr val="tx2"/>
                </a:solidFill>
              </a:rPr>
              <a:t>Court splits over meaning of “public use”</a:t>
            </a:r>
          </a:p>
          <a:p>
            <a:pPr algn="ctr"/>
            <a:endParaRPr lang="en-US" dirty="0"/>
          </a:p>
        </p:txBody>
      </p:sp>
    </p:spTree>
    <p:extLst>
      <p:ext uri="{BB962C8B-B14F-4D97-AF65-F5344CB8AC3E}">
        <p14:creationId xmlns:p14="http://schemas.microsoft.com/office/powerpoint/2010/main" val="4231389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32248-55CD-471B-9743-69669E06AD9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BEDEAAE-73CD-4A77-A1FD-D984E1B9CB4F}"/>
              </a:ext>
            </a:extLst>
          </p:cNvPr>
          <p:cNvSpPr>
            <a:spLocks noGrp="1"/>
          </p:cNvSpPr>
          <p:nvPr>
            <p:ph idx="1"/>
          </p:nvPr>
        </p:nvSpPr>
        <p:spPr/>
        <p:txBody>
          <a:bodyPr/>
          <a:lstStyle/>
          <a:p>
            <a:endParaRPr lang="en-US"/>
          </a:p>
        </p:txBody>
      </p:sp>
      <p:pic>
        <p:nvPicPr>
          <p:cNvPr id="4" name="Content Placeholder 4" descr="Graphical user interface, application, table, Excel&#10;&#10;Description automatically generated">
            <a:extLst>
              <a:ext uri="{FF2B5EF4-FFF2-40B4-BE49-F238E27FC236}">
                <a16:creationId xmlns:a16="http://schemas.microsoft.com/office/drawing/2014/main" id="{75CA7052-7D12-44D6-AD2E-3EA77CBD6894}"/>
              </a:ext>
            </a:extLst>
          </p:cNvPr>
          <p:cNvPicPr>
            <a:picLocks noChangeAspect="1"/>
          </p:cNvPicPr>
          <p:nvPr/>
        </p:nvPicPr>
        <p:blipFill rotWithShape="1">
          <a:blip r:embed="rId3">
            <a:extLst>
              <a:ext uri="{28A0092B-C50C-407E-A947-70E740481C1C}">
                <a14:useLocalDpi xmlns:a14="http://schemas.microsoft.com/office/drawing/2010/main" val="0"/>
              </a:ext>
            </a:extLst>
          </a:blip>
          <a:srcRect r="3182" b="-1"/>
          <a:stretch/>
        </p:blipFill>
        <p:spPr>
          <a:xfrm>
            <a:off x="-231992" y="10"/>
            <a:ext cx="9947062" cy="6857990"/>
          </a:xfrm>
          <a:prstGeom prst="rect">
            <a:avLst/>
          </a:prstGeom>
        </p:spPr>
      </p:pic>
      <p:sp>
        <p:nvSpPr>
          <p:cNvPr id="5" name="TextBox 4">
            <a:extLst>
              <a:ext uri="{FF2B5EF4-FFF2-40B4-BE49-F238E27FC236}">
                <a16:creationId xmlns:a16="http://schemas.microsoft.com/office/drawing/2014/main" id="{ACA5383A-BBF5-454B-983E-2A20C0005D95}"/>
              </a:ext>
            </a:extLst>
          </p:cNvPr>
          <p:cNvSpPr txBox="1"/>
          <p:nvPr/>
        </p:nvSpPr>
        <p:spPr>
          <a:xfrm>
            <a:off x="6837528" y="0"/>
            <a:ext cx="5354472" cy="6858000"/>
          </a:xfrm>
          <a:prstGeom prst="rect">
            <a:avLst/>
          </a:prstGeom>
          <a:solidFill>
            <a:schemeClr val="tx2">
              <a:lumMod val="20000"/>
              <a:lumOff val="80000"/>
            </a:schemeClr>
          </a:solidFill>
          <a:ln w="152400" cmpd="thickThin">
            <a:solidFill>
              <a:schemeClr val="bg1">
                <a:lumMod val="95000"/>
              </a:schemeClr>
            </a:solidFill>
            <a:miter lim="800000"/>
          </a:ln>
        </p:spPr>
        <p:txBody>
          <a:bodyPr wrap="square" rtlCol="0">
            <a:spAutoFit/>
          </a:bodyPr>
          <a:lstStyle/>
          <a:p>
            <a:endParaRPr lang="en-US" dirty="0"/>
          </a:p>
        </p:txBody>
      </p:sp>
      <p:sp>
        <p:nvSpPr>
          <p:cNvPr id="7" name="TextBox 6">
            <a:extLst>
              <a:ext uri="{FF2B5EF4-FFF2-40B4-BE49-F238E27FC236}">
                <a16:creationId xmlns:a16="http://schemas.microsoft.com/office/drawing/2014/main" id="{805546A0-6E9E-41D2-84CD-A2C185346F1D}"/>
              </a:ext>
            </a:extLst>
          </p:cNvPr>
          <p:cNvSpPr txBox="1"/>
          <p:nvPr/>
        </p:nvSpPr>
        <p:spPr>
          <a:xfrm>
            <a:off x="7208792" y="1492915"/>
            <a:ext cx="4611944" cy="5016758"/>
          </a:xfrm>
          <a:prstGeom prst="rect">
            <a:avLst/>
          </a:prstGeom>
          <a:noFill/>
        </p:spPr>
        <p:txBody>
          <a:bodyPr wrap="square">
            <a:spAutoFit/>
          </a:bodyPr>
          <a:lstStyle/>
          <a:p>
            <a:pPr marL="342900" indent="-342900">
              <a:buFont typeface="Arial" panose="020B0604020202020204" pitchFamily="34" charset="0"/>
              <a:buChar char="•"/>
            </a:pPr>
            <a:r>
              <a:rPr lang="en-US" sz="3200" dirty="0">
                <a:solidFill>
                  <a:schemeClr val="tx2"/>
                </a:solidFill>
              </a:rPr>
              <a:t>518 instances of “public use(s)”</a:t>
            </a:r>
          </a:p>
          <a:p>
            <a:endParaRPr lang="en-US" sz="3200" dirty="0">
              <a:solidFill>
                <a:schemeClr val="tx2"/>
              </a:solidFill>
            </a:endParaRPr>
          </a:p>
          <a:p>
            <a:pPr marL="342900" indent="-342900">
              <a:buFont typeface="Arial" panose="020B0604020202020204" pitchFamily="34" charset="0"/>
              <a:buChar char="•"/>
            </a:pPr>
            <a:r>
              <a:rPr lang="en-US" sz="3200" dirty="0">
                <a:solidFill>
                  <a:schemeClr val="tx2"/>
                </a:solidFill>
              </a:rPr>
              <a:t>Sorted two places to left, noticed “for” frequently precedes phrase</a:t>
            </a:r>
          </a:p>
          <a:p>
            <a:endParaRPr lang="en-US" sz="3200" dirty="0">
              <a:solidFill>
                <a:schemeClr val="tx2"/>
              </a:solidFill>
            </a:endParaRPr>
          </a:p>
          <a:p>
            <a:pPr marL="342900" indent="-342900">
              <a:buFont typeface="Arial" panose="020B0604020202020204" pitchFamily="34" charset="0"/>
              <a:buChar char="•"/>
            </a:pPr>
            <a:r>
              <a:rPr lang="en-US" sz="3200" dirty="0">
                <a:solidFill>
                  <a:schemeClr val="tx2"/>
                </a:solidFill>
              </a:rPr>
              <a:t>222 instances of “for public use(s)”</a:t>
            </a:r>
          </a:p>
        </p:txBody>
      </p:sp>
      <p:sp>
        <p:nvSpPr>
          <p:cNvPr id="9" name="TextBox 8">
            <a:extLst>
              <a:ext uri="{FF2B5EF4-FFF2-40B4-BE49-F238E27FC236}">
                <a16:creationId xmlns:a16="http://schemas.microsoft.com/office/drawing/2014/main" id="{103303D6-F242-47B7-92BA-F33FB9EDF05B}"/>
              </a:ext>
            </a:extLst>
          </p:cNvPr>
          <p:cNvSpPr txBox="1"/>
          <p:nvPr/>
        </p:nvSpPr>
        <p:spPr>
          <a:xfrm>
            <a:off x="7709417" y="365125"/>
            <a:ext cx="3644383" cy="1015663"/>
          </a:xfrm>
          <a:prstGeom prst="rect">
            <a:avLst/>
          </a:prstGeom>
          <a:noFill/>
        </p:spPr>
        <p:txBody>
          <a:bodyPr wrap="square">
            <a:spAutoFit/>
          </a:bodyPr>
          <a:lstStyle/>
          <a:p>
            <a:pPr algn="ctr"/>
            <a:r>
              <a:rPr lang="en-US" sz="6000" u="sng" dirty="0">
                <a:solidFill>
                  <a:schemeClr val="tx2"/>
                </a:solidFill>
              </a:rPr>
              <a:t>Public Use</a:t>
            </a:r>
            <a:endParaRPr lang="en-US" sz="6000" dirty="0">
              <a:solidFill>
                <a:schemeClr val="tx2"/>
              </a:solidFill>
            </a:endParaRPr>
          </a:p>
        </p:txBody>
      </p:sp>
    </p:spTree>
    <p:extLst>
      <p:ext uri="{BB962C8B-B14F-4D97-AF65-F5344CB8AC3E}">
        <p14:creationId xmlns:p14="http://schemas.microsoft.com/office/powerpoint/2010/main" val="306624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75000"/>
            <a:alpha val="2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0BAB5-78C0-47DD-B5E1-5D3E1A432BA1}"/>
              </a:ext>
            </a:extLst>
          </p:cNvPr>
          <p:cNvSpPr>
            <a:spLocks noGrp="1"/>
          </p:cNvSpPr>
          <p:nvPr>
            <p:ph type="title"/>
          </p:nvPr>
        </p:nvSpPr>
        <p:spPr>
          <a:xfrm>
            <a:off x="222163" y="200906"/>
            <a:ext cx="10515600" cy="1325563"/>
          </a:xfrm>
        </p:spPr>
        <p:txBody>
          <a:bodyPr>
            <a:normAutofit/>
          </a:bodyPr>
          <a:lstStyle/>
          <a:p>
            <a:pPr algn="r"/>
            <a:r>
              <a:rPr lang="en-US" sz="4000" b="1" dirty="0">
                <a:solidFill>
                  <a:schemeClr val="tx2"/>
                </a:solidFill>
              </a:rPr>
              <a:t>…to (briefly) illustrate this cognitive observation</a:t>
            </a:r>
          </a:p>
        </p:txBody>
      </p:sp>
      <p:sp>
        <p:nvSpPr>
          <p:cNvPr id="3" name="Content Placeholder 2">
            <a:extLst>
              <a:ext uri="{FF2B5EF4-FFF2-40B4-BE49-F238E27FC236}">
                <a16:creationId xmlns:a16="http://schemas.microsoft.com/office/drawing/2014/main" id="{AF131BB4-E98E-4DCD-BA8A-DC279160E556}"/>
              </a:ext>
            </a:extLst>
          </p:cNvPr>
          <p:cNvSpPr>
            <a:spLocks noGrp="1"/>
          </p:cNvSpPr>
          <p:nvPr>
            <p:ph idx="1"/>
          </p:nvPr>
        </p:nvSpPr>
        <p:spPr>
          <a:xfrm>
            <a:off x="706695" y="1344816"/>
            <a:ext cx="10392696" cy="5684293"/>
          </a:xfrm>
        </p:spPr>
        <p:txBody>
          <a:bodyPr>
            <a:normAutofit/>
          </a:bodyPr>
          <a:lstStyle/>
          <a:p>
            <a:endParaRPr lang="en-US" sz="2400" dirty="0">
              <a:solidFill>
                <a:schemeClr val="tx2"/>
              </a:solidFill>
            </a:endParaRPr>
          </a:p>
          <a:p>
            <a:endParaRPr lang="en-US" sz="2400" dirty="0">
              <a:solidFill>
                <a:schemeClr val="tx2"/>
              </a:solidFill>
            </a:endParaRPr>
          </a:p>
          <a:p>
            <a:endParaRPr lang="en-US" sz="2400" dirty="0">
              <a:solidFill>
                <a:schemeClr val="tx2"/>
              </a:solidFill>
            </a:endParaRPr>
          </a:p>
          <a:p>
            <a:endParaRPr lang="en-US" sz="2400" dirty="0">
              <a:solidFill>
                <a:schemeClr val="tx2"/>
              </a:solidFill>
            </a:endParaRPr>
          </a:p>
          <a:p>
            <a:endParaRPr lang="en-US" sz="2400" dirty="0">
              <a:solidFill>
                <a:schemeClr val="tx2"/>
              </a:solidFill>
            </a:endParaRPr>
          </a:p>
          <a:p>
            <a:endParaRPr lang="en-US" sz="2400" dirty="0">
              <a:solidFill>
                <a:schemeClr val="tx2"/>
              </a:solidFill>
            </a:endParaRPr>
          </a:p>
          <a:p>
            <a:endParaRPr lang="en-US" sz="2400" dirty="0">
              <a:solidFill>
                <a:schemeClr val="tx2"/>
              </a:solidFill>
            </a:endParaRPr>
          </a:p>
          <a:p>
            <a:pPr marL="0" indent="0">
              <a:buNone/>
            </a:pPr>
            <a:endParaRPr lang="en-US" sz="2000" dirty="0">
              <a:solidFill>
                <a:schemeClr val="tx2"/>
              </a:solidFill>
            </a:endParaRPr>
          </a:p>
          <a:p>
            <a:pPr marL="0" indent="0">
              <a:buNone/>
            </a:pPr>
            <a:r>
              <a:rPr lang="en-US" sz="4000" dirty="0">
                <a:solidFill>
                  <a:schemeClr val="tx2"/>
                </a:solidFill>
              </a:rPr>
              <a:t>Context is key to understanding the meaning of “use” in “for public use”</a:t>
            </a:r>
          </a:p>
          <a:p>
            <a:endParaRPr lang="en-US" sz="2400" dirty="0">
              <a:solidFill>
                <a:schemeClr val="tx2"/>
              </a:solidFill>
            </a:endParaRPr>
          </a:p>
        </p:txBody>
      </p:sp>
      <p:sp>
        <p:nvSpPr>
          <p:cNvPr id="4" name="Cloud 3">
            <a:extLst>
              <a:ext uri="{FF2B5EF4-FFF2-40B4-BE49-F238E27FC236}">
                <a16:creationId xmlns:a16="http://schemas.microsoft.com/office/drawing/2014/main" id="{CAFB6F79-8C54-5145-A954-916C15374859}"/>
              </a:ext>
            </a:extLst>
          </p:cNvPr>
          <p:cNvSpPr/>
          <p:nvPr/>
        </p:nvSpPr>
        <p:spPr>
          <a:xfrm>
            <a:off x="1476121" y="1511823"/>
            <a:ext cx="3855809" cy="3089674"/>
          </a:xfrm>
          <a:prstGeom prst="cloud">
            <a:avLst/>
          </a:prstGeom>
          <a:solidFill>
            <a:schemeClr val="tx2">
              <a:lumMod val="60000"/>
              <a:lumOff val="40000"/>
            </a:schemeClr>
          </a:solidFill>
          <a:ln w="381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bg1">
                    <a:lumMod val="95000"/>
                  </a:schemeClr>
                </a:solidFill>
              </a:rPr>
              <a:t>  </a:t>
            </a:r>
            <a:endParaRPr lang="en-US" sz="3400" dirty="0">
              <a:solidFill>
                <a:schemeClr val="bg1">
                  <a:lumMod val="95000"/>
                </a:schemeClr>
              </a:solidFill>
            </a:endParaRPr>
          </a:p>
        </p:txBody>
      </p:sp>
      <p:sp>
        <p:nvSpPr>
          <p:cNvPr id="5" name="Cloud 4">
            <a:extLst>
              <a:ext uri="{FF2B5EF4-FFF2-40B4-BE49-F238E27FC236}">
                <a16:creationId xmlns:a16="http://schemas.microsoft.com/office/drawing/2014/main" id="{812EAE73-82A5-084F-B9B2-79DB0BD12FB4}"/>
              </a:ext>
            </a:extLst>
          </p:cNvPr>
          <p:cNvSpPr/>
          <p:nvPr/>
        </p:nvSpPr>
        <p:spPr>
          <a:xfrm>
            <a:off x="6517299" y="1511822"/>
            <a:ext cx="3954056" cy="3089673"/>
          </a:xfrm>
          <a:prstGeom prst="cloud">
            <a:avLst/>
          </a:prstGeom>
          <a:solidFill>
            <a:schemeClr val="tx2">
              <a:lumMod val="60000"/>
              <a:lumOff val="40000"/>
            </a:schemeClr>
          </a:solidFill>
          <a:ln w="381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7D418FDE-84A0-4B99-BBB8-A1E45E1F76B3}"/>
              </a:ext>
            </a:extLst>
          </p:cNvPr>
          <p:cNvSpPr txBox="1"/>
          <p:nvPr/>
        </p:nvSpPr>
        <p:spPr>
          <a:xfrm>
            <a:off x="5479963" y="2404142"/>
            <a:ext cx="846161" cy="707886"/>
          </a:xfrm>
          <a:prstGeom prst="rect">
            <a:avLst/>
          </a:prstGeom>
          <a:noFill/>
        </p:spPr>
        <p:txBody>
          <a:bodyPr wrap="square" rtlCol="0">
            <a:spAutoFit/>
          </a:bodyPr>
          <a:lstStyle/>
          <a:p>
            <a:r>
              <a:rPr lang="en-US" sz="4000" b="1" cap="small" dirty="0">
                <a:solidFill>
                  <a:schemeClr val="tx2"/>
                </a:solidFill>
              </a:rPr>
              <a:t>Vs.</a:t>
            </a:r>
          </a:p>
        </p:txBody>
      </p:sp>
      <p:sp>
        <p:nvSpPr>
          <p:cNvPr id="10" name="TextBox 9">
            <a:extLst>
              <a:ext uri="{FF2B5EF4-FFF2-40B4-BE49-F238E27FC236}">
                <a16:creationId xmlns:a16="http://schemas.microsoft.com/office/drawing/2014/main" id="{B2121000-BE30-481C-B6A8-9E20EFC59EC1}"/>
              </a:ext>
            </a:extLst>
          </p:cNvPr>
          <p:cNvSpPr txBox="1"/>
          <p:nvPr/>
        </p:nvSpPr>
        <p:spPr>
          <a:xfrm>
            <a:off x="2564297" y="1915182"/>
            <a:ext cx="1501789" cy="707886"/>
          </a:xfrm>
          <a:prstGeom prst="rect">
            <a:avLst/>
          </a:prstGeom>
          <a:noFill/>
        </p:spPr>
        <p:txBody>
          <a:bodyPr wrap="square" rtlCol="0">
            <a:spAutoFit/>
          </a:bodyPr>
          <a:lstStyle/>
          <a:p>
            <a:pPr algn="ctr"/>
            <a:r>
              <a:rPr lang="en-US" sz="4000" dirty="0">
                <a:solidFill>
                  <a:schemeClr val="bg1">
                    <a:lumMod val="85000"/>
                  </a:schemeClr>
                </a:solidFill>
              </a:rPr>
              <a:t>Use</a:t>
            </a:r>
          </a:p>
        </p:txBody>
      </p:sp>
      <p:sp>
        <p:nvSpPr>
          <p:cNvPr id="13" name="TextBox 12">
            <a:extLst>
              <a:ext uri="{FF2B5EF4-FFF2-40B4-BE49-F238E27FC236}">
                <a16:creationId xmlns:a16="http://schemas.microsoft.com/office/drawing/2014/main" id="{FDEA2663-09F7-4116-AFAC-A5087448CA14}"/>
              </a:ext>
            </a:extLst>
          </p:cNvPr>
          <p:cNvSpPr txBox="1"/>
          <p:nvPr/>
        </p:nvSpPr>
        <p:spPr>
          <a:xfrm>
            <a:off x="7743432" y="1866906"/>
            <a:ext cx="1501789" cy="707886"/>
          </a:xfrm>
          <a:prstGeom prst="rect">
            <a:avLst/>
          </a:prstGeom>
          <a:noFill/>
        </p:spPr>
        <p:txBody>
          <a:bodyPr wrap="square" rtlCol="0">
            <a:spAutoFit/>
          </a:bodyPr>
          <a:lstStyle/>
          <a:p>
            <a:pPr algn="ctr"/>
            <a:r>
              <a:rPr lang="en-US" sz="4000" dirty="0">
                <a:solidFill>
                  <a:schemeClr val="bg1">
                    <a:lumMod val="85000"/>
                  </a:schemeClr>
                </a:solidFill>
              </a:rPr>
              <a:t>Use</a:t>
            </a:r>
          </a:p>
        </p:txBody>
      </p:sp>
      <p:pic>
        <p:nvPicPr>
          <p:cNvPr id="17" name="Graphic 16" descr="Baguette outline">
            <a:extLst>
              <a:ext uri="{FF2B5EF4-FFF2-40B4-BE49-F238E27FC236}">
                <a16:creationId xmlns:a16="http://schemas.microsoft.com/office/drawing/2014/main" id="{C6B42141-984D-4224-8718-E22B0BB26BE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71046" y="2511594"/>
            <a:ext cx="1323281" cy="1323281"/>
          </a:xfrm>
          <a:prstGeom prst="rect">
            <a:avLst/>
          </a:prstGeom>
        </p:spPr>
      </p:pic>
      <p:pic>
        <p:nvPicPr>
          <p:cNvPr id="19" name="Graphic 18" descr="Seeds outline">
            <a:extLst>
              <a:ext uri="{FF2B5EF4-FFF2-40B4-BE49-F238E27FC236}">
                <a16:creationId xmlns:a16="http://schemas.microsoft.com/office/drawing/2014/main" id="{4B3E1D8B-4C25-44B4-8688-6EE21ADAAA0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809241" y="2404142"/>
            <a:ext cx="1111109" cy="1111109"/>
          </a:xfrm>
          <a:prstGeom prst="rect">
            <a:avLst/>
          </a:prstGeom>
        </p:spPr>
      </p:pic>
      <p:pic>
        <p:nvPicPr>
          <p:cNvPr id="7" name="Graphic 6" descr="A sandwich">
            <a:extLst>
              <a:ext uri="{FF2B5EF4-FFF2-40B4-BE49-F238E27FC236}">
                <a16:creationId xmlns:a16="http://schemas.microsoft.com/office/drawing/2014/main" id="{A3EECC73-DB0C-41AE-8E51-D9D8C8976BF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602009" y="2422175"/>
            <a:ext cx="1111109" cy="1111109"/>
          </a:xfrm>
          <a:prstGeom prst="rect">
            <a:avLst/>
          </a:prstGeom>
        </p:spPr>
      </p:pic>
      <p:pic>
        <p:nvPicPr>
          <p:cNvPr id="14" name="Graphic 13" descr="A sandwich">
            <a:extLst>
              <a:ext uri="{FF2B5EF4-FFF2-40B4-BE49-F238E27FC236}">
                <a16:creationId xmlns:a16="http://schemas.microsoft.com/office/drawing/2014/main" id="{4EBDD752-5569-4ABA-B45A-6D532E6E5E1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512408" y="2633526"/>
            <a:ext cx="1111109" cy="1111109"/>
          </a:xfrm>
          <a:prstGeom prst="rect">
            <a:avLst/>
          </a:prstGeom>
        </p:spPr>
      </p:pic>
      <p:sp>
        <p:nvSpPr>
          <p:cNvPr id="11" name="TextBox 10">
            <a:extLst>
              <a:ext uri="{FF2B5EF4-FFF2-40B4-BE49-F238E27FC236}">
                <a16:creationId xmlns:a16="http://schemas.microsoft.com/office/drawing/2014/main" id="{F8159633-3825-4AF9-A4EC-BC460E93EC6B}"/>
              </a:ext>
            </a:extLst>
          </p:cNvPr>
          <p:cNvSpPr txBox="1"/>
          <p:nvPr/>
        </p:nvSpPr>
        <p:spPr>
          <a:xfrm>
            <a:off x="2774991" y="2696530"/>
            <a:ext cx="956957" cy="646331"/>
          </a:xfrm>
          <a:prstGeom prst="rect">
            <a:avLst/>
          </a:prstGeom>
          <a:noFill/>
        </p:spPr>
        <p:txBody>
          <a:bodyPr wrap="square" rtlCol="0">
            <a:spAutoFit/>
          </a:bodyPr>
          <a:lstStyle/>
          <a:p>
            <a:pPr algn="ctr"/>
            <a:r>
              <a:rPr lang="en-US" sz="3600" b="1" dirty="0">
                <a:solidFill>
                  <a:schemeClr val="bg2">
                    <a:lumMod val="90000"/>
                  </a:schemeClr>
                </a:solidFill>
              </a:rPr>
              <a:t>-----</a:t>
            </a:r>
            <a:endParaRPr lang="en-US" sz="2000" b="1" dirty="0">
              <a:solidFill>
                <a:schemeClr val="bg2">
                  <a:lumMod val="90000"/>
                </a:schemeClr>
              </a:solidFill>
            </a:endParaRPr>
          </a:p>
        </p:txBody>
      </p:sp>
      <p:pic>
        <p:nvPicPr>
          <p:cNvPr id="16" name="Graphic 15" descr="Baguette outline">
            <a:extLst>
              <a:ext uri="{FF2B5EF4-FFF2-40B4-BE49-F238E27FC236}">
                <a16:creationId xmlns:a16="http://schemas.microsoft.com/office/drawing/2014/main" id="{88CDFC88-2AA5-493C-ACC2-498763B7758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04231" y="3266896"/>
            <a:ext cx="800494" cy="800494"/>
          </a:xfrm>
          <a:prstGeom prst="rect">
            <a:avLst/>
          </a:prstGeom>
        </p:spPr>
      </p:pic>
    </p:spTree>
    <p:extLst>
      <p:ext uri="{BB962C8B-B14F-4D97-AF65-F5344CB8AC3E}">
        <p14:creationId xmlns:p14="http://schemas.microsoft.com/office/powerpoint/2010/main" val="304021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0677A1D4-A036-4193-BE15-29CD7D983C28}"/>
              </a:ext>
            </a:extLst>
          </p:cNvPr>
          <p:cNvSpPr txBox="1"/>
          <p:nvPr/>
        </p:nvSpPr>
        <p:spPr>
          <a:xfrm>
            <a:off x="477012" y="408995"/>
            <a:ext cx="11559275" cy="6208975"/>
          </a:xfrm>
          <a:prstGeom prst="rect">
            <a:avLst/>
          </a:prstGeom>
          <a:solidFill>
            <a:schemeClr val="tx2">
              <a:lumMod val="75000"/>
              <a:alpha val="20000"/>
            </a:schemeClr>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DF4C00A3-728B-44D8-845D-809A7B039308}"/>
              </a:ext>
            </a:extLst>
          </p:cNvPr>
          <p:cNvSpPr txBox="1"/>
          <p:nvPr/>
        </p:nvSpPr>
        <p:spPr>
          <a:xfrm>
            <a:off x="688844" y="1125499"/>
            <a:ext cx="3435100" cy="4524315"/>
          </a:xfrm>
          <a:prstGeom prst="rect">
            <a:avLst/>
          </a:prstGeom>
          <a:solidFill>
            <a:schemeClr val="tx2">
              <a:lumMod val="20000"/>
              <a:lumOff val="80000"/>
            </a:schemeClr>
          </a:solidFill>
          <a:ln w="152400" cmpd="thickThin">
            <a:solidFill>
              <a:schemeClr val="bg1">
                <a:lumMod val="95000"/>
              </a:schemeClr>
            </a:solidFill>
          </a:ln>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800" b="1" u="sng" dirty="0">
                <a:solidFill>
                  <a:schemeClr val="tx2"/>
                </a:solidFill>
              </a:rPr>
              <a:t>Manual Analysis:</a:t>
            </a:r>
          </a:p>
          <a:p>
            <a:pPr algn="ctr"/>
            <a:endParaRPr lang="en-US" sz="2000" b="1" dirty="0">
              <a:solidFill>
                <a:schemeClr val="tx2"/>
              </a:solidFill>
            </a:endParaRPr>
          </a:p>
          <a:p>
            <a:pPr marL="457200" indent="-285750">
              <a:buFont typeface="Arial" panose="020B0604020202020204" pitchFamily="34" charset="0"/>
              <a:buChar char="•"/>
            </a:pPr>
            <a:r>
              <a:rPr lang="en-US" sz="2400" dirty="0">
                <a:solidFill>
                  <a:schemeClr val="tx2"/>
                </a:solidFill>
              </a:rPr>
              <a:t>Analyzed 187 lines</a:t>
            </a:r>
            <a:endParaRPr lang="en-US" sz="2300" dirty="0">
              <a:solidFill>
                <a:schemeClr val="tx2"/>
              </a:solidFill>
            </a:endParaRPr>
          </a:p>
          <a:p>
            <a:pPr marL="171450"/>
            <a:endParaRPr lang="en-US" sz="2400" dirty="0">
              <a:solidFill>
                <a:schemeClr val="tx2"/>
              </a:solidFill>
            </a:endParaRPr>
          </a:p>
          <a:p>
            <a:pPr marL="457200" indent="-285750">
              <a:buFont typeface="Arial" panose="020B0604020202020204" pitchFamily="34" charset="0"/>
              <a:buChar char="•"/>
            </a:pPr>
            <a:r>
              <a:rPr lang="en-US" sz="2400" dirty="0">
                <a:solidFill>
                  <a:schemeClr val="tx2"/>
                </a:solidFill>
              </a:rPr>
              <a:t>Coded categories of nouns: </a:t>
            </a:r>
          </a:p>
          <a:p>
            <a:pPr lvl="2" indent="-285750">
              <a:buFont typeface="Arial" panose="020B0604020202020204" pitchFamily="34" charset="0"/>
              <a:buChar char="•"/>
            </a:pPr>
            <a:r>
              <a:rPr lang="en-US" sz="2400" dirty="0">
                <a:solidFill>
                  <a:schemeClr val="tx2"/>
                </a:solidFill>
              </a:rPr>
              <a:t>real or personal property</a:t>
            </a:r>
          </a:p>
          <a:p>
            <a:pPr lvl="2" indent="-285750">
              <a:buFont typeface="Arial" panose="020B0604020202020204" pitchFamily="34" charset="0"/>
              <a:buChar char="•"/>
            </a:pPr>
            <a:r>
              <a:rPr lang="en-US" sz="2400" dirty="0">
                <a:solidFill>
                  <a:schemeClr val="tx2"/>
                </a:solidFill>
              </a:rPr>
              <a:t>processed and unprocessed</a:t>
            </a:r>
          </a:p>
          <a:p>
            <a:pPr marL="628650" lvl="2"/>
            <a:endParaRPr lang="en-US" sz="2400" dirty="0">
              <a:solidFill>
                <a:schemeClr val="tx2"/>
              </a:solidFill>
            </a:endParaRPr>
          </a:p>
          <a:p>
            <a:pPr marL="457200" indent="-285750">
              <a:buFont typeface="Arial" panose="020B0604020202020204" pitchFamily="34" charset="0"/>
              <a:buChar char="•"/>
            </a:pPr>
            <a:r>
              <a:rPr lang="en-US" sz="2400" dirty="0">
                <a:solidFill>
                  <a:schemeClr val="tx2"/>
                </a:solidFill>
              </a:rPr>
              <a:t>Categorized 161 lines</a:t>
            </a:r>
            <a:endParaRPr lang="en-US" sz="2300" dirty="0">
              <a:solidFill>
                <a:schemeClr val="tx2"/>
              </a:solidFill>
            </a:endParaRPr>
          </a:p>
        </p:txBody>
      </p:sp>
      <p:sp>
        <p:nvSpPr>
          <p:cNvPr id="8" name="AutoShape 3">
            <a:extLst>
              <a:ext uri="{FF2B5EF4-FFF2-40B4-BE49-F238E27FC236}">
                <a16:creationId xmlns:a16="http://schemas.microsoft.com/office/drawing/2014/main" id="{5A2D0608-005D-421E-968B-C94435F98E0A}"/>
              </a:ext>
            </a:extLst>
          </p:cNvPr>
          <p:cNvSpPr>
            <a:spLocks noChangeAspect="1" noChangeArrowheads="1" noTextEdit="1"/>
          </p:cNvSpPr>
          <p:nvPr/>
        </p:nvSpPr>
        <p:spPr bwMode="auto">
          <a:xfrm>
            <a:off x="4362450" y="2816225"/>
            <a:ext cx="7318375"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5">
            <a:extLst>
              <a:ext uri="{FF2B5EF4-FFF2-40B4-BE49-F238E27FC236}">
                <a16:creationId xmlns:a16="http://schemas.microsoft.com/office/drawing/2014/main" id="{8B165CBF-115B-4EA0-9C28-16D6CF13D31B}"/>
              </a:ext>
            </a:extLst>
          </p:cNvPr>
          <p:cNvSpPr>
            <a:spLocks noChangeArrowheads="1"/>
          </p:cNvSpPr>
          <p:nvPr/>
        </p:nvSpPr>
        <p:spPr bwMode="auto">
          <a:xfrm>
            <a:off x="4370388" y="2824163"/>
            <a:ext cx="1435100" cy="471488"/>
          </a:xfrm>
          <a:prstGeom prst="rect">
            <a:avLst/>
          </a:prstGeom>
          <a:solidFill>
            <a:srgbClr val="D6DC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Rectangle 6">
            <a:extLst>
              <a:ext uri="{FF2B5EF4-FFF2-40B4-BE49-F238E27FC236}">
                <a16:creationId xmlns:a16="http://schemas.microsoft.com/office/drawing/2014/main" id="{017D988F-555B-438C-B1E4-F1042118AD86}"/>
              </a:ext>
            </a:extLst>
          </p:cNvPr>
          <p:cNvSpPr>
            <a:spLocks noChangeArrowheads="1"/>
          </p:cNvSpPr>
          <p:nvPr/>
        </p:nvSpPr>
        <p:spPr bwMode="auto">
          <a:xfrm>
            <a:off x="5807075" y="2824163"/>
            <a:ext cx="1962150" cy="471488"/>
          </a:xfrm>
          <a:prstGeom prst="rect">
            <a:avLst/>
          </a:prstGeom>
          <a:solidFill>
            <a:srgbClr val="8497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Rectangle 7">
            <a:extLst>
              <a:ext uri="{FF2B5EF4-FFF2-40B4-BE49-F238E27FC236}">
                <a16:creationId xmlns:a16="http://schemas.microsoft.com/office/drawing/2014/main" id="{A057911F-0C95-4CC8-98A8-9BCAB2B27EE1}"/>
              </a:ext>
            </a:extLst>
          </p:cNvPr>
          <p:cNvSpPr>
            <a:spLocks noChangeArrowheads="1"/>
          </p:cNvSpPr>
          <p:nvPr/>
        </p:nvSpPr>
        <p:spPr bwMode="auto">
          <a:xfrm>
            <a:off x="7769225" y="2824163"/>
            <a:ext cx="3898900" cy="473075"/>
          </a:xfrm>
          <a:prstGeom prst="rect">
            <a:avLst/>
          </a:prstGeom>
          <a:solidFill>
            <a:srgbClr val="8497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Rectangle 8">
            <a:extLst>
              <a:ext uri="{FF2B5EF4-FFF2-40B4-BE49-F238E27FC236}">
                <a16:creationId xmlns:a16="http://schemas.microsoft.com/office/drawing/2014/main" id="{A944727C-8B03-46C9-BC4E-327163A57280}"/>
              </a:ext>
            </a:extLst>
          </p:cNvPr>
          <p:cNvSpPr>
            <a:spLocks noChangeArrowheads="1"/>
          </p:cNvSpPr>
          <p:nvPr/>
        </p:nvSpPr>
        <p:spPr bwMode="auto">
          <a:xfrm>
            <a:off x="4370388" y="3295650"/>
            <a:ext cx="1435100" cy="2266950"/>
          </a:xfrm>
          <a:prstGeom prst="rect">
            <a:avLst/>
          </a:prstGeom>
          <a:solidFill>
            <a:srgbClr val="8497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Rectangle 9">
            <a:extLst>
              <a:ext uri="{FF2B5EF4-FFF2-40B4-BE49-F238E27FC236}">
                <a16:creationId xmlns:a16="http://schemas.microsoft.com/office/drawing/2014/main" id="{1F9C4D5E-857C-4B2A-82C8-80B9E2CFC3B7}"/>
              </a:ext>
            </a:extLst>
          </p:cNvPr>
          <p:cNvSpPr>
            <a:spLocks noChangeArrowheads="1"/>
          </p:cNvSpPr>
          <p:nvPr/>
        </p:nvSpPr>
        <p:spPr bwMode="auto">
          <a:xfrm>
            <a:off x="5807075" y="3295650"/>
            <a:ext cx="1962150" cy="2266950"/>
          </a:xfrm>
          <a:prstGeom prst="rect">
            <a:avLst/>
          </a:prstGeom>
          <a:solidFill>
            <a:srgbClr val="ADB9C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Rectangle 10">
            <a:extLst>
              <a:ext uri="{FF2B5EF4-FFF2-40B4-BE49-F238E27FC236}">
                <a16:creationId xmlns:a16="http://schemas.microsoft.com/office/drawing/2014/main" id="{1C117D03-3ED5-4A8C-B58B-781CC58EEF34}"/>
              </a:ext>
            </a:extLst>
          </p:cNvPr>
          <p:cNvSpPr>
            <a:spLocks noChangeArrowheads="1"/>
          </p:cNvSpPr>
          <p:nvPr/>
        </p:nvSpPr>
        <p:spPr bwMode="auto">
          <a:xfrm>
            <a:off x="7769225" y="3297238"/>
            <a:ext cx="3898900" cy="2266950"/>
          </a:xfrm>
          <a:prstGeom prst="rect">
            <a:avLst/>
          </a:prstGeom>
          <a:solidFill>
            <a:srgbClr val="ADB9C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Rectangle 11">
            <a:extLst>
              <a:ext uri="{FF2B5EF4-FFF2-40B4-BE49-F238E27FC236}">
                <a16:creationId xmlns:a16="http://schemas.microsoft.com/office/drawing/2014/main" id="{ACC8C95E-7B55-4F90-8E4E-75A092C1F740}"/>
              </a:ext>
            </a:extLst>
          </p:cNvPr>
          <p:cNvSpPr>
            <a:spLocks noChangeArrowheads="1"/>
          </p:cNvSpPr>
          <p:nvPr/>
        </p:nvSpPr>
        <p:spPr bwMode="auto">
          <a:xfrm>
            <a:off x="4370388" y="5562600"/>
            <a:ext cx="1436688" cy="781050"/>
          </a:xfrm>
          <a:prstGeom prst="rect">
            <a:avLst/>
          </a:prstGeom>
          <a:solidFill>
            <a:srgbClr val="8497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Rectangle 12">
            <a:extLst>
              <a:ext uri="{FF2B5EF4-FFF2-40B4-BE49-F238E27FC236}">
                <a16:creationId xmlns:a16="http://schemas.microsoft.com/office/drawing/2014/main" id="{3BEB5867-A266-4E51-A1B2-6485191B233E}"/>
              </a:ext>
            </a:extLst>
          </p:cNvPr>
          <p:cNvSpPr>
            <a:spLocks noChangeArrowheads="1"/>
          </p:cNvSpPr>
          <p:nvPr/>
        </p:nvSpPr>
        <p:spPr bwMode="auto">
          <a:xfrm>
            <a:off x="5807075" y="5562600"/>
            <a:ext cx="1962150" cy="781050"/>
          </a:xfrm>
          <a:prstGeom prst="rect">
            <a:avLst/>
          </a:prstGeom>
          <a:solidFill>
            <a:srgbClr val="D6DC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13">
            <a:extLst>
              <a:ext uri="{FF2B5EF4-FFF2-40B4-BE49-F238E27FC236}">
                <a16:creationId xmlns:a16="http://schemas.microsoft.com/office/drawing/2014/main" id="{7B6D37EE-5CA6-400F-B6DD-F61B69A3874D}"/>
              </a:ext>
            </a:extLst>
          </p:cNvPr>
          <p:cNvSpPr>
            <a:spLocks noChangeArrowheads="1"/>
          </p:cNvSpPr>
          <p:nvPr/>
        </p:nvSpPr>
        <p:spPr bwMode="auto">
          <a:xfrm>
            <a:off x="7769225" y="5564188"/>
            <a:ext cx="3898900" cy="779463"/>
          </a:xfrm>
          <a:prstGeom prst="rect">
            <a:avLst/>
          </a:prstGeom>
          <a:solidFill>
            <a:srgbClr val="D6DC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Line 14">
            <a:extLst>
              <a:ext uri="{FF2B5EF4-FFF2-40B4-BE49-F238E27FC236}">
                <a16:creationId xmlns:a16="http://schemas.microsoft.com/office/drawing/2014/main" id="{D8C87AA9-D2D1-42A4-9968-6796BAE493BD}"/>
              </a:ext>
            </a:extLst>
          </p:cNvPr>
          <p:cNvSpPr>
            <a:spLocks noChangeShapeType="1"/>
          </p:cNvSpPr>
          <p:nvPr/>
        </p:nvSpPr>
        <p:spPr bwMode="auto">
          <a:xfrm>
            <a:off x="5807075" y="2816225"/>
            <a:ext cx="0" cy="3532188"/>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Line 15">
            <a:extLst>
              <a:ext uri="{FF2B5EF4-FFF2-40B4-BE49-F238E27FC236}">
                <a16:creationId xmlns:a16="http://schemas.microsoft.com/office/drawing/2014/main" id="{0AAA5F18-68A2-48AC-8EA0-1417850C6B1E}"/>
              </a:ext>
            </a:extLst>
          </p:cNvPr>
          <p:cNvSpPr>
            <a:spLocks noChangeShapeType="1"/>
          </p:cNvSpPr>
          <p:nvPr/>
        </p:nvSpPr>
        <p:spPr bwMode="auto">
          <a:xfrm>
            <a:off x="7769225" y="2816225"/>
            <a:ext cx="0" cy="3532188"/>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Line 16">
            <a:extLst>
              <a:ext uri="{FF2B5EF4-FFF2-40B4-BE49-F238E27FC236}">
                <a16:creationId xmlns:a16="http://schemas.microsoft.com/office/drawing/2014/main" id="{77FBD724-911E-4187-A5FC-C8D5A73DEA84}"/>
              </a:ext>
            </a:extLst>
          </p:cNvPr>
          <p:cNvSpPr>
            <a:spLocks noChangeShapeType="1"/>
          </p:cNvSpPr>
          <p:nvPr/>
        </p:nvSpPr>
        <p:spPr bwMode="auto">
          <a:xfrm>
            <a:off x="4364038" y="3297238"/>
            <a:ext cx="7310438" cy="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Line 17">
            <a:extLst>
              <a:ext uri="{FF2B5EF4-FFF2-40B4-BE49-F238E27FC236}">
                <a16:creationId xmlns:a16="http://schemas.microsoft.com/office/drawing/2014/main" id="{9FF41200-A88C-429B-867F-F3218D8F4D13}"/>
              </a:ext>
            </a:extLst>
          </p:cNvPr>
          <p:cNvSpPr>
            <a:spLocks noChangeShapeType="1"/>
          </p:cNvSpPr>
          <p:nvPr/>
        </p:nvSpPr>
        <p:spPr bwMode="auto">
          <a:xfrm>
            <a:off x="4364038" y="5564188"/>
            <a:ext cx="7310438" cy="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Line 18">
            <a:extLst>
              <a:ext uri="{FF2B5EF4-FFF2-40B4-BE49-F238E27FC236}">
                <a16:creationId xmlns:a16="http://schemas.microsoft.com/office/drawing/2014/main" id="{4CDB6E6D-7052-465F-BB59-C830C513835B}"/>
              </a:ext>
            </a:extLst>
          </p:cNvPr>
          <p:cNvSpPr>
            <a:spLocks noChangeShapeType="1"/>
          </p:cNvSpPr>
          <p:nvPr/>
        </p:nvSpPr>
        <p:spPr bwMode="auto">
          <a:xfrm>
            <a:off x="4370388" y="2816225"/>
            <a:ext cx="0" cy="3532188"/>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Line 19">
            <a:extLst>
              <a:ext uri="{FF2B5EF4-FFF2-40B4-BE49-F238E27FC236}">
                <a16:creationId xmlns:a16="http://schemas.microsoft.com/office/drawing/2014/main" id="{BA4FAF83-170F-4C3A-8D0A-D78AD54B683A}"/>
              </a:ext>
            </a:extLst>
          </p:cNvPr>
          <p:cNvSpPr>
            <a:spLocks noChangeShapeType="1"/>
          </p:cNvSpPr>
          <p:nvPr/>
        </p:nvSpPr>
        <p:spPr bwMode="auto">
          <a:xfrm>
            <a:off x="11668125" y="2816225"/>
            <a:ext cx="0" cy="3533775"/>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Line 20">
            <a:extLst>
              <a:ext uri="{FF2B5EF4-FFF2-40B4-BE49-F238E27FC236}">
                <a16:creationId xmlns:a16="http://schemas.microsoft.com/office/drawing/2014/main" id="{03FD47AE-CDC4-4E6E-ADD0-1041C3E3DCA3}"/>
              </a:ext>
            </a:extLst>
          </p:cNvPr>
          <p:cNvSpPr>
            <a:spLocks noChangeShapeType="1"/>
          </p:cNvSpPr>
          <p:nvPr/>
        </p:nvSpPr>
        <p:spPr bwMode="auto">
          <a:xfrm>
            <a:off x="4364038" y="2824163"/>
            <a:ext cx="7310438" cy="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Line 21">
            <a:extLst>
              <a:ext uri="{FF2B5EF4-FFF2-40B4-BE49-F238E27FC236}">
                <a16:creationId xmlns:a16="http://schemas.microsoft.com/office/drawing/2014/main" id="{DB40D5E7-928A-4FC7-BCFB-5D9D47FADAFE}"/>
              </a:ext>
            </a:extLst>
          </p:cNvPr>
          <p:cNvSpPr>
            <a:spLocks noChangeShapeType="1"/>
          </p:cNvSpPr>
          <p:nvPr/>
        </p:nvSpPr>
        <p:spPr bwMode="auto">
          <a:xfrm>
            <a:off x="4364038" y="6343650"/>
            <a:ext cx="7310438" cy="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Rectangle 22">
            <a:extLst>
              <a:ext uri="{FF2B5EF4-FFF2-40B4-BE49-F238E27FC236}">
                <a16:creationId xmlns:a16="http://schemas.microsoft.com/office/drawing/2014/main" id="{E0C94FB1-CA0C-4C07-AD50-5ACECAFD9E6D}"/>
              </a:ext>
            </a:extLst>
          </p:cNvPr>
          <p:cNvSpPr>
            <a:spLocks noChangeArrowheads="1"/>
          </p:cNvSpPr>
          <p:nvPr/>
        </p:nvSpPr>
        <p:spPr bwMode="auto">
          <a:xfrm>
            <a:off x="6046788" y="2941638"/>
            <a:ext cx="159543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rPr>
              <a:t>Real Property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6" name="Rectangle 23">
            <a:extLst>
              <a:ext uri="{FF2B5EF4-FFF2-40B4-BE49-F238E27FC236}">
                <a16:creationId xmlns:a16="http://schemas.microsoft.com/office/drawing/2014/main" id="{5465EF11-6655-4EC6-8885-23233DA5F5CA}"/>
              </a:ext>
            </a:extLst>
          </p:cNvPr>
          <p:cNvSpPr>
            <a:spLocks noChangeArrowheads="1"/>
          </p:cNvSpPr>
          <p:nvPr/>
        </p:nvSpPr>
        <p:spPr bwMode="auto">
          <a:xfrm>
            <a:off x="8736013" y="2941638"/>
            <a:ext cx="207645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rPr>
              <a:t>Personal Property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7" name="Rectangle 24">
            <a:extLst>
              <a:ext uri="{FF2B5EF4-FFF2-40B4-BE49-F238E27FC236}">
                <a16:creationId xmlns:a16="http://schemas.microsoft.com/office/drawing/2014/main" id="{04A782A7-5FCD-42E7-835A-0DF98BBDDE7E}"/>
              </a:ext>
            </a:extLst>
          </p:cNvPr>
          <p:cNvSpPr>
            <a:spLocks noChangeArrowheads="1"/>
          </p:cNvSpPr>
          <p:nvPr/>
        </p:nvSpPr>
        <p:spPr bwMode="auto">
          <a:xfrm>
            <a:off x="4445000" y="4289425"/>
            <a:ext cx="1473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FFFFFF"/>
                </a:solidFill>
                <a:effectLst/>
                <a:latin typeface="Arial" panose="020B0604020202020204" pitchFamily="34" charset="0"/>
              </a:rPr>
              <a:t>Processed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8" name="Rectangle 25">
            <a:extLst>
              <a:ext uri="{FF2B5EF4-FFF2-40B4-BE49-F238E27FC236}">
                <a16:creationId xmlns:a16="http://schemas.microsoft.com/office/drawing/2014/main" id="{000836A9-1069-431E-A102-BC0B5B8AEE46}"/>
              </a:ext>
            </a:extLst>
          </p:cNvPr>
          <p:cNvSpPr>
            <a:spLocks noChangeArrowheads="1"/>
          </p:cNvSpPr>
          <p:nvPr/>
        </p:nvSpPr>
        <p:spPr bwMode="auto">
          <a:xfrm>
            <a:off x="5857875" y="3321050"/>
            <a:ext cx="1252538"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44546A"/>
                </a:solidFill>
                <a:effectLst/>
                <a:latin typeface="Arial" panose="020B0604020202020204" pitchFamily="34" charset="0"/>
              </a:rPr>
              <a:t>Buildings (10)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 name="Rectangle 26">
            <a:extLst>
              <a:ext uri="{FF2B5EF4-FFF2-40B4-BE49-F238E27FC236}">
                <a16:creationId xmlns:a16="http://schemas.microsoft.com/office/drawing/2014/main" id="{68020FE9-C391-4436-AFEB-195F032D6FBA}"/>
              </a:ext>
            </a:extLst>
          </p:cNvPr>
          <p:cNvSpPr>
            <a:spLocks noChangeArrowheads="1"/>
          </p:cNvSpPr>
          <p:nvPr/>
        </p:nvSpPr>
        <p:spPr bwMode="auto">
          <a:xfrm>
            <a:off x="5857875" y="3536950"/>
            <a:ext cx="1093788"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Highway (5)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 name="Rectangle 27">
            <a:extLst>
              <a:ext uri="{FF2B5EF4-FFF2-40B4-BE49-F238E27FC236}">
                <a16:creationId xmlns:a16="http://schemas.microsoft.com/office/drawing/2014/main" id="{507C5C4E-B2A6-40E1-8C1C-1C0C98E67A0D}"/>
              </a:ext>
            </a:extLst>
          </p:cNvPr>
          <p:cNvSpPr>
            <a:spLocks noChangeArrowheads="1"/>
          </p:cNvSpPr>
          <p:nvPr/>
        </p:nvSpPr>
        <p:spPr bwMode="auto">
          <a:xfrm>
            <a:off x="5857875" y="3765550"/>
            <a:ext cx="101600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44546A"/>
                </a:solidFill>
                <a:effectLst/>
                <a:latin typeface="Arial" panose="020B0604020202020204" pitchFamily="34" charset="0"/>
              </a:rPr>
              <a:t>Houses (3)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1" name="Rectangle 28">
            <a:extLst>
              <a:ext uri="{FF2B5EF4-FFF2-40B4-BE49-F238E27FC236}">
                <a16:creationId xmlns:a16="http://schemas.microsoft.com/office/drawing/2014/main" id="{8BBCD277-42B5-46FD-9D6B-875CB5B8F391}"/>
              </a:ext>
            </a:extLst>
          </p:cNvPr>
          <p:cNvSpPr>
            <a:spLocks noChangeArrowheads="1"/>
          </p:cNvSpPr>
          <p:nvPr/>
        </p:nvSpPr>
        <p:spPr bwMode="auto">
          <a:xfrm>
            <a:off x="5857875" y="3997325"/>
            <a:ext cx="1042988"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Barracks (1)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2" name="Rectangle 29">
            <a:extLst>
              <a:ext uri="{FF2B5EF4-FFF2-40B4-BE49-F238E27FC236}">
                <a16:creationId xmlns:a16="http://schemas.microsoft.com/office/drawing/2014/main" id="{11D55B5D-A7B3-4D38-B8B3-0E0041E8971F}"/>
              </a:ext>
            </a:extLst>
          </p:cNvPr>
          <p:cNvSpPr>
            <a:spLocks noChangeArrowheads="1"/>
          </p:cNvSpPr>
          <p:nvPr/>
        </p:nvSpPr>
        <p:spPr bwMode="auto">
          <a:xfrm>
            <a:off x="5857875" y="4225925"/>
            <a:ext cx="1663700"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44546A"/>
                </a:solidFill>
                <a:effectLst/>
                <a:latin typeface="Arial" panose="020B0604020202020204" pitchFamily="34" charset="0"/>
              </a:rPr>
              <a:t>Farm and House (1)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 name="Rectangle 30">
            <a:extLst>
              <a:ext uri="{FF2B5EF4-FFF2-40B4-BE49-F238E27FC236}">
                <a16:creationId xmlns:a16="http://schemas.microsoft.com/office/drawing/2014/main" id="{9974BE8D-295C-4EDA-B68F-96C9A7265363}"/>
              </a:ext>
            </a:extLst>
          </p:cNvPr>
          <p:cNvSpPr>
            <a:spLocks noChangeArrowheads="1"/>
          </p:cNvSpPr>
          <p:nvPr/>
        </p:nvSpPr>
        <p:spPr bwMode="auto">
          <a:xfrm>
            <a:off x="5857875" y="4451350"/>
            <a:ext cx="9080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Rooms (1)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4" name="Rectangle 31">
            <a:extLst>
              <a:ext uri="{FF2B5EF4-FFF2-40B4-BE49-F238E27FC236}">
                <a16:creationId xmlns:a16="http://schemas.microsoft.com/office/drawing/2014/main" id="{C66D9A9F-D019-4295-B7A5-31B98A6F003B}"/>
              </a:ext>
            </a:extLst>
          </p:cNvPr>
          <p:cNvSpPr>
            <a:spLocks noChangeArrowheads="1"/>
          </p:cNvSpPr>
          <p:nvPr/>
        </p:nvSpPr>
        <p:spPr bwMode="auto">
          <a:xfrm>
            <a:off x="7820025" y="3308350"/>
            <a:ext cx="110172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Paper(s) (7)</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 name="Rectangle 32">
            <a:extLst>
              <a:ext uri="{FF2B5EF4-FFF2-40B4-BE49-F238E27FC236}">
                <a16:creationId xmlns:a16="http://schemas.microsoft.com/office/drawing/2014/main" id="{7154DD27-257E-498D-85FE-FE3AD9A623B9}"/>
              </a:ext>
            </a:extLst>
          </p:cNvPr>
          <p:cNvSpPr>
            <a:spLocks noChangeArrowheads="1"/>
          </p:cNvSpPr>
          <p:nvPr/>
        </p:nvSpPr>
        <p:spPr bwMode="auto">
          <a:xfrm>
            <a:off x="9648825" y="3308350"/>
            <a:ext cx="1208088"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Signposts (2)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 name="Rectangle 33">
            <a:extLst>
              <a:ext uri="{FF2B5EF4-FFF2-40B4-BE49-F238E27FC236}">
                <a16:creationId xmlns:a16="http://schemas.microsoft.com/office/drawing/2014/main" id="{9E17B73E-35CE-4B1C-B125-349D70E2C928}"/>
              </a:ext>
            </a:extLst>
          </p:cNvPr>
          <p:cNvSpPr>
            <a:spLocks noChangeArrowheads="1"/>
          </p:cNvSpPr>
          <p:nvPr/>
        </p:nvSpPr>
        <p:spPr bwMode="auto">
          <a:xfrm>
            <a:off x="7820025" y="3536950"/>
            <a:ext cx="995363"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Articles (6)</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7" name="Rectangle 34">
            <a:extLst>
              <a:ext uri="{FF2B5EF4-FFF2-40B4-BE49-F238E27FC236}">
                <a16:creationId xmlns:a16="http://schemas.microsoft.com/office/drawing/2014/main" id="{275205B6-644D-407F-8390-AFD9C3A523A8}"/>
              </a:ext>
            </a:extLst>
          </p:cNvPr>
          <p:cNvSpPr>
            <a:spLocks noChangeArrowheads="1"/>
          </p:cNvSpPr>
          <p:nvPr/>
        </p:nvSpPr>
        <p:spPr bwMode="auto">
          <a:xfrm>
            <a:off x="9648825" y="3536950"/>
            <a:ext cx="1103313"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Blankets (1)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8" name="Rectangle 35">
            <a:extLst>
              <a:ext uri="{FF2B5EF4-FFF2-40B4-BE49-F238E27FC236}">
                <a16:creationId xmlns:a16="http://schemas.microsoft.com/office/drawing/2014/main" id="{0577379F-0CB2-4C6D-9AA2-F1B5FBEEAC99}"/>
              </a:ext>
            </a:extLst>
          </p:cNvPr>
          <p:cNvSpPr>
            <a:spLocks noChangeArrowheads="1"/>
          </p:cNvSpPr>
          <p:nvPr/>
        </p:nvSpPr>
        <p:spPr bwMode="auto">
          <a:xfrm>
            <a:off x="7820025" y="3765550"/>
            <a:ext cx="97472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Horses (5)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9" name="Rectangle 36">
            <a:extLst>
              <a:ext uri="{FF2B5EF4-FFF2-40B4-BE49-F238E27FC236}">
                <a16:creationId xmlns:a16="http://schemas.microsoft.com/office/drawing/2014/main" id="{74490E19-A3A8-488C-978C-20A38E096D70}"/>
              </a:ext>
            </a:extLst>
          </p:cNvPr>
          <p:cNvSpPr>
            <a:spLocks noChangeArrowheads="1"/>
          </p:cNvSpPr>
          <p:nvPr/>
        </p:nvSpPr>
        <p:spPr bwMode="auto">
          <a:xfrm>
            <a:off x="9648825" y="3765550"/>
            <a:ext cx="900113"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Books (1)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 name="Rectangle 37">
            <a:extLst>
              <a:ext uri="{FF2B5EF4-FFF2-40B4-BE49-F238E27FC236}">
                <a16:creationId xmlns:a16="http://schemas.microsoft.com/office/drawing/2014/main" id="{509B5DEB-E2CA-4045-AE02-D1EA70D74712}"/>
              </a:ext>
            </a:extLst>
          </p:cNvPr>
          <p:cNvSpPr>
            <a:spLocks noChangeArrowheads="1"/>
          </p:cNvSpPr>
          <p:nvPr/>
        </p:nvSpPr>
        <p:spPr bwMode="auto">
          <a:xfrm>
            <a:off x="7820025" y="3997325"/>
            <a:ext cx="1546225"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Hospital Stores (5)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1" name="Rectangle 38">
            <a:extLst>
              <a:ext uri="{FF2B5EF4-FFF2-40B4-BE49-F238E27FC236}">
                <a16:creationId xmlns:a16="http://schemas.microsoft.com/office/drawing/2014/main" id="{6BE969F8-E8D9-4A1B-82BD-0E8EB8AEE11A}"/>
              </a:ext>
            </a:extLst>
          </p:cNvPr>
          <p:cNvSpPr>
            <a:spLocks noChangeArrowheads="1"/>
          </p:cNvSpPr>
          <p:nvPr/>
        </p:nvSpPr>
        <p:spPr bwMode="auto">
          <a:xfrm>
            <a:off x="9648825" y="3997325"/>
            <a:ext cx="1879600"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Boxes and Clothing (1)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 name="Rectangle 39">
            <a:extLst>
              <a:ext uri="{FF2B5EF4-FFF2-40B4-BE49-F238E27FC236}">
                <a16:creationId xmlns:a16="http://schemas.microsoft.com/office/drawing/2014/main" id="{09395E8C-33EB-4541-8145-4910DCB7657A}"/>
              </a:ext>
            </a:extLst>
          </p:cNvPr>
          <p:cNvSpPr>
            <a:spLocks noChangeArrowheads="1"/>
          </p:cNvSpPr>
          <p:nvPr/>
        </p:nvSpPr>
        <p:spPr bwMode="auto">
          <a:xfrm>
            <a:off x="7820025" y="4225925"/>
            <a:ext cx="835025"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Liquor (5)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3" name="Rectangle 40">
            <a:extLst>
              <a:ext uri="{FF2B5EF4-FFF2-40B4-BE49-F238E27FC236}">
                <a16:creationId xmlns:a16="http://schemas.microsoft.com/office/drawing/2014/main" id="{AF38D351-6034-45AA-9AC4-B5EF84B3662E}"/>
              </a:ext>
            </a:extLst>
          </p:cNvPr>
          <p:cNvSpPr>
            <a:spLocks noChangeArrowheads="1"/>
          </p:cNvSpPr>
          <p:nvPr/>
        </p:nvSpPr>
        <p:spPr bwMode="auto">
          <a:xfrm>
            <a:off x="9648825" y="4225925"/>
            <a:ext cx="1346200"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Medal boxes (1)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4" name="Rectangle 41">
            <a:extLst>
              <a:ext uri="{FF2B5EF4-FFF2-40B4-BE49-F238E27FC236}">
                <a16:creationId xmlns:a16="http://schemas.microsoft.com/office/drawing/2014/main" id="{0A43B07C-BFAA-456F-A3B3-981E8EC43B13}"/>
              </a:ext>
            </a:extLst>
          </p:cNvPr>
          <p:cNvSpPr>
            <a:spLocks noChangeArrowheads="1"/>
          </p:cNvSpPr>
          <p:nvPr/>
        </p:nvSpPr>
        <p:spPr bwMode="auto">
          <a:xfrm>
            <a:off x="7820025" y="4451350"/>
            <a:ext cx="91440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Boat(s) (3)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5" name="Rectangle 42">
            <a:extLst>
              <a:ext uri="{FF2B5EF4-FFF2-40B4-BE49-F238E27FC236}">
                <a16:creationId xmlns:a16="http://schemas.microsoft.com/office/drawing/2014/main" id="{EEEAB1FE-BFF0-4E6E-A7BF-B18E9BBBEFE9}"/>
              </a:ext>
            </a:extLst>
          </p:cNvPr>
          <p:cNvSpPr>
            <a:spLocks noChangeArrowheads="1"/>
          </p:cNvSpPr>
          <p:nvPr/>
        </p:nvSpPr>
        <p:spPr bwMode="auto">
          <a:xfrm>
            <a:off x="9648825" y="4451350"/>
            <a:ext cx="76517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Oxen (1)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6" name="Rectangle 43">
            <a:extLst>
              <a:ext uri="{FF2B5EF4-FFF2-40B4-BE49-F238E27FC236}">
                <a16:creationId xmlns:a16="http://schemas.microsoft.com/office/drawing/2014/main" id="{D314AD8F-93AC-495C-9383-40015ED5C6B6}"/>
              </a:ext>
            </a:extLst>
          </p:cNvPr>
          <p:cNvSpPr>
            <a:spLocks noChangeArrowheads="1"/>
          </p:cNvSpPr>
          <p:nvPr/>
        </p:nvSpPr>
        <p:spPr bwMode="auto">
          <a:xfrm>
            <a:off x="7820025" y="4679950"/>
            <a:ext cx="1023938"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Supplies (3)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7" name="Rectangle 44">
            <a:extLst>
              <a:ext uri="{FF2B5EF4-FFF2-40B4-BE49-F238E27FC236}">
                <a16:creationId xmlns:a16="http://schemas.microsoft.com/office/drawing/2014/main" id="{F27EE260-889C-4982-A317-DC8F03CAF495}"/>
              </a:ext>
            </a:extLst>
          </p:cNvPr>
          <p:cNvSpPr>
            <a:spLocks noChangeArrowheads="1"/>
          </p:cNvSpPr>
          <p:nvPr/>
        </p:nvSpPr>
        <p:spPr bwMode="auto">
          <a:xfrm>
            <a:off x="9648825" y="4679950"/>
            <a:ext cx="1290638"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Salted Meat (1)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8" name="Rectangle 45">
            <a:extLst>
              <a:ext uri="{FF2B5EF4-FFF2-40B4-BE49-F238E27FC236}">
                <a16:creationId xmlns:a16="http://schemas.microsoft.com/office/drawing/2014/main" id="{1B2C83D4-21BB-4840-B1DE-FE0F0CB5A3F2}"/>
              </a:ext>
            </a:extLst>
          </p:cNvPr>
          <p:cNvSpPr>
            <a:spLocks noChangeArrowheads="1"/>
          </p:cNvSpPr>
          <p:nvPr/>
        </p:nvSpPr>
        <p:spPr bwMode="auto">
          <a:xfrm>
            <a:off x="7820025" y="4908550"/>
            <a:ext cx="86677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Goods (2)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9" name="Rectangle 46">
            <a:extLst>
              <a:ext uri="{FF2B5EF4-FFF2-40B4-BE49-F238E27FC236}">
                <a16:creationId xmlns:a16="http://schemas.microsoft.com/office/drawing/2014/main" id="{74B34A68-7AE8-4176-81B7-9E5540C11B51}"/>
              </a:ext>
            </a:extLst>
          </p:cNvPr>
          <p:cNvSpPr>
            <a:spLocks noChangeArrowheads="1"/>
          </p:cNvSpPr>
          <p:nvPr/>
        </p:nvSpPr>
        <p:spPr bwMode="auto">
          <a:xfrm>
            <a:off x="9648825" y="4908550"/>
            <a:ext cx="798513"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Shirts (1)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0" name="Rectangle 47">
            <a:extLst>
              <a:ext uri="{FF2B5EF4-FFF2-40B4-BE49-F238E27FC236}">
                <a16:creationId xmlns:a16="http://schemas.microsoft.com/office/drawing/2014/main" id="{950B4DC6-5C3A-4FC7-80FD-30D014469D0E}"/>
              </a:ext>
            </a:extLst>
          </p:cNvPr>
          <p:cNvSpPr>
            <a:spLocks noChangeArrowheads="1"/>
          </p:cNvSpPr>
          <p:nvPr/>
        </p:nvSpPr>
        <p:spPr bwMode="auto">
          <a:xfrm>
            <a:off x="7820025" y="5137150"/>
            <a:ext cx="649288"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Salt (2)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1" name="Rectangle 48">
            <a:extLst>
              <a:ext uri="{FF2B5EF4-FFF2-40B4-BE49-F238E27FC236}">
                <a16:creationId xmlns:a16="http://schemas.microsoft.com/office/drawing/2014/main" id="{C69EA57A-B457-40AA-8F27-9E9E1E073DF1}"/>
              </a:ext>
            </a:extLst>
          </p:cNvPr>
          <p:cNvSpPr>
            <a:spLocks noChangeArrowheads="1"/>
          </p:cNvSpPr>
          <p:nvPr/>
        </p:nvSpPr>
        <p:spPr bwMode="auto">
          <a:xfrm>
            <a:off x="9648825" y="5137150"/>
            <a:ext cx="954088"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Sprouts (1)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2" name="Rectangle 49">
            <a:extLst>
              <a:ext uri="{FF2B5EF4-FFF2-40B4-BE49-F238E27FC236}">
                <a16:creationId xmlns:a16="http://schemas.microsoft.com/office/drawing/2014/main" id="{2F5C8E1B-8D25-4D4B-B04D-7216E203001F}"/>
              </a:ext>
            </a:extLst>
          </p:cNvPr>
          <p:cNvSpPr>
            <a:spLocks noChangeArrowheads="1"/>
          </p:cNvSpPr>
          <p:nvPr/>
        </p:nvSpPr>
        <p:spPr bwMode="auto">
          <a:xfrm>
            <a:off x="7820025" y="5365750"/>
            <a:ext cx="1731963"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44546A"/>
                </a:solidFill>
                <a:effectLst/>
                <a:latin typeface="Arial" panose="020B0604020202020204" pitchFamily="34" charset="0"/>
              </a:rPr>
              <a:t>Powder and Lead (2)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3" name="Rectangle 50">
            <a:extLst>
              <a:ext uri="{FF2B5EF4-FFF2-40B4-BE49-F238E27FC236}">
                <a16:creationId xmlns:a16="http://schemas.microsoft.com/office/drawing/2014/main" id="{B9EC6D3E-A890-4B3E-8238-AC7DB5FA744D}"/>
              </a:ext>
            </a:extLst>
          </p:cNvPr>
          <p:cNvSpPr>
            <a:spLocks noChangeArrowheads="1"/>
          </p:cNvSpPr>
          <p:nvPr/>
        </p:nvSpPr>
        <p:spPr bwMode="auto">
          <a:xfrm>
            <a:off x="4429125" y="5824538"/>
            <a:ext cx="41433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rPr>
              <a:t>Un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4" name="Rectangle 51">
            <a:extLst>
              <a:ext uri="{FF2B5EF4-FFF2-40B4-BE49-F238E27FC236}">
                <a16:creationId xmlns:a16="http://schemas.microsoft.com/office/drawing/2014/main" id="{39372BAE-E655-4252-AED6-6452C615A771}"/>
              </a:ext>
            </a:extLst>
          </p:cNvPr>
          <p:cNvSpPr>
            <a:spLocks noChangeArrowheads="1"/>
          </p:cNvSpPr>
          <p:nvPr/>
        </p:nvSpPr>
        <p:spPr bwMode="auto">
          <a:xfrm>
            <a:off x="4733925" y="5848350"/>
            <a:ext cx="1111250"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FFFF"/>
                </a:solidFill>
                <a:effectLst/>
                <a:latin typeface="Arial" panose="020B0604020202020204" pitchFamily="34" charset="0"/>
              </a:rPr>
              <a:t>processed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5" name="Rectangle 52">
            <a:extLst>
              <a:ext uri="{FF2B5EF4-FFF2-40B4-BE49-F238E27FC236}">
                <a16:creationId xmlns:a16="http://schemas.microsoft.com/office/drawing/2014/main" id="{B6B749BB-1363-47D1-AF23-0EABCCCAD3E5}"/>
              </a:ext>
            </a:extLst>
          </p:cNvPr>
          <p:cNvSpPr>
            <a:spLocks noChangeArrowheads="1"/>
          </p:cNvSpPr>
          <p:nvPr/>
        </p:nvSpPr>
        <p:spPr bwMode="auto">
          <a:xfrm>
            <a:off x="5857875" y="5575300"/>
            <a:ext cx="900113"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Land (52)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6" name="Rectangle 53">
            <a:extLst>
              <a:ext uri="{FF2B5EF4-FFF2-40B4-BE49-F238E27FC236}">
                <a16:creationId xmlns:a16="http://schemas.microsoft.com/office/drawing/2014/main" id="{3A87670B-14CE-4FA1-868C-27899B283DAF}"/>
              </a:ext>
            </a:extLst>
          </p:cNvPr>
          <p:cNvSpPr>
            <a:spLocks noChangeArrowheads="1"/>
          </p:cNvSpPr>
          <p:nvPr/>
        </p:nvSpPr>
        <p:spPr bwMode="auto">
          <a:xfrm>
            <a:off x="7820025" y="5575300"/>
            <a:ext cx="104457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Money (27)</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7" name="Rectangle 54">
            <a:extLst>
              <a:ext uri="{FF2B5EF4-FFF2-40B4-BE49-F238E27FC236}">
                <a16:creationId xmlns:a16="http://schemas.microsoft.com/office/drawing/2014/main" id="{71F5D7AD-5020-4E53-91CC-A4D6BD11E4EE}"/>
              </a:ext>
            </a:extLst>
          </p:cNvPr>
          <p:cNvSpPr>
            <a:spLocks noChangeArrowheads="1"/>
          </p:cNvSpPr>
          <p:nvPr/>
        </p:nvSpPr>
        <p:spPr bwMode="auto">
          <a:xfrm>
            <a:off x="9648825" y="5575300"/>
            <a:ext cx="114617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Materials (2)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8" name="Rectangle 55">
            <a:extLst>
              <a:ext uri="{FF2B5EF4-FFF2-40B4-BE49-F238E27FC236}">
                <a16:creationId xmlns:a16="http://schemas.microsoft.com/office/drawing/2014/main" id="{CBDACADF-F03F-45B3-81B8-F5CDDA665960}"/>
              </a:ext>
            </a:extLst>
          </p:cNvPr>
          <p:cNvSpPr>
            <a:spLocks noChangeArrowheads="1"/>
          </p:cNvSpPr>
          <p:nvPr/>
        </p:nvSpPr>
        <p:spPr bwMode="auto">
          <a:xfrm>
            <a:off x="7820025" y="5807075"/>
            <a:ext cx="776288"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Grain (4)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9" name="Rectangle 56">
            <a:extLst>
              <a:ext uri="{FF2B5EF4-FFF2-40B4-BE49-F238E27FC236}">
                <a16:creationId xmlns:a16="http://schemas.microsoft.com/office/drawing/2014/main" id="{A9D76443-9EC5-4105-8794-EAB4C32965D3}"/>
              </a:ext>
            </a:extLst>
          </p:cNvPr>
          <p:cNvSpPr>
            <a:spLocks noChangeArrowheads="1"/>
          </p:cNvSpPr>
          <p:nvPr/>
        </p:nvSpPr>
        <p:spPr bwMode="auto">
          <a:xfrm>
            <a:off x="9648825" y="5807075"/>
            <a:ext cx="809625"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Wood (2)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0" name="Rectangle 57">
            <a:extLst>
              <a:ext uri="{FF2B5EF4-FFF2-40B4-BE49-F238E27FC236}">
                <a16:creationId xmlns:a16="http://schemas.microsoft.com/office/drawing/2014/main" id="{DF47D62C-E21F-4B82-AAE8-A091646A3ED1}"/>
              </a:ext>
            </a:extLst>
          </p:cNvPr>
          <p:cNvSpPr>
            <a:spLocks noChangeArrowheads="1"/>
          </p:cNvSpPr>
          <p:nvPr/>
        </p:nvSpPr>
        <p:spPr bwMode="auto">
          <a:xfrm>
            <a:off x="7820025" y="6035675"/>
            <a:ext cx="746125"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Flour (2)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1" name="Rectangle 58">
            <a:extLst>
              <a:ext uri="{FF2B5EF4-FFF2-40B4-BE49-F238E27FC236}">
                <a16:creationId xmlns:a16="http://schemas.microsoft.com/office/drawing/2014/main" id="{EDB2F819-3AF5-404D-BFC1-D398FFA9355A}"/>
              </a:ext>
            </a:extLst>
          </p:cNvPr>
          <p:cNvSpPr>
            <a:spLocks noChangeArrowheads="1"/>
          </p:cNvSpPr>
          <p:nvPr/>
        </p:nvSpPr>
        <p:spPr bwMode="auto">
          <a:xfrm>
            <a:off x="9648825" y="6035675"/>
            <a:ext cx="895350"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44546A"/>
                </a:solidFill>
                <a:effectLst/>
                <a:latin typeface="Arial" panose="020B0604020202020204" pitchFamily="34" charset="0"/>
              </a:rPr>
              <a:t>Fossils (1)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4" name="TextBox 93">
            <a:extLst>
              <a:ext uri="{FF2B5EF4-FFF2-40B4-BE49-F238E27FC236}">
                <a16:creationId xmlns:a16="http://schemas.microsoft.com/office/drawing/2014/main" id="{65577DFE-9B7E-4346-B94F-8629CBAED4BE}"/>
              </a:ext>
            </a:extLst>
          </p:cNvPr>
          <p:cNvSpPr txBox="1"/>
          <p:nvPr/>
        </p:nvSpPr>
        <p:spPr>
          <a:xfrm>
            <a:off x="5473700" y="571501"/>
            <a:ext cx="6054725" cy="1107996"/>
          </a:xfrm>
          <a:prstGeom prst="rect">
            <a:avLst/>
          </a:prstGeom>
          <a:noFill/>
        </p:spPr>
        <p:txBody>
          <a:bodyPr wrap="square" rtlCol="0">
            <a:spAutoFit/>
          </a:bodyPr>
          <a:lstStyle/>
          <a:p>
            <a:pPr algn="r"/>
            <a:r>
              <a:rPr lang="en-US" sz="6600" u="sng" dirty="0">
                <a:solidFill>
                  <a:schemeClr val="tx2"/>
                </a:solidFill>
              </a:rPr>
              <a:t>Results</a:t>
            </a:r>
            <a:endParaRPr lang="en-US" sz="2400" u="sng" dirty="0">
              <a:solidFill>
                <a:schemeClr val="tx2"/>
              </a:solidFill>
            </a:endParaRPr>
          </a:p>
        </p:txBody>
      </p:sp>
    </p:spTree>
    <p:extLst>
      <p:ext uri="{BB962C8B-B14F-4D97-AF65-F5344CB8AC3E}">
        <p14:creationId xmlns:p14="http://schemas.microsoft.com/office/powerpoint/2010/main" val="2305026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2">
                                            <p:txEl>
                                              <p:pRg st="5" end="5"/>
                                            </p:txEl>
                                          </p:spTgt>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57"/>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67"/>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2">
                                            <p:txEl>
                                              <p:pRg st="6" end="6"/>
                                            </p:txEl>
                                          </p:spTgt>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71"/>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9"/>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1"/>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0"/>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7"/>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63"/>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64"/>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7" grpId="0"/>
      <p:bldP spid="38" grpId="0"/>
      <p:bldP spid="39" grpId="0"/>
      <p:bldP spid="40" grpId="0"/>
      <p:bldP spid="41" grpId="0"/>
      <p:bldP spid="42" grpId="0"/>
      <p:bldP spid="43" grpId="0"/>
      <p:bldP spid="44" grpId="0"/>
      <p:bldP spid="45" grpId="0"/>
      <p:bldP spid="46" grpId="0"/>
      <p:bldP spid="47" grpId="0"/>
      <p:bldP spid="48" grpId="0"/>
      <p:bldP spid="49" grpId="0"/>
      <p:bldP spid="50" grpId="0"/>
      <p:bldP spid="51" grpId="0"/>
      <p:bldP spid="52" grpId="0"/>
      <p:bldP spid="53" grpId="0"/>
      <p:bldP spid="54" grpId="0"/>
      <p:bldP spid="55" grpId="0"/>
      <p:bldP spid="56" grpId="0"/>
      <p:bldP spid="57" grpId="0"/>
      <p:bldP spid="58" grpId="0"/>
      <p:bldP spid="59" grpId="0"/>
      <p:bldP spid="60" grpId="0"/>
      <p:bldP spid="61" grpId="0"/>
      <p:bldP spid="62" grpId="0"/>
      <p:bldP spid="63" grpId="0"/>
      <p:bldP spid="64" grpId="0"/>
      <p:bldP spid="65" grpId="0"/>
      <p:bldP spid="66" grpId="0"/>
      <p:bldP spid="67" grpId="0"/>
      <p:bldP spid="68" grpId="0"/>
      <p:bldP spid="69" grpId="0"/>
      <p:bldP spid="70" grpId="0"/>
      <p:bldP spid="71"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Content Placeholder 13">
            <a:extLst>
              <a:ext uri="{FF2B5EF4-FFF2-40B4-BE49-F238E27FC236}">
                <a16:creationId xmlns:a16="http://schemas.microsoft.com/office/drawing/2014/main" id="{CB51AB93-CC6C-4350-AA8F-3D611017C625}"/>
              </a:ext>
            </a:extLst>
          </p:cNvPr>
          <p:cNvGraphicFramePr>
            <a:graphicFrameLocks noGrp="1"/>
          </p:cNvGraphicFramePr>
          <p:nvPr>
            <p:ph idx="1"/>
            <p:extLst>
              <p:ext uri="{D42A27DB-BD31-4B8C-83A1-F6EECF244321}">
                <p14:modId xmlns:p14="http://schemas.microsoft.com/office/powerpoint/2010/main" val="3794089117"/>
              </p:ext>
            </p:extLst>
          </p:nvPr>
        </p:nvGraphicFramePr>
        <p:xfrm>
          <a:off x="477012" y="480060"/>
          <a:ext cx="11237977" cy="2804160"/>
        </p:xfrm>
        <a:graphic>
          <a:graphicData uri="http://schemas.openxmlformats.org/drawingml/2006/table">
            <a:tbl>
              <a:tblPr firstRow="1" firstCol="1" bandRow="1"/>
              <a:tblGrid>
                <a:gridCol w="2211750">
                  <a:extLst>
                    <a:ext uri="{9D8B030D-6E8A-4147-A177-3AD203B41FA5}">
                      <a16:colId xmlns:a16="http://schemas.microsoft.com/office/drawing/2014/main" val="873084055"/>
                    </a:ext>
                  </a:extLst>
                </a:gridCol>
                <a:gridCol w="3021984">
                  <a:extLst>
                    <a:ext uri="{9D8B030D-6E8A-4147-A177-3AD203B41FA5}">
                      <a16:colId xmlns:a16="http://schemas.microsoft.com/office/drawing/2014/main" val="3231608754"/>
                    </a:ext>
                  </a:extLst>
                </a:gridCol>
                <a:gridCol w="6004243">
                  <a:extLst>
                    <a:ext uri="{9D8B030D-6E8A-4147-A177-3AD203B41FA5}">
                      <a16:colId xmlns:a16="http://schemas.microsoft.com/office/drawing/2014/main" val="1792498814"/>
                    </a:ext>
                  </a:extLst>
                </a:gridCol>
              </a:tblGrid>
              <a:tr h="439296">
                <a:tc>
                  <a:txBody>
                    <a:bodyPr/>
                    <a:lstStyle/>
                    <a:p>
                      <a:pPr marL="0" marR="0" algn="l">
                        <a:lnSpc>
                          <a:spcPct val="107000"/>
                        </a:lnSpc>
                        <a:spcBef>
                          <a:spcPts val="0"/>
                        </a:spcBef>
                        <a:spcAft>
                          <a:spcPts val="0"/>
                        </a:spcAft>
                      </a:pPr>
                      <a:r>
                        <a:rPr lang="en-US" sz="15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5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0805" marR="50805"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0"/>
                        </a:spcBef>
                        <a:spcAft>
                          <a:spcPts val="0"/>
                        </a:spcAft>
                      </a:pPr>
                      <a:r>
                        <a:rPr lang="en-US" sz="18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Real Property</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50805" marR="50805"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marL="0" marR="0" algn="ctr">
                        <a:lnSpc>
                          <a:spcPct val="107000"/>
                        </a:lnSpc>
                        <a:spcBef>
                          <a:spcPts val="0"/>
                        </a:spcBef>
                        <a:spcAft>
                          <a:spcPts val="0"/>
                        </a:spcAft>
                      </a:pPr>
                      <a:r>
                        <a:rPr lang="en-US" sz="18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Personal Property</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50805" marR="50805"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209131121"/>
                  </a:ext>
                </a:extLst>
              </a:tr>
              <a:tr h="2106132">
                <a:tc>
                  <a:txBody>
                    <a:bodyPr/>
                    <a:lstStyle/>
                    <a:p>
                      <a:pPr marL="0" marR="0" algn="ctr">
                        <a:lnSpc>
                          <a:spcPct val="107000"/>
                        </a:lnSpc>
                        <a:spcBef>
                          <a:spcPts val="0"/>
                        </a:spcBef>
                        <a:spcAft>
                          <a:spcPts val="0"/>
                        </a:spcAft>
                      </a:pPr>
                      <a:r>
                        <a:rPr lang="en-US" sz="20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Processed</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50805" marR="50805"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marL="0" marR="0" algn="l">
                        <a:lnSpc>
                          <a:spcPct val="107000"/>
                        </a:lnSpc>
                        <a:spcBef>
                          <a:spcPts val="0"/>
                        </a:spcBef>
                        <a:spcAft>
                          <a:spcPts val="0"/>
                        </a:spcAft>
                      </a:pPr>
                      <a:r>
                        <a:rPr lang="en-US" sz="18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Buildings (10)</a:t>
                      </a:r>
                      <a:endParaRPr lang="en-US" sz="1100" b="1"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Highway (5)</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Houses (3)</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Barracks (1)</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Farm and House (1)</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Rooms (1)</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 </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50805" marR="50805"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tc>
                  <a:txBody>
                    <a:bodyPr/>
                    <a:lstStyle/>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Paper(s) (7)	Signposts (2)</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Articles (6)		</a:t>
                      </a:r>
                      <a:r>
                        <a:rPr lang="en-US" sz="18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Blankets (1)</a:t>
                      </a:r>
                      <a:endParaRPr lang="en-US" sz="1100" b="1"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Horses (5)		Books (1)</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Hospital Stores (5)	Boxes and Clothing (1)</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Liquor (5)		Medal boxes (1)</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Boat(s) (3)		Oxen (1)	</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Supplies (3)	Salted Meat (1)</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Goods (2)		Shirts (1)</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Salt (2)		Sprouts (1)</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Powder and Lead (2)</a:t>
                      </a:r>
                      <a:endParaRPr lang="en-US" sz="10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50805" marR="50805"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89665996"/>
                  </a:ext>
                </a:extLst>
              </a:tr>
            </a:tbl>
          </a:graphicData>
        </a:graphic>
      </p:graphicFrame>
      <p:sp>
        <p:nvSpPr>
          <p:cNvPr id="2" name="TextBox 1">
            <a:extLst>
              <a:ext uri="{FF2B5EF4-FFF2-40B4-BE49-F238E27FC236}">
                <a16:creationId xmlns:a16="http://schemas.microsoft.com/office/drawing/2014/main" id="{2A5ECEC2-4382-4880-9F85-83B4400C1726}"/>
              </a:ext>
            </a:extLst>
          </p:cNvPr>
          <p:cNvSpPr txBox="1"/>
          <p:nvPr/>
        </p:nvSpPr>
        <p:spPr>
          <a:xfrm>
            <a:off x="477012" y="480059"/>
            <a:ext cx="11237976" cy="5897879"/>
          </a:xfrm>
          <a:prstGeom prst="rect">
            <a:avLst/>
          </a:prstGeom>
          <a:solidFill>
            <a:schemeClr val="tx2">
              <a:lumMod val="75000"/>
              <a:alpha val="20000"/>
            </a:schemeClr>
          </a:solidFill>
        </p:spPr>
        <p:txBody>
          <a:bodyPr wrap="square" rtlCol="0">
            <a:spAutoFit/>
          </a:bodyPr>
          <a:lstStyle/>
          <a:p>
            <a:endParaRPr lang="en-US" dirty="0"/>
          </a:p>
        </p:txBody>
      </p:sp>
      <p:sp>
        <p:nvSpPr>
          <p:cNvPr id="7" name="TextBox 6">
            <a:extLst>
              <a:ext uri="{FF2B5EF4-FFF2-40B4-BE49-F238E27FC236}">
                <a16:creationId xmlns:a16="http://schemas.microsoft.com/office/drawing/2014/main" id="{9F48F154-D7FB-4E5B-993C-BF3266DDE115}"/>
              </a:ext>
            </a:extLst>
          </p:cNvPr>
          <p:cNvSpPr txBox="1"/>
          <p:nvPr/>
        </p:nvSpPr>
        <p:spPr>
          <a:xfrm>
            <a:off x="1592826" y="3492251"/>
            <a:ext cx="9202993" cy="2677656"/>
          </a:xfrm>
          <a:prstGeom prst="rect">
            <a:avLst/>
          </a:prstGeom>
          <a:noFill/>
        </p:spPr>
        <p:txBody>
          <a:bodyPr wrap="square">
            <a:spAutoFit/>
          </a:bodyPr>
          <a:lstStyle/>
          <a:p>
            <a:pPr marL="0" indent="0">
              <a:buNone/>
            </a:pPr>
            <a:r>
              <a:rPr lang="en-US" sz="2400" i="1" dirty="0">
                <a:effectLst/>
                <a:latin typeface="+mj-lt"/>
                <a:ea typeface="Calibri" panose="020F0502020204030204" pitchFamily="34" charset="0"/>
              </a:rPr>
              <a:t>Resolved</a:t>
            </a:r>
            <a:r>
              <a:rPr lang="en-US" sz="2400" dirty="0">
                <a:effectLst/>
                <a:latin typeface="+mj-lt"/>
                <a:ea typeface="Calibri" panose="020F0502020204030204" pitchFamily="34" charset="0"/>
              </a:rPr>
              <a:t> that the Secretary at War take order for selling all the remainder of the public </a:t>
            </a:r>
            <a:r>
              <a:rPr lang="en-US" sz="2400" b="1" u="sng" dirty="0">
                <a:effectLst/>
                <a:latin typeface="+mj-lt"/>
                <a:ea typeface="Calibri" panose="020F0502020204030204" pitchFamily="34" charset="0"/>
              </a:rPr>
              <a:t>buildings</a:t>
            </a:r>
            <a:r>
              <a:rPr lang="en-US" sz="2400" dirty="0">
                <a:effectLst/>
                <a:latin typeface="+mj-lt"/>
                <a:ea typeface="Calibri" panose="020F0502020204030204" pitchFamily="34" charset="0"/>
              </a:rPr>
              <a:t> at Carlisle which may not in his opinion be necessary </a:t>
            </a:r>
            <a:r>
              <a:rPr lang="en-US" sz="2400" b="1" i="1" dirty="0">
                <a:effectLst/>
                <a:latin typeface="+mj-lt"/>
                <a:ea typeface="Calibri" panose="020F0502020204030204" pitchFamily="34" charset="0"/>
              </a:rPr>
              <a:t>for public use</a:t>
            </a:r>
            <a:r>
              <a:rPr lang="en-US" sz="2400" dirty="0">
                <a:effectLst/>
                <a:latin typeface="+mj-lt"/>
                <a:ea typeface="Calibri" panose="020F0502020204030204" pitchFamily="34" charset="0"/>
              </a:rPr>
              <a:t>.</a:t>
            </a:r>
          </a:p>
          <a:p>
            <a:pPr marL="0" indent="0">
              <a:buNone/>
            </a:pPr>
            <a:endParaRPr lang="en-US" sz="2400" dirty="0">
              <a:effectLst/>
              <a:latin typeface="+mj-lt"/>
              <a:ea typeface="Calibri" panose="020F0502020204030204" pitchFamily="34" charset="0"/>
            </a:endParaRPr>
          </a:p>
          <a:p>
            <a:pPr marL="0" indent="0">
              <a:buNone/>
            </a:pPr>
            <a:r>
              <a:rPr lang="en-US" sz="2400" dirty="0">
                <a:effectLst/>
                <a:latin typeface="+mj-lt"/>
                <a:ea typeface="Calibri" panose="020F0502020204030204" pitchFamily="34" charset="0"/>
              </a:rPr>
              <a:t>…among other Goods, fit for the Army, are 4,000 </a:t>
            </a:r>
            <a:r>
              <a:rPr lang="en-US" sz="2400" b="1" u="sng" dirty="0">
                <a:effectLst/>
                <a:latin typeface="+mj-lt"/>
                <a:ea typeface="Calibri" panose="020F0502020204030204" pitchFamily="34" charset="0"/>
              </a:rPr>
              <a:t>Blankets</a:t>
            </a:r>
            <a:r>
              <a:rPr lang="en-US" sz="2400" dirty="0">
                <a:effectLst/>
                <a:latin typeface="+mj-lt"/>
                <a:ea typeface="Calibri" panose="020F0502020204030204" pitchFamily="34" charset="0"/>
              </a:rPr>
              <a:t>, an article exceedingly wanted by the Troops.  He has therefore ordered Messrs Livingston &amp; T[urn]bull to purchase the whole </a:t>
            </a:r>
            <a:r>
              <a:rPr lang="en-US" sz="2400" b="1" i="1" dirty="0">
                <a:effectLst/>
                <a:latin typeface="+mj-lt"/>
                <a:ea typeface="Calibri" panose="020F0502020204030204" pitchFamily="34" charset="0"/>
              </a:rPr>
              <a:t>for Public use</a:t>
            </a:r>
            <a:r>
              <a:rPr lang="en-US" sz="2400" dirty="0">
                <a:effectLst/>
                <a:latin typeface="+mj-lt"/>
                <a:ea typeface="Calibri" panose="020F0502020204030204" pitchFamily="34" charset="0"/>
              </a:rPr>
              <a:t>….</a:t>
            </a:r>
            <a:endParaRPr lang="en-US" sz="1600" dirty="0">
              <a:latin typeface="+mj-lt"/>
            </a:endParaRPr>
          </a:p>
        </p:txBody>
      </p:sp>
    </p:spTree>
    <p:extLst>
      <p:ext uri="{BB962C8B-B14F-4D97-AF65-F5344CB8AC3E}">
        <p14:creationId xmlns:p14="http://schemas.microsoft.com/office/powerpoint/2010/main" val="1377507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5916</TotalTime>
  <Words>911</Words>
  <Application>Microsoft Office PowerPoint</Application>
  <PresentationFormat>Widescreen</PresentationFormat>
  <Paragraphs>157</Paragraphs>
  <Slides>12</Slides>
  <Notes>12</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Times</vt:lpstr>
      <vt:lpstr>Times New Roman</vt:lpstr>
      <vt:lpstr>Office Theme</vt:lpstr>
      <vt:lpstr>A Corpus Linguistics Quest for The Ordinary Meaning of “Public Use” in the Fifth Amendment</vt:lpstr>
      <vt:lpstr>PowerPoint Presentation</vt:lpstr>
      <vt:lpstr>PowerPoint Presentation</vt:lpstr>
      <vt:lpstr>PowerPoint Presentation</vt:lpstr>
      <vt:lpstr>PowerPoint Presentation</vt:lpstr>
      <vt:lpstr>PowerPoint Presentation</vt:lpstr>
      <vt:lpstr>…to (briefly) illustrate this cognitive observation</vt:lpstr>
      <vt:lpstr>PowerPoint Presentation</vt:lpstr>
      <vt:lpstr>PowerPoint Presentation</vt:lpstr>
      <vt:lpstr>PowerPoint Presentation</vt:lpstr>
      <vt:lpstr>PowerPoint Presentation</vt:lpstr>
      <vt:lpstr>use  noun Vs. verb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Brittany Langley</dc:creator>
  <cp:lastModifiedBy>Brittany Langley</cp:lastModifiedBy>
  <cp:revision>41</cp:revision>
  <dcterms:created xsi:type="dcterms:W3CDTF">2021-10-19T21:51:11Z</dcterms:created>
  <dcterms:modified xsi:type="dcterms:W3CDTF">2021-12-02T01:10:31Z</dcterms:modified>
</cp:coreProperties>
</file>