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Lst>
  <p:notesMasterIdLst>
    <p:notesMasterId r:id="rId56"/>
  </p:notesMasterIdLst>
  <p:handoutMasterIdLst>
    <p:handoutMasterId r:id="rId57"/>
  </p:handoutMasterIdLst>
  <p:sldIdLst>
    <p:sldId id="292" r:id="rId5"/>
    <p:sldId id="302" r:id="rId6"/>
    <p:sldId id="303" r:id="rId7"/>
    <p:sldId id="309" r:id="rId8"/>
    <p:sldId id="287" r:id="rId9"/>
    <p:sldId id="310" r:id="rId10"/>
    <p:sldId id="304" r:id="rId11"/>
    <p:sldId id="305" r:id="rId12"/>
    <p:sldId id="306" r:id="rId13"/>
    <p:sldId id="307" r:id="rId14"/>
    <p:sldId id="308" r:id="rId15"/>
    <p:sldId id="311" r:id="rId16"/>
    <p:sldId id="505" r:id="rId17"/>
    <p:sldId id="482" r:id="rId18"/>
    <p:sldId id="483" r:id="rId19"/>
    <p:sldId id="486" r:id="rId20"/>
    <p:sldId id="472" r:id="rId21"/>
    <p:sldId id="474" r:id="rId22"/>
    <p:sldId id="475" r:id="rId23"/>
    <p:sldId id="480" r:id="rId24"/>
    <p:sldId id="477" r:id="rId25"/>
    <p:sldId id="478" r:id="rId26"/>
    <p:sldId id="504" r:id="rId27"/>
    <p:sldId id="481" r:id="rId28"/>
    <p:sldId id="488" r:id="rId29"/>
    <p:sldId id="489" r:id="rId30"/>
    <p:sldId id="490" r:id="rId31"/>
    <p:sldId id="502" r:id="rId32"/>
    <p:sldId id="503" r:id="rId33"/>
    <p:sldId id="314" r:id="rId34"/>
    <p:sldId id="315" r:id="rId35"/>
    <p:sldId id="316" r:id="rId36"/>
    <p:sldId id="317" r:id="rId37"/>
    <p:sldId id="280" r:id="rId38"/>
    <p:sldId id="318" r:id="rId39"/>
    <p:sldId id="290" r:id="rId40"/>
    <p:sldId id="286" r:id="rId41"/>
    <p:sldId id="289" r:id="rId42"/>
    <p:sldId id="285" r:id="rId43"/>
    <p:sldId id="319" r:id="rId44"/>
    <p:sldId id="275" r:id="rId45"/>
    <p:sldId id="320" r:id="rId46"/>
    <p:sldId id="321" r:id="rId47"/>
    <p:sldId id="277" r:id="rId48"/>
    <p:sldId id="276" r:id="rId49"/>
    <p:sldId id="259" r:id="rId50"/>
    <p:sldId id="260" r:id="rId51"/>
    <p:sldId id="261" r:id="rId52"/>
    <p:sldId id="262" r:id="rId53"/>
    <p:sldId id="313" r:id="rId54"/>
    <p:sldId id="506" r:id="rId5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86" autoAdjust="0"/>
  </p:normalViewPr>
  <p:slideViewPr>
    <p:cSldViewPr snapToGrid="0">
      <p:cViewPr varScale="1">
        <p:scale>
          <a:sx n="93" d="100"/>
          <a:sy n="93" d="100"/>
        </p:scale>
        <p:origin x="195" y="6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095F68B0-077E-41B1-B135-FD59B9BF7B29}" type="datetimeFigureOut">
              <a:rPr lang="en-US" smtClean="0"/>
              <a:t>2/28/2019</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D542D3D3-F82E-4D39-A11A-EA2BB6F06775}" type="slidenum">
              <a:rPr lang="en-US" smtClean="0"/>
              <a:t>‹#›</a:t>
            </a:fld>
            <a:endParaRPr lang="en-US"/>
          </a:p>
        </p:txBody>
      </p:sp>
    </p:spTree>
    <p:extLst>
      <p:ext uri="{BB962C8B-B14F-4D97-AF65-F5344CB8AC3E}">
        <p14:creationId xmlns:p14="http://schemas.microsoft.com/office/powerpoint/2010/main" val="1445774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C820DBB-D07E-4F01-B454-9FFAE44F179B}" type="datetimeFigureOut">
              <a:rPr lang="en-US" smtClean="0"/>
              <a:t>2/28/2019</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B6261F21-22DD-4D16-BBD5-83B491110BFC}" type="slidenum">
              <a:rPr lang="en-US" smtClean="0"/>
              <a:t>‹#›</a:t>
            </a:fld>
            <a:endParaRPr lang="en-US"/>
          </a:p>
        </p:txBody>
      </p:sp>
    </p:spTree>
    <p:extLst>
      <p:ext uri="{BB962C8B-B14F-4D97-AF65-F5344CB8AC3E}">
        <p14:creationId xmlns:p14="http://schemas.microsoft.com/office/powerpoint/2010/main" val="256933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ED9AFB-BAC0-48BF-8391-D9B292844CB6}" type="slidenum">
              <a:rPr lang="en-US" altLang="en-US" smtClean="0"/>
              <a:pPr>
                <a:defRPr/>
              </a:pPr>
              <a:t>1</a:t>
            </a:fld>
            <a:endParaRPr lang="en-US" altLang="en-US"/>
          </a:p>
        </p:txBody>
      </p:sp>
    </p:spTree>
    <p:extLst>
      <p:ext uri="{BB962C8B-B14F-4D97-AF65-F5344CB8AC3E}">
        <p14:creationId xmlns:p14="http://schemas.microsoft.com/office/powerpoint/2010/main" val="2027347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49</a:t>
            </a:fld>
            <a:endParaRPr lang="en-US"/>
          </a:p>
        </p:txBody>
      </p:sp>
    </p:spTree>
    <p:extLst>
      <p:ext uri="{BB962C8B-B14F-4D97-AF65-F5344CB8AC3E}">
        <p14:creationId xmlns:p14="http://schemas.microsoft.com/office/powerpoint/2010/main" val="2149389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5</a:t>
            </a:fld>
            <a:endParaRPr lang="en-US"/>
          </a:p>
        </p:txBody>
      </p:sp>
    </p:spTree>
    <p:extLst>
      <p:ext uri="{BB962C8B-B14F-4D97-AF65-F5344CB8AC3E}">
        <p14:creationId xmlns:p14="http://schemas.microsoft.com/office/powerpoint/2010/main" val="1607243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20FFE-D8E0-4F53-B0BC-DF8CD2E97C94}"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99552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ED9AFB-BAC0-48BF-8391-D9B292844CB6}" type="slidenum">
              <a:rPr lang="en-US" altLang="en-US" smtClean="0"/>
              <a:pPr>
                <a:defRPr/>
              </a:pPr>
              <a:t>36</a:t>
            </a:fld>
            <a:endParaRPr lang="en-US" altLang="en-US"/>
          </a:p>
        </p:txBody>
      </p:sp>
    </p:spTree>
    <p:extLst>
      <p:ext uri="{BB962C8B-B14F-4D97-AF65-F5344CB8AC3E}">
        <p14:creationId xmlns:p14="http://schemas.microsoft.com/office/powerpoint/2010/main" val="4235594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44</a:t>
            </a:fld>
            <a:endParaRPr lang="en-US"/>
          </a:p>
        </p:txBody>
      </p:sp>
    </p:spTree>
    <p:extLst>
      <p:ext uri="{BB962C8B-B14F-4D97-AF65-F5344CB8AC3E}">
        <p14:creationId xmlns:p14="http://schemas.microsoft.com/office/powerpoint/2010/main" val="301916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45</a:t>
            </a:fld>
            <a:endParaRPr lang="en-US"/>
          </a:p>
        </p:txBody>
      </p:sp>
    </p:spTree>
    <p:extLst>
      <p:ext uri="{BB962C8B-B14F-4D97-AF65-F5344CB8AC3E}">
        <p14:creationId xmlns:p14="http://schemas.microsoft.com/office/powerpoint/2010/main" val="1261949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46</a:t>
            </a:fld>
            <a:endParaRPr lang="en-US"/>
          </a:p>
        </p:txBody>
      </p:sp>
    </p:spTree>
    <p:extLst>
      <p:ext uri="{BB962C8B-B14F-4D97-AF65-F5344CB8AC3E}">
        <p14:creationId xmlns:p14="http://schemas.microsoft.com/office/powerpoint/2010/main" val="170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47</a:t>
            </a:fld>
            <a:endParaRPr lang="en-US"/>
          </a:p>
        </p:txBody>
      </p:sp>
    </p:spTree>
    <p:extLst>
      <p:ext uri="{BB962C8B-B14F-4D97-AF65-F5344CB8AC3E}">
        <p14:creationId xmlns:p14="http://schemas.microsoft.com/office/powerpoint/2010/main" val="1860917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like any good </a:t>
            </a:r>
            <a:r>
              <a:rPr lang="en-US" dirty="0" err="1"/>
              <a:t>textualist</a:t>
            </a:r>
            <a:r>
              <a:rPr lang="en-US" dirty="0"/>
              <a:t>, we</a:t>
            </a:r>
            <a:r>
              <a:rPr lang="en-US" baseline="0" dirty="0"/>
              <a:t> began with the text of Article II. And what o</a:t>
            </a:r>
            <a:r>
              <a:rPr lang="en-US" dirty="0"/>
              <a:t>riginally</a:t>
            </a:r>
            <a:r>
              <a:rPr lang="en-US" baseline="0" dirty="0"/>
              <a:t> caught our attention was this broad grant of singular “executive power” (queue underline), that stood in contrast to the syntax of the other vesting clauses (click for Art I &amp; Art II). Point out limiting language in Art. I &amp; III. Mention this will be a distinction that we will return to later during the linguistic presentation.</a:t>
            </a:r>
            <a:endParaRPr lang="en-US" dirty="0"/>
          </a:p>
        </p:txBody>
      </p:sp>
      <p:sp>
        <p:nvSpPr>
          <p:cNvPr id="4" name="Slide Number Placeholder 3"/>
          <p:cNvSpPr>
            <a:spLocks noGrp="1"/>
          </p:cNvSpPr>
          <p:nvPr>
            <p:ph type="sldNum" sz="quarter" idx="10"/>
          </p:nvPr>
        </p:nvSpPr>
        <p:spPr/>
        <p:txBody>
          <a:bodyPr/>
          <a:lstStyle/>
          <a:p>
            <a:fld id="{8E368AF8-D948-4618-9E09-E1D00E95E692}" type="slidenum">
              <a:rPr lang="en-US" smtClean="0"/>
              <a:t>48</a:t>
            </a:fld>
            <a:endParaRPr lang="en-US"/>
          </a:p>
        </p:txBody>
      </p:sp>
    </p:spTree>
    <p:extLst>
      <p:ext uri="{BB962C8B-B14F-4D97-AF65-F5344CB8AC3E}">
        <p14:creationId xmlns:p14="http://schemas.microsoft.com/office/powerpoint/2010/main" val="2934430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April 11, 2018</a:t>
            </a:r>
          </a:p>
        </p:txBody>
      </p:sp>
      <p:sp>
        <p:nvSpPr>
          <p:cNvPr id="5" name="Footer Placeholder 4"/>
          <p:cNvSpPr>
            <a:spLocks noGrp="1"/>
          </p:cNvSpPr>
          <p:nvPr>
            <p:ph type="ftr" sz="quarter" idx="11"/>
          </p:nvPr>
        </p:nvSpPr>
        <p:spPr/>
        <p:txBody>
          <a:bodyPr/>
          <a:lstStyle/>
          <a:p>
            <a:r>
              <a:rPr lang="en-US"/>
              <a:t>Cunningham - Nonpartisan Originalism</a:t>
            </a:r>
          </a:p>
        </p:txBody>
      </p:sp>
      <p:sp>
        <p:nvSpPr>
          <p:cNvPr id="6" name="Slide Number Placeholder 5"/>
          <p:cNvSpPr>
            <a:spLocks noGrp="1"/>
          </p:cNvSpPr>
          <p:nvPr>
            <p:ph type="sldNum" sz="quarter" idx="12"/>
          </p:nvPr>
        </p:nvSpPr>
        <p:spPr/>
        <p:txBody>
          <a:bodyPr/>
          <a:lstStyle/>
          <a:p>
            <a:fld id="{ED73BE5E-36FA-40BB-9055-E534BAA27F5A}" type="slidenum">
              <a:rPr lang="en-US" smtClean="0"/>
              <a:t>‹#›</a:t>
            </a:fld>
            <a:endParaRPr lang="en-US"/>
          </a:p>
        </p:txBody>
      </p:sp>
    </p:spTree>
    <p:extLst>
      <p:ext uri="{BB962C8B-B14F-4D97-AF65-F5344CB8AC3E}">
        <p14:creationId xmlns:p14="http://schemas.microsoft.com/office/powerpoint/2010/main" val="319205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April 11, 2018</a:t>
            </a:r>
          </a:p>
        </p:txBody>
      </p:sp>
      <p:sp>
        <p:nvSpPr>
          <p:cNvPr id="5" name="Footer Placeholder 4"/>
          <p:cNvSpPr>
            <a:spLocks noGrp="1"/>
          </p:cNvSpPr>
          <p:nvPr>
            <p:ph type="ftr" sz="quarter" idx="11"/>
          </p:nvPr>
        </p:nvSpPr>
        <p:spPr/>
        <p:txBody>
          <a:bodyPr/>
          <a:lstStyle/>
          <a:p>
            <a:r>
              <a:rPr lang="en-US"/>
              <a:t>Cunningham - Nonpartisan Originalism</a:t>
            </a:r>
          </a:p>
        </p:txBody>
      </p:sp>
      <p:sp>
        <p:nvSpPr>
          <p:cNvPr id="6" name="Slide Number Placeholder 5"/>
          <p:cNvSpPr>
            <a:spLocks noGrp="1"/>
          </p:cNvSpPr>
          <p:nvPr>
            <p:ph type="sldNum" sz="quarter" idx="12"/>
          </p:nvPr>
        </p:nvSpPr>
        <p:spPr/>
        <p:txBody>
          <a:bodyPr/>
          <a:lstStyle/>
          <a:p>
            <a:fld id="{ED73BE5E-36FA-40BB-9055-E534BAA27F5A}" type="slidenum">
              <a:rPr lang="en-US" smtClean="0"/>
              <a:t>‹#›</a:t>
            </a:fld>
            <a:endParaRPr lang="en-US"/>
          </a:p>
        </p:txBody>
      </p:sp>
    </p:spTree>
    <p:extLst>
      <p:ext uri="{BB962C8B-B14F-4D97-AF65-F5344CB8AC3E}">
        <p14:creationId xmlns:p14="http://schemas.microsoft.com/office/powerpoint/2010/main" val="446023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April 11, 2018</a:t>
            </a:r>
          </a:p>
        </p:txBody>
      </p:sp>
      <p:sp>
        <p:nvSpPr>
          <p:cNvPr id="5" name="Footer Placeholder 4"/>
          <p:cNvSpPr>
            <a:spLocks noGrp="1"/>
          </p:cNvSpPr>
          <p:nvPr>
            <p:ph type="ftr" sz="quarter" idx="11"/>
          </p:nvPr>
        </p:nvSpPr>
        <p:spPr/>
        <p:txBody>
          <a:bodyPr/>
          <a:lstStyle/>
          <a:p>
            <a:r>
              <a:rPr lang="en-US"/>
              <a:t>Cunningham - Nonpartisan Originalism</a:t>
            </a:r>
          </a:p>
        </p:txBody>
      </p:sp>
      <p:sp>
        <p:nvSpPr>
          <p:cNvPr id="6" name="Slide Number Placeholder 5"/>
          <p:cNvSpPr>
            <a:spLocks noGrp="1"/>
          </p:cNvSpPr>
          <p:nvPr>
            <p:ph type="sldNum" sz="quarter" idx="12"/>
          </p:nvPr>
        </p:nvSpPr>
        <p:spPr/>
        <p:txBody>
          <a:bodyPr/>
          <a:lstStyle/>
          <a:p>
            <a:fld id="{ED73BE5E-36FA-40BB-9055-E534BAA27F5A}" type="slidenum">
              <a:rPr lang="en-US" smtClean="0"/>
              <a:t>‹#›</a:t>
            </a:fld>
            <a:endParaRPr lang="en-US"/>
          </a:p>
        </p:txBody>
      </p:sp>
    </p:spTree>
    <p:extLst>
      <p:ext uri="{BB962C8B-B14F-4D97-AF65-F5344CB8AC3E}">
        <p14:creationId xmlns:p14="http://schemas.microsoft.com/office/powerpoint/2010/main" val="173451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r>
              <a:rPr lang="en-US"/>
              <a:t>April 11, 2018</a:t>
            </a:r>
            <a:endParaRPr lang="en-US" dirty="0"/>
          </a:p>
        </p:txBody>
      </p:sp>
      <p:sp>
        <p:nvSpPr>
          <p:cNvPr id="6" name="Footer Placeholder 5"/>
          <p:cNvSpPr>
            <a:spLocks noGrp="1"/>
          </p:cNvSpPr>
          <p:nvPr>
            <p:ph type="ftr" sz="quarter" idx="11"/>
          </p:nvPr>
        </p:nvSpPr>
        <p:spPr/>
        <p:txBody>
          <a:bodyPr/>
          <a:lstStyle/>
          <a:p>
            <a:r>
              <a:rPr lang="en-US"/>
              <a:t>Cunningham - Nonpartisan Originalism</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445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2"/>
            <a:ext cx="1840149" cy="365125"/>
          </a:xfrm>
        </p:spPr>
        <p:txBody>
          <a:bodyPr/>
          <a:lstStyle/>
          <a:p>
            <a:r>
              <a:rPr lang="en-US"/>
              <a:t>April 11, 2018</a:t>
            </a:r>
          </a:p>
        </p:txBody>
      </p:sp>
      <p:sp>
        <p:nvSpPr>
          <p:cNvPr id="5" name="Footer Placeholder 4"/>
          <p:cNvSpPr>
            <a:spLocks noGrp="1"/>
          </p:cNvSpPr>
          <p:nvPr>
            <p:ph type="ftr" sz="quarter" idx="11"/>
          </p:nvPr>
        </p:nvSpPr>
        <p:spPr>
          <a:xfrm>
            <a:off x="3229583" y="6356352"/>
            <a:ext cx="5596647" cy="365125"/>
          </a:xfrm>
        </p:spPr>
        <p:txBody>
          <a:bodyPr/>
          <a:lstStyle/>
          <a:p>
            <a:r>
              <a:rPr lang="en-US"/>
              <a:t>Cunningham - Nonpartisan Originalism</a:t>
            </a:r>
            <a:endParaRPr lang="en-US" dirty="0"/>
          </a:p>
        </p:txBody>
      </p:sp>
      <p:sp>
        <p:nvSpPr>
          <p:cNvPr id="6" name="Slide Number Placeholder 5"/>
          <p:cNvSpPr>
            <a:spLocks noGrp="1"/>
          </p:cNvSpPr>
          <p:nvPr>
            <p:ph type="sldNum" sz="quarter" idx="12"/>
          </p:nvPr>
        </p:nvSpPr>
        <p:spPr>
          <a:xfrm>
            <a:off x="9876817" y="6356352"/>
            <a:ext cx="1476983" cy="365125"/>
          </a:xfrm>
        </p:spPr>
        <p:txBody>
          <a:bodyPr/>
          <a:lstStyle/>
          <a:p>
            <a:fld id="{617A3E33-5415-4922-8B81-1C0224B340E6}" type="slidenum">
              <a:rPr lang="en-US" smtClean="0"/>
              <a:t>‹#›</a:t>
            </a:fld>
            <a:endParaRPr lang="en-US"/>
          </a:p>
        </p:txBody>
      </p:sp>
    </p:spTree>
    <p:extLst>
      <p:ext uri="{BB962C8B-B14F-4D97-AF65-F5344CB8AC3E}">
        <p14:creationId xmlns:p14="http://schemas.microsoft.com/office/powerpoint/2010/main" val="3406848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1438072" cy="365125"/>
          </a:xfrm>
        </p:spPr>
        <p:txBody>
          <a:bodyPr/>
          <a:lstStyle/>
          <a:p>
            <a:r>
              <a:rPr lang="en-US"/>
              <a:t>April 11, 2018</a:t>
            </a:r>
          </a:p>
        </p:txBody>
      </p:sp>
      <p:sp>
        <p:nvSpPr>
          <p:cNvPr id="5" name="Footer Placeholder 4"/>
          <p:cNvSpPr>
            <a:spLocks noGrp="1"/>
          </p:cNvSpPr>
          <p:nvPr>
            <p:ph type="ftr" sz="quarter" idx="11"/>
          </p:nvPr>
        </p:nvSpPr>
        <p:spPr>
          <a:xfrm>
            <a:off x="2963693" y="6356352"/>
            <a:ext cx="5914417" cy="365125"/>
          </a:xfrm>
        </p:spPr>
        <p:txBody>
          <a:bodyPr/>
          <a:lstStyle/>
          <a:p>
            <a:r>
              <a:rPr lang="en-US"/>
              <a:t>Cunningham - Nonpartisan Originalism</a:t>
            </a:r>
            <a:endParaRPr lang="en-US" dirty="0"/>
          </a:p>
        </p:txBody>
      </p:sp>
      <p:sp>
        <p:nvSpPr>
          <p:cNvPr id="6" name="Slide Number Placeholder 5"/>
          <p:cNvSpPr>
            <a:spLocks noGrp="1"/>
          </p:cNvSpPr>
          <p:nvPr>
            <p:ph type="sldNum" sz="quarter" idx="12"/>
          </p:nvPr>
        </p:nvSpPr>
        <p:spPr>
          <a:xfrm>
            <a:off x="9980579" y="6356352"/>
            <a:ext cx="1373221" cy="365125"/>
          </a:xfrm>
        </p:spPr>
        <p:txBody>
          <a:bodyPr/>
          <a:lstStyle/>
          <a:p>
            <a:fld id="{617A3E33-5415-4922-8B81-1C0224B340E6}" type="slidenum">
              <a:rPr lang="en-US" smtClean="0"/>
              <a:t>‹#›</a:t>
            </a:fld>
            <a:endParaRPr lang="en-US"/>
          </a:p>
        </p:txBody>
      </p:sp>
    </p:spTree>
    <p:extLst>
      <p:ext uri="{BB962C8B-B14F-4D97-AF65-F5344CB8AC3E}">
        <p14:creationId xmlns:p14="http://schemas.microsoft.com/office/powerpoint/2010/main" val="3713133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April 11, 2018</a:t>
            </a:r>
          </a:p>
        </p:txBody>
      </p:sp>
      <p:sp>
        <p:nvSpPr>
          <p:cNvPr id="5" name="Footer Placeholder 4"/>
          <p:cNvSpPr>
            <a:spLocks noGrp="1"/>
          </p:cNvSpPr>
          <p:nvPr>
            <p:ph type="ftr" sz="quarter" idx="11"/>
          </p:nvPr>
        </p:nvSpPr>
        <p:spPr/>
        <p:txBody>
          <a:bodyPr/>
          <a:lstStyle/>
          <a:p>
            <a:r>
              <a:rPr lang="en-US"/>
              <a:t>Cunningham - Nonpartisan Originalism</a:t>
            </a:r>
          </a:p>
        </p:txBody>
      </p:sp>
      <p:sp>
        <p:nvSpPr>
          <p:cNvPr id="6" name="Slide Number Placeholder 5"/>
          <p:cNvSpPr>
            <a:spLocks noGrp="1"/>
          </p:cNvSpPr>
          <p:nvPr>
            <p:ph type="sldNum" sz="quarter" idx="12"/>
          </p:nvPr>
        </p:nvSpPr>
        <p:spPr/>
        <p:txBody>
          <a:bodyPr/>
          <a:lstStyle/>
          <a:p>
            <a:fld id="{617A3E33-5415-4922-8B81-1C0224B340E6}" type="slidenum">
              <a:rPr lang="en-US" smtClean="0"/>
              <a:t>‹#›</a:t>
            </a:fld>
            <a:endParaRPr lang="en-US"/>
          </a:p>
        </p:txBody>
      </p:sp>
    </p:spTree>
    <p:extLst>
      <p:ext uri="{BB962C8B-B14F-4D97-AF65-F5344CB8AC3E}">
        <p14:creationId xmlns:p14="http://schemas.microsoft.com/office/powerpoint/2010/main" val="1243256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April 11, 2018</a:t>
            </a:r>
          </a:p>
        </p:txBody>
      </p:sp>
      <p:sp>
        <p:nvSpPr>
          <p:cNvPr id="6" name="Footer Placeholder 5"/>
          <p:cNvSpPr>
            <a:spLocks noGrp="1"/>
          </p:cNvSpPr>
          <p:nvPr>
            <p:ph type="ftr" sz="quarter" idx="11"/>
          </p:nvPr>
        </p:nvSpPr>
        <p:spPr/>
        <p:txBody>
          <a:bodyPr/>
          <a:lstStyle/>
          <a:p>
            <a:r>
              <a:rPr lang="en-US"/>
              <a:t>Cunningham - Nonpartisan Originalism</a:t>
            </a:r>
          </a:p>
        </p:txBody>
      </p:sp>
      <p:sp>
        <p:nvSpPr>
          <p:cNvPr id="7" name="Slide Number Placeholder 6"/>
          <p:cNvSpPr>
            <a:spLocks noGrp="1"/>
          </p:cNvSpPr>
          <p:nvPr>
            <p:ph type="sldNum" sz="quarter" idx="12"/>
          </p:nvPr>
        </p:nvSpPr>
        <p:spPr/>
        <p:txBody>
          <a:bodyPr/>
          <a:lstStyle/>
          <a:p>
            <a:fld id="{617A3E33-5415-4922-8B81-1C0224B340E6}" type="slidenum">
              <a:rPr lang="en-US" smtClean="0"/>
              <a:t>‹#›</a:t>
            </a:fld>
            <a:endParaRPr lang="en-US"/>
          </a:p>
        </p:txBody>
      </p:sp>
    </p:spTree>
    <p:extLst>
      <p:ext uri="{BB962C8B-B14F-4D97-AF65-F5344CB8AC3E}">
        <p14:creationId xmlns:p14="http://schemas.microsoft.com/office/powerpoint/2010/main" val="2081218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April 11, 2018</a:t>
            </a:r>
          </a:p>
        </p:txBody>
      </p:sp>
      <p:sp>
        <p:nvSpPr>
          <p:cNvPr id="8" name="Footer Placeholder 7"/>
          <p:cNvSpPr>
            <a:spLocks noGrp="1"/>
          </p:cNvSpPr>
          <p:nvPr>
            <p:ph type="ftr" sz="quarter" idx="11"/>
          </p:nvPr>
        </p:nvSpPr>
        <p:spPr/>
        <p:txBody>
          <a:bodyPr/>
          <a:lstStyle/>
          <a:p>
            <a:r>
              <a:rPr lang="en-US"/>
              <a:t>Cunningham - Nonpartisan Originalism</a:t>
            </a:r>
          </a:p>
        </p:txBody>
      </p:sp>
      <p:sp>
        <p:nvSpPr>
          <p:cNvPr id="9" name="Slide Number Placeholder 8"/>
          <p:cNvSpPr>
            <a:spLocks noGrp="1"/>
          </p:cNvSpPr>
          <p:nvPr>
            <p:ph type="sldNum" sz="quarter" idx="12"/>
          </p:nvPr>
        </p:nvSpPr>
        <p:spPr/>
        <p:txBody>
          <a:bodyPr/>
          <a:lstStyle/>
          <a:p>
            <a:fld id="{617A3E33-5415-4922-8B81-1C0224B340E6}" type="slidenum">
              <a:rPr lang="en-US" smtClean="0"/>
              <a:t>‹#›</a:t>
            </a:fld>
            <a:endParaRPr lang="en-US"/>
          </a:p>
        </p:txBody>
      </p:sp>
    </p:spTree>
    <p:extLst>
      <p:ext uri="{BB962C8B-B14F-4D97-AF65-F5344CB8AC3E}">
        <p14:creationId xmlns:p14="http://schemas.microsoft.com/office/powerpoint/2010/main" val="3716419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April 11, 2018</a:t>
            </a:r>
          </a:p>
        </p:txBody>
      </p:sp>
      <p:sp>
        <p:nvSpPr>
          <p:cNvPr id="4" name="Footer Placeholder 3"/>
          <p:cNvSpPr>
            <a:spLocks noGrp="1"/>
          </p:cNvSpPr>
          <p:nvPr>
            <p:ph type="ftr" sz="quarter" idx="11"/>
          </p:nvPr>
        </p:nvSpPr>
        <p:spPr/>
        <p:txBody>
          <a:bodyPr/>
          <a:lstStyle/>
          <a:p>
            <a:r>
              <a:rPr lang="en-US"/>
              <a:t>Cunningham - Nonpartisan Originalism</a:t>
            </a:r>
          </a:p>
        </p:txBody>
      </p:sp>
      <p:sp>
        <p:nvSpPr>
          <p:cNvPr id="5" name="Slide Number Placeholder 4"/>
          <p:cNvSpPr>
            <a:spLocks noGrp="1"/>
          </p:cNvSpPr>
          <p:nvPr>
            <p:ph type="sldNum" sz="quarter" idx="12"/>
          </p:nvPr>
        </p:nvSpPr>
        <p:spPr/>
        <p:txBody>
          <a:bodyPr/>
          <a:lstStyle/>
          <a:p>
            <a:fld id="{617A3E33-5415-4922-8B81-1C0224B340E6}" type="slidenum">
              <a:rPr lang="en-US" smtClean="0"/>
              <a:t>‹#›</a:t>
            </a:fld>
            <a:endParaRPr lang="en-US"/>
          </a:p>
        </p:txBody>
      </p:sp>
    </p:spTree>
    <p:extLst>
      <p:ext uri="{BB962C8B-B14F-4D97-AF65-F5344CB8AC3E}">
        <p14:creationId xmlns:p14="http://schemas.microsoft.com/office/powerpoint/2010/main" val="2386284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2"/>
            <a:ext cx="1113817" cy="365125"/>
          </a:xfrm>
        </p:spPr>
        <p:txBody>
          <a:bodyPr/>
          <a:lstStyle/>
          <a:p>
            <a:r>
              <a:rPr lang="en-US"/>
              <a:t>April 11, 2018</a:t>
            </a:r>
          </a:p>
        </p:txBody>
      </p:sp>
      <p:sp>
        <p:nvSpPr>
          <p:cNvPr id="3" name="Footer Placeholder 2"/>
          <p:cNvSpPr>
            <a:spLocks noGrp="1"/>
          </p:cNvSpPr>
          <p:nvPr>
            <p:ph type="ftr" sz="quarter" idx="11"/>
          </p:nvPr>
        </p:nvSpPr>
        <p:spPr>
          <a:xfrm>
            <a:off x="2911813" y="6356352"/>
            <a:ext cx="6673173" cy="365125"/>
          </a:xfrm>
        </p:spPr>
        <p:txBody>
          <a:bodyPr/>
          <a:lstStyle/>
          <a:p>
            <a:r>
              <a:rPr lang="en-US"/>
              <a:t>Cunningham - Nonpartisan Originalism</a:t>
            </a:r>
            <a:endParaRPr lang="en-US" dirty="0"/>
          </a:p>
        </p:txBody>
      </p:sp>
      <p:sp>
        <p:nvSpPr>
          <p:cNvPr id="4" name="Slide Number Placeholder 3"/>
          <p:cNvSpPr>
            <a:spLocks noGrp="1"/>
          </p:cNvSpPr>
          <p:nvPr>
            <p:ph type="sldNum" sz="quarter" idx="12"/>
          </p:nvPr>
        </p:nvSpPr>
        <p:spPr>
          <a:xfrm>
            <a:off x="10473446" y="6356352"/>
            <a:ext cx="880353" cy="365125"/>
          </a:xfrm>
        </p:spPr>
        <p:txBody>
          <a:bodyPr/>
          <a:lstStyle/>
          <a:p>
            <a:fld id="{617A3E33-5415-4922-8B81-1C0224B340E6}" type="slidenum">
              <a:rPr lang="en-US" smtClean="0"/>
              <a:t>‹#›</a:t>
            </a:fld>
            <a:endParaRPr lang="en-US"/>
          </a:p>
        </p:txBody>
      </p:sp>
    </p:spTree>
    <p:extLst>
      <p:ext uri="{BB962C8B-B14F-4D97-AF65-F5344CB8AC3E}">
        <p14:creationId xmlns:p14="http://schemas.microsoft.com/office/powerpoint/2010/main" val="2601536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April 11, 2018</a:t>
            </a:r>
          </a:p>
        </p:txBody>
      </p:sp>
      <p:sp>
        <p:nvSpPr>
          <p:cNvPr id="5" name="Footer Placeholder 4"/>
          <p:cNvSpPr>
            <a:spLocks noGrp="1"/>
          </p:cNvSpPr>
          <p:nvPr>
            <p:ph type="ftr" sz="quarter" idx="11"/>
          </p:nvPr>
        </p:nvSpPr>
        <p:spPr/>
        <p:txBody>
          <a:bodyPr/>
          <a:lstStyle/>
          <a:p>
            <a:r>
              <a:rPr lang="en-US"/>
              <a:t>Cunningham - Nonpartisan Originalism</a:t>
            </a:r>
          </a:p>
        </p:txBody>
      </p:sp>
      <p:sp>
        <p:nvSpPr>
          <p:cNvPr id="6" name="Slide Number Placeholder 5"/>
          <p:cNvSpPr>
            <a:spLocks noGrp="1"/>
          </p:cNvSpPr>
          <p:nvPr>
            <p:ph type="sldNum" sz="quarter" idx="12"/>
          </p:nvPr>
        </p:nvSpPr>
        <p:spPr/>
        <p:txBody>
          <a:bodyPr/>
          <a:lstStyle/>
          <a:p>
            <a:fld id="{ED73BE5E-36FA-40BB-9055-E534BAA27F5A}" type="slidenum">
              <a:rPr lang="en-US" smtClean="0"/>
              <a:t>‹#›</a:t>
            </a:fld>
            <a:endParaRPr lang="en-US"/>
          </a:p>
        </p:txBody>
      </p:sp>
    </p:spTree>
    <p:extLst>
      <p:ext uri="{BB962C8B-B14F-4D97-AF65-F5344CB8AC3E}">
        <p14:creationId xmlns:p14="http://schemas.microsoft.com/office/powerpoint/2010/main" val="3866755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April 11, 2018</a:t>
            </a:r>
          </a:p>
        </p:txBody>
      </p:sp>
      <p:sp>
        <p:nvSpPr>
          <p:cNvPr id="6" name="Footer Placeholder 5"/>
          <p:cNvSpPr>
            <a:spLocks noGrp="1"/>
          </p:cNvSpPr>
          <p:nvPr>
            <p:ph type="ftr" sz="quarter" idx="11"/>
          </p:nvPr>
        </p:nvSpPr>
        <p:spPr/>
        <p:txBody>
          <a:bodyPr/>
          <a:lstStyle/>
          <a:p>
            <a:r>
              <a:rPr lang="en-US"/>
              <a:t>Cunningham - Nonpartisan Originalism</a:t>
            </a:r>
          </a:p>
        </p:txBody>
      </p:sp>
      <p:sp>
        <p:nvSpPr>
          <p:cNvPr id="7" name="Slide Number Placeholder 6"/>
          <p:cNvSpPr>
            <a:spLocks noGrp="1"/>
          </p:cNvSpPr>
          <p:nvPr>
            <p:ph type="sldNum" sz="quarter" idx="12"/>
          </p:nvPr>
        </p:nvSpPr>
        <p:spPr/>
        <p:txBody>
          <a:bodyPr/>
          <a:lstStyle/>
          <a:p>
            <a:fld id="{617A3E33-5415-4922-8B81-1C0224B340E6}" type="slidenum">
              <a:rPr lang="en-US" smtClean="0"/>
              <a:t>‹#›</a:t>
            </a:fld>
            <a:endParaRPr lang="en-US"/>
          </a:p>
        </p:txBody>
      </p:sp>
    </p:spTree>
    <p:extLst>
      <p:ext uri="{BB962C8B-B14F-4D97-AF65-F5344CB8AC3E}">
        <p14:creationId xmlns:p14="http://schemas.microsoft.com/office/powerpoint/2010/main" val="1608850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April 11, 2018</a:t>
            </a:r>
          </a:p>
        </p:txBody>
      </p:sp>
      <p:sp>
        <p:nvSpPr>
          <p:cNvPr id="6" name="Footer Placeholder 5"/>
          <p:cNvSpPr>
            <a:spLocks noGrp="1"/>
          </p:cNvSpPr>
          <p:nvPr>
            <p:ph type="ftr" sz="quarter" idx="11"/>
          </p:nvPr>
        </p:nvSpPr>
        <p:spPr/>
        <p:txBody>
          <a:bodyPr/>
          <a:lstStyle/>
          <a:p>
            <a:r>
              <a:rPr lang="en-US"/>
              <a:t>Cunningham - Nonpartisan Originalism</a:t>
            </a:r>
          </a:p>
        </p:txBody>
      </p:sp>
      <p:sp>
        <p:nvSpPr>
          <p:cNvPr id="7" name="Slide Number Placeholder 6"/>
          <p:cNvSpPr>
            <a:spLocks noGrp="1"/>
          </p:cNvSpPr>
          <p:nvPr>
            <p:ph type="sldNum" sz="quarter" idx="12"/>
          </p:nvPr>
        </p:nvSpPr>
        <p:spPr/>
        <p:txBody>
          <a:bodyPr/>
          <a:lstStyle/>
          <a:p>
            <a:fld id="{617A3E33-5415-4922-8B81-1C0224B340E6}" type="slidenum">
              <a:rPr lang="en-US" smtClean="0"/>
              <a:t>‹#›</a:t>
            </a:fld>
            <a:endParaRPr lang="en-US"/>
          </a:p>
        </p:txBody>
      </p:sp>
    </p:spTree>
    <p:extLst>
      <p:ext uri="{BB962C8B-B14F-4D97-AF65-F5344CB8AC3E}">
        <p14:creationId xmlns:p14="http://schemas.microsoft.com/office/powerpoint/2010/main" val="2051394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April 11, 2018</a:t>
            </a:r>
          </a:p>
        </p:txBody>
      </p:sp>
      <p:sp>
        <p:nvSpPr>
          <p:cNvPr id="5" name="Footer Placeholder 4"/>
          <p:cNvSpPr>
            <a:spLocks noGrp="1"/>
          </p:cNvSpPr>
          <p:nvPr>
            <p:ph type="ftr" sz="quarter" idx="11"/>
          </p:nvPr>
        </p:nvSpPr>
        <p:spPr/>
        <p:txBody>
          <a:bodyPr/>
          <a:lstStyle/>
          <a:p>
            <a:r>
              <a:rPr lang="en-US"/>
              <a:t>Cunningham - Nonpartisan Originalism</a:t>
            </a:r>
          </a:p>
        </p:txBody>
      </p:sp>
      <p:sp>
        <p:nvSpPr>
          <p:cNvPr id="6" name="Slide Number Placeholder 5"/>
          <p:cNvSpPr>
            <a:spLocks noGrp="1"/>
          </p:cNvSpPr>
          <p:nvPr>
            <p:ph type="sldNum" sz="quarter" idx="12"/>
          </p:nvPr>
        </p:nvSpPr>
        <p:spPr/>
        <p:txBody>
          <a:bodyPr/>
          <a:lstStyle/>
          <a:p>
            <a:fld id="{617A3E33-5415-4922-8B81-1C0224B340E6}" type="slidenum">
              <a:rPr lang="en-US" smtClean="0"/>
              <a:t>‹#›</a:t>
            </a:fld>
            <a:endParaRPr lang="en-US"/>
          </a:p>
        </p:txBody>
      </p:sp>
    </p:spTree>
    <p:extLst>
      <p:ext uri="{BB962C8B-B14F-4D97-AF65-F5344CB8AC3E}">
        <p14:creationId xmlns:p14="http://schemas.microsoft.com/office/powerpoint/2010/main" val="2276380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April 11, 2018</a:t>
            </a:r>
          </a:p>
        </p:txBody>
      </p:sp>
      <p:sp>
        <p:nvSpPr>
          <p:cNvPr id="5" name="Footer Placeholder 4"/>
          <p:cNvSpPr>
            <a:spLocks noGrp="1"/>
          </p:cNvSpPr>
          <p:nvPr>
            <p:ph type="ftr" sz="quarter" idx="11"/>
          </p:nvPr>
        </p:nvSpPr>
        <p:spPr/>
        <p:txBody>
          <a:bodyPr/>
          <a:lstStyle/>
          <a:p>
            <a:r>
              <a:rPr lang="en-US"/>
              <a:t>Cunningham - Nonpartisan Originalism</a:t>
            </a:r>
          </a:p>
        </p:txBody>
      </p:sp>
      <p:sp>
        <p:nvSpPr>
          <p:cNvPr id="6" name="Slide Number Placeholder 5"/>
          <p:cNvSpPr>
            <a:spLocks noGrp="1"/>
          </p:cNvSpPr>
          <p:nvPr>
            <p:ph type="sldNum" sz="quarter" idx="12"/>
          </p:nvPr>
        </p:nvSpPr>
        <p:spPr/>
        <p:txBody>
          <a:bodyPr/>
          <a:lstStyle/>
          <a:p>
            <a:fld id="{617A3E33-5415-4922-8B81-1C0224B340E6}" type="slidenum">
              <a:rPr lang="en-US" smtClean="0"/>
              <a:t>‹#›</a:t>
            </a:fld>
            <a:endParaRPr lang="en-US"/>
          </a:p>
        </p:txBody>
      </p:sp>
    </p:spTree>
    <p:extLst>
      <p:ext uri="{BB962C8B-B14F-4D97-AF65-F5344CB8AC3E}">
        <p14:creationId xmlns:p14="http://schemas.microsoft.com/office/powerpoint/2010/main" val="199438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64514" name="Group 2"/>
          <p:cNvGrpSpPr>
            <a:grpSpLocks/>
          </p:cNvGrpSpPr>
          <p:nvPr/>
        </p:nvGrpSpPr>
        <p:grpSpPr bwMode="auto">
          <a:xfrm>
            <a:off x="0" y="0"/>
            <a:ext cx="11277600" cy="5943600"/>
            <a:chOff x="0" y="0"/>
            <a:chExt cx="5328" cy="3744"/>
          </a:xfrm>
        </p:grpSpPr>
        <p:sp>
          <p:nvSpPr>
            <p:cNvPr id="64515"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dirty="0">
                <a:solidFill>
                  <a:srgbClr val="000000"/>
                </a:solidFill>
                <a:latin typeface="Tahoma" charset="0"/>
              </a:endParaRPr>
            </a:p>
          </p:txBody>
        </p:sp>
        <p:sp>
          <p:nvSpPr>
            <p:cNvPr id="6451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dirty="0">
                <a:solidFill>
                  <a:srgbClr val="000000"/>
                </a:solidFill>
                <a:latin typeface="Tahoma" charset="0"/>
              </a:endParaRPr>
            </a:p>
          </p:txBody>
        </p:sp>
      </p:grpSp>
      <p:sp>
        <p:nvSpPr>
          <p:cNvPr id="64517" name="Rectangle 5"/>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64518" name="Rectangle 6"/>
          <p:cNvSpPr>
            <a:spLocks noGrp="1" noChangeArrowheads="1"/>
          </p:cNvSpPr>
          <p:nvPr>
            <p:ph type="dt" sz="quarter" idx="2"/>
          </p:nvPr>
        </p:nvSpPr>
        <p:spPr/>
        <p:txBody>
          <a:bodyPr/>
          <a:lstStyle>
            <a:lvl1pPr>
              <a:defRPr/>
            </a:lvl1pPr>
          </a:lstStyle>
          <a:p>
            <a:r>
              <a:rPr lang="en-US">
                <a:solidFill>
                  <a:srgbClr val="000000"/>
                </a:solidFill>
              </a:rPr>
              <a:t>April 11, 2018</a:t>
            </a:r>
            <a:endParaRPr lang="en-US" dirty="0">
              <a:solidFill>
                <a:srgbClr val="000000"/>
              </a:solidFill>
            </a:endParaRPr>
          </a:p>
        </p:txBody>
      </p:sp>
      <p:sp>
        <p:nvSpPr>
          <p:cNvPr id="64519" name="Rectangle 7"/>
          <p:cNvSpPr>
            <a:spLocks noGrp="1" noChangeArrowheads="1"/>
          </p:cNvSpPr>
          <p:nvPr>
            <p:ph type="ftr" sz="quarter" idx="3"/>
          </p:nvPr>
        </p:nvSpPr>
        <p:spPr/>
        <p:txBody>
          <a:bodyPr/>
          <a:lstStyle>
            <a:lvl1pPr>
              <a:defRPr/>
            </a:lvl1pPr>
          </a:lstStyle>
          <a:p>
            <a:r>
              <a:rPr lang="en-US">
                <a:solidFill>
                  <a:srgbClr val="000000"/>
                </a:solidFill>
              </a:rPr>
              <a:t>Cunningham - Nonpartisan Originalism</a:t>
            </a:r>
            <a:endParaRPr lang="en-US" dirty="0">
              <a:solidFill>
                <a:srgbClr val="000000"/>
              </a:solidFill>
            </a:endParaRPr>
          </a:p>
        </p:txBody>
      </p:sp>
      <p:sp>
        <p:nvSpPr>
          <p:cNvPr id="64520" name="Rectangle 8"/>
          <p:cNvSpPr>
            <a:spLocks noGrp="1" noChangeArrowheads="1"/>
          </p:cNvSpPr>
          <p:nvPr>
            <p:ph type="sldNum" sz="quarter" idx="4"/>
          </p:nvPr>
        </p:nvSpPr>
        <p:spPr/>
        <p:txBody>
          <a:bodyPr/>
          <a:lstStyle>
            <a:lvl1pPr>
              <a:defRPr/>
            </a:lvl1pPr>
          </a:lstStyle>
          <a:p>
            <a:fld id="{5365D7FC-FFA1-4D75-9DAC-5ADDB737354D}" type="slidenum">
              <a:rPr lang="en-US">
                <a:solidFill>
                  <a:srgbClr val="000000"/>
                </a:solidFill>
              </a:rPr>
              <a:pPr/>
              <a:t>‹#›</a:t>
            </a:fld>
            <a:endParaRPr lang="en-US" dirty="0">
              <a:solidFill>
                <a:srgbClr val="000000"/>
              </a:solidFill>
            </a:endParaRPr>
          </a:p>
        </p:txBody>
      </p:sp>
      <p:sp>
        <p:nvSpPr>
          <p:cNvPr id="64521" name="Rectangle 9"/>
          <p:cNvSpPr>
            <a:spLocks noGrp="1" noChangeArrowheads="1"/>
          </p:cNvSpPr>
          <p:nvPr>
            <p:ph type="ctrTitle" sz="quarter"/>
          </p:nvPr>
        </p:nvSpPr>
        <p:spPr>
          <a:xfrm>
            <a:off x="914400" y="1768476"/>
            <a:ext cx="10363200" cy="1736725"/>
          </a:xfrm>
        </p:spPr>
        <p:txBody>
          <a:bodyPr anchor="b" anchorCtr="1"/>
          <a:lstStyle>
            <a:lvl1pPr>
              <a:defRPr sz="4400"/>
            </a:lvl1pPr>
          </a:lstStyle>
          <a:p>
            <a:pPr lvl="0"/>
            <a:r>
              <a:rPr lang="en-US" noProof="0"/>
              <a:t>Click to edit Master title style</a:t>
            </a:r>
          </a:p>
        </p:txBody>
      </p:sp>
    </p:spTree>
    <p:extLst>
      <p:ext uri="{BB962C8B-B14F-4D97-AF65-F5344CB8AC3E}">
        <p14:creationId xmlns:p14="http://schemas.microsoft.com/office/powerpoint/2010/main" val="876629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build="p">
        <p:tmplLst>
          <p:tmpl lvl="1">
            <p:tnLst>
              <p:par>
                <p:cTn presetID="1" presetClass="entr" presetSubtype="0" fill="hold" nodeType="clickEffect">
                  <p:stCondLst>
                    <p:cond delay="0"/>
                  </p:stCondLst>
                  <p:childTnLst>
                    <p:set>
                      <p:cBhvr>
                        <p:cTn dur="1" fill="hold">
                          <p:stCondLst>
                            <p:cond delay="0"/>
                          </p:stCondLst>
                        </p:cTn>
                        <p:tgtEl>
                          <p:spTgt spid="64517"/>
                        </p:tgtEl>
                        <p:attrNameLst>
                          <p:attrName>style.visibility</p:attrName>
                        </p:attrNameLst>
                      </p:cBhvr>
                      <p:to>
                        <p:strVal val="visible"/>
                      </p:to>
                    </p:se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April 11, 2018</a:t>
            </a: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Cunningham - Nonpartisan Originalism</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C867F20-FF30-4BC8-9E43-6A55E3E7A29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07651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April 11, 2018</a:t>
            </a: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Cunningham - Nonpartisan Originalism</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735C81A-C0CF-42FF-A0F8-EC43F56D498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25183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solidFill>
                  <a:srgbClr val="000000"/>
                </a:solidFill>
              </a:rPr>
              <a:t>April 11, 2018</a:t>
            </a: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Cunningham - Nonpartisan Originalism</a:t>
            </a: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7BDEBE-405C-4884-935D-163ACA4421B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79560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solidFill>
                  <a:srgbClr val="000000"/>
                </a:solidFill>
              </a:rPr>
              <a:t>April 11, 2018</a:t>
            </a:r>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000000"/>
                </a:solidFill>
              </a:rPr>
              <a:t>Cunningham - Nonpartisan Originalism</a:t>
            </a:r>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7A16C7A-44D5-4A79-ADD8-D24FB9C9507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08147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solidFill>
                  <a:srgbClr val="000000"/>
                </a:solidFill>
              </a:rPr>
              <a:t>April 11, 2018</a:t>
            </a:r>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Cunningham - Nonpartisan Originalism</a:t>
            </a:r>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5F20E87-1028-4B03-9347-CFB21F33C33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46477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April 11, 2018</a:t>
            </a:r>
          </a:p>
        </p:txBody>
      </p:sp>
      <p:sp>
        <p:nvSpPr>
          <p:cNvPr id="5" name="Footer Placeholder 4"/>
          <p:cNvSpPr>
            <a:spLocks noGrp="1"/>
          </p:cNvSpPr>
          <p:nvPr>
            <p:ph type="ftr" sz="quarter" idx="11"/>
          </p:nvPr>
        </p:nvSpPr>
        <p:spPr/>
        <p:txBody>
          <a:bodyPr/>
          <a:lstStyle/>
          <a:p>
            <a:r>
              <a:rPr lang="en-US"/>
              <a:t>Cunningham - Nonpartisan Originalism</a:t>
            </a:r>
          </a:p>
        </p:txBody>
      </p:sp>
      <p:sp>
        <p:nvSpPr>
          <p:cNvPr id="6" name="Slide Number Placeholder 5"/>
          <p:cNvSpPr>
            <a:spLocks noGrp="1"/>
          </p:cNvSpPr>
          <p:nvPr>
            <p:ph type="sldNum" sz="quarter" idx="12"/>
          </p:nvPr>
        </p:nvSpPr>
        <p:spPr/>
        <p:txBody>
          <a:bodyPr/>
          <a:lstStyle/>
          <a:p>
            <a:fld id="{ED73BE5E-36FA-40BB-9055-E534BAA27F5A}" type="slidenum">
              <a:rPr lang="en-US" smtClean="0"/>
              <a:t>‹#›</a:t>
            </a:fld>
            <a:endParaRPr lang="en-US"/>
          </a:p>
        </p:txBody>
      </p:sp>
    </p:spTree>
    <p:extLst>
      <p:ext uri="{BB962C8B-B14F-4D97-AF65-F5344CB8AC3E}">
        <p14:creationId xmlns:p14="http://schemas.microsoft.com/office/powerpoint/2010/main" val="30758703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solidFill>
                  <a:srgbClr val="000000"/>
                </a:solidFill>
              </a:rPr>
              <a:t>April 11, 2018</a:t>
            </a:r>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000000"/>
                </a:solidFill>
              </a:rPr>
              <a:t>Cunningham - Nonpartisan Originalism</a:t>
            </a:r>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D2B6CD0-EC81-46F8-B16D-9448C092119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8030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000000"/>
                </a:solidFill>
              </a:rPr>
              <a:t>April 11, 2018</a:t>
            </a: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Cunningham - Nonpartisan Originalism</a:t>
            </a: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4F5A9BD-7E82-4DE7-939D-8104BEF498C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77135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000000"/>
                </a:solidFill>
              </a:rPr>
              <a:t>April 11, 2018</a:t>
            </a: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Cunningham - Nonpartisan Originalism</a:t>
            </a: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29C7140-866F-4080-8816-B066FFF77A3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578301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April 11, 2018</a:t>
            </a: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Cunningham - Nonpartisan Originalism</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C4CD901-41D2-4DFF-8340-C746B9BBF92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834727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April 11, 2018</a:t>
            </a: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Cunningham - Nonpartisan Originalism</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E3FE17-5031-4568-8C6B-EE7BCC7F278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632024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solidFill>
                  <a:prstClr val="black">
                    <a:tint val="75000"/>
                  </a:prstClr>
                </a:solidFill>
              </a:rPr>
              <a:t>April 11, 2018</a:t>
            </a:r>
          </a:p>
        </p:txBody>
      </p:sp>
      <p:sp>
        <p:nvSpPr>
          <p:cNvPr id="5" name="Footer Placeholder 4"/>
          <p:cNvSpPr>
            <a:spLocks noGrp="1"/>
          </p:cNvSpPr>
          <p:nvPr>
            <p:ph type="ftr" sz="quarter" idx="11"/>
          </p:nvPr>
        </p:nvSpPr>
        <p:spPr/>
        <p:txBody>
          <a:bodyPr/>
          <a:lstStyle/>
          <a:p>
            <a:r>
              <a:rPr lang="en-US">
                <a:solidFill>
                  <a:prstClr val="black">
                    <a:tint val="75000"/>
                  </a:prstClr>
                </a:solidFill>
              </a:rPr>
              <a:t>Cunningham - Nonpartisan Originalism</a:t>
            </a:r>
          </a:p>
        </p:txBody>
      </p:sp>
      <p:sp>
        <p:nvSpPr>
          <p:cNvPr id="6" name="Slide Number Placeholder 5"/>
          <p:cNvSpPr>
            <a:spLocks noGrp="1"/>
          </p:cNvSpPr>
          <p:nvPr>
            <p:ph type="sldNum" sz="quarter" idx="12"/>
          </p:nvPr>
        </p:nvSpPr>
        <p:spPr/>
        <p:txBody>
          <a:bodyPr/>
          <a:lstStyle/>
          <a:p>
            <a:fld id="{492E0312-C63B-4669-88F1-6F6C4E6CB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007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solidFill>
                  <a:prstClr val="black">
                    <a:tint val="75000"/>
                  </a:prstClr>
                </a:solidFill>
              </a:rPr>
              <a:t>April 11, 2018</a:t>
            </a:r>
          </a:p>
        </p:txBody>
      </p:sp>
      <p:sp>
        <p:nvSpPr>
          <p:cNvPr id="5" name="Footer Placeholder 4"/>
          <p:cNvSpPr>
            <a:spLocks noGrp="1"/>
          </p:cNvSpPr>
          <p:nvPr>
            <p:ph type="ftr" sz="quarter" idx="11"/>
          </p:nvPr>
        </p:nvSpPr>
        <p:spPr/>
        <p:txBody>
          <a:bodyPr/>
          <a:lstStyle/>
          <a:p>
            <a:r>
              <a:rPr lang="en-US">
                <a:solidFill>
                  <a:prstClr val="black">
                    <a:tint val="75000"/>
                  </a:prstClr>
                </a:solidFill>
              </a:rPr>
              <a:t>Cunningham - Nonpartisan Originalism</a:t>
            </a:r>
          </a:p>
        </p:txBody>
      </p:sp>
      <p:sp>
        <p:nvSpPr>
          <p:cNvPr id="6" name="Slide Number Placeholder 5"/>
          <p:cNvSpPr>
            <a:spLocks noGrp="1"/>
          </p:cNvSpPr>
          <p:nvPr>
            <p:ph type="sldNum" sz="quarter" idx="12"/>
          </p:nvPr>
        </p:nvSpPr>
        <p:spPr/>
        <p:txBody>
          <a:bodyPr/>
          <a:lstStyle/>
          <a:p>
            <a:fld id="{492E0312-C63B-4669-88F1-6F6C4E6CB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9102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April 11, 2018</a:t>
            </a:r>
          </a:p>
        </p:txBody>
      </p:sp>
      <p:sp>
        <p:nvSpPr>
          <p:cNvPr id="5" name="Footer Placeholder 4"/>
          <p:cNvSpPr>
            <a:spLocks noGrp="1"/>
          </p:cNvSpPr>
          <p:nvPr>
            <p:ph type="ftr" sz="quarter" idx="11"/>
          </p:nvPr>
        </p:nvSpPr>
        <p:spPr/>
        <p:txBody>
          <a:bodyPr/>
          <a:lstStyle/>
          <a:p>
            <a:r>
              <a:rPr lang="en-US">
                <a:solidFill>
                  <a:prstClr val="black">
                    <a:tint val="75000"/>
                  </a:prstClr>
                </a:solidFill>
              </a:rPr>
              <a:t>Cunningham - Nonpartisan Originalism</a:t>
            </a:r>
          </a:p>
        </p:txBody>
      </p:sp>
      <p:sp>
        <p:nvSpPr>
          <p:cNvPr id="6" name="Slide Number Placeholder 5"/>
          <p:cNvSpPr>
            <a:spLocks noGrp="1"/>
          </p:cNvSpPr>
          <p:nvPr>
            <p:ph type="sldNum" sz="quarter" idx="12"/>
          </p:nvPr>
        </p:nvSpPr>
        <p:spPr/>
        <p:txBody>
          <a:bodyPr/>
          <a:lstStyle/>
          <a:p>
            <a:fld id="{492E0312-C63B-4669-88F1-6F6C4E6CB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7292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solidFill>
                  <a:prstClr val="black">
                    <a:tint val="75000"/>
                  </a:prstClr>
                </a:solidFill>
              </a:rPr>
              <a:t>April 11, 2018</a:t>
            </a:r>
          </a:p>
        </p:txBody>
      </p:sp>
      <p:sp>
        <p:nvSpPr>
          <p:cNvPr id="6" name="Footer Placeholder 5"/>
          <p:cNvSpPr>
            <a:spLocks noGrp="1"/>
          </p:cNvSpPr>
          <p:nvPr>
            <p:ph type="ftr" sz="quarter" idx="11"/>
          </p:nvPr>
        </p:nvSpPr>
        <p:spPr/>
        <p:txBody>
          <a:bodyPr/>
          <a:lstStyle/>
          <a:p>
            <a:r>
              <a:rPr lang="en-US">
                <a:solidFill>
                  <a:prstClr val="black">
                    <a:tint val="75000"/>
                  </a:prstClr>
                </a:solidFill>
              </a:rPr>
              <a:t>Cunningham - Nonpartisan Originalism</a:t>
            </a:r>
          </a:p>
        </p:txBody>
      </p:sp>
      <p:sp>
        <p:nvSpPr>
          <p:cNvPr id="7" name="Slide Number Placeholder 6"/>
          <p:cNvSpPr>
            <a:spLocks noGrp="1"/>
          </p:cNvSpPr>
          <p:nvPr>
            <p:ph type="sldNum" sz="quarter" idx="12"/>
          </p:nvPr>
        </p:nvSpPr>
        <p:spPr/>
        <p:txBody>
          <a:bodyPr/>
          <a:lstStyle/>
          <a:p>
            <a:fld id="{492E0312-C63B-4669-88F1-6F6C4E6CB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6283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solidFill>
                  <a:prstClr val="black">
                    <a:tint val="75000"/>
                  </a:prstClr>
                </a:solidFill>
              </a:rPr>
              <a:t>April 11, 2018</a:t>
            </a:r>
          </a:p>
        </p:txBody>
      </p:sp>
      <p:sp>
        <p:nvSpPr>
          <p:cNvPr id="8" name="Footer Placeholder 7"/>
          <p:cNvSpPr>
            <a:spLocks noGrp="1"/>
          </p:cNvSpPr>
          <p:nvPr>
            <p:ph type="ftr" sz="quarter" idx="11"/>
          </p:nvPr>
        </p:nvSpPr>
        <p:spPr/>
        <p:txBody>
          <a:bodyPr/>
          <a:lstStyle/>
          <a:p>
            <a:r>
              <a:rPr lang="en-US">
                <a:solidFill>
                  <a:prstClr val="black">
                    <a:tint val="75000"/>
                  </a:prstClr>
                </a:solidFill>
              </a:rPr>
              <a:t>Cunningham - Nonpartisan Originalism</a:t>
            </a:r>
          </a:p>
        </p:txBody>
      </p:sp>
      <p:sp>
        <p:nvSpPr>
          <p:cNvPr id="9" name="Slide Number Placeholder 8"/>
          <p:cNvSpPr>
            <a:spLocks noGrp="1"/>
          </p:cNvSpPr>
          <p:nvPr>
            <p:ph type="sldNum" sz="quarter" idx="12"/>
          </p:nvPr>
        </p:nvSpPr>
        <p:spPr/>
        <p:txBody>
          <a:bodyPr/>
          <a:lstStyle/>
          <a:p>
            <a:fld id="{492E0312-C63B-4669-88F1-6F6C4E6CB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007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April 11, 2018</a:t>
            </a:r>
          </a:p>
        </p:txBody>
      </p:sp>
      <p:sp>
        <p:nvSpPr>
          <p:cNvPr id="6" name="Footer Placeholder 5"/>
          <p:cNvSpPr>
            <a:spLocks noGrp="1"/>
          </p:cNvSpPr>
          <p:nvPr>
            <p:ph type="ftr" sz="quarter" idx="11"/>
          </p:nvPr>
        </p:nvSpPr>
        <p:spPr/>
        <p:txBody>
          <a:bodyPr/>
          <a:lstStyle/>
          <a:p>
            <a:r>
              <a:rPr lang="en-US"/>
              <a:t>Cunningham - Nonpartisan Originalism</a:t>
            </a:r>
          </a:p>
        </p:txBody>
      </p:sp>
      <p:sp>
        <p:nvSpPr>
          <p:cNvPr id="7" name="Slide Number Placeholder 6"/>
          <p:cNvSpPr>
            <a:spLocks noGrp="1"/>
          </p:cNvSpPr>
          <p:nvPr>
            <p:ph type="sldNum" sz="quarter" idx="12"/>
          </p:nvPr>
        </p:nvSpPr>
        <p:spPr/>
        <p:txBody>
          <a:bodyPr/>
          <a:lstStyle/>
          <a:p>
            <a:fld id="{ED73BE5E-36FA-40BB-9055-E534BAA27F5A}" type="slidenum">
              <a:rPr lang="en-US" smtClean="0"/>
              <a:t>‹#›</a:t>
            </a:fld>
            <a:endParaRPr lang="en-US"/>
          </a:p>
        </p:txBody>
      </p:sp>
    </p:spTree>
    <p:extLst>
      <p:ext uri="{BB962C8B-B14F-4D97-AF65-F5344CB8AC3E}">
        <p14:creationId xmlns:p14="http://schemas.microsoft.com/office/powerpoint/2010/main" val="3301428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solidFill>
                  <a:prstClr val="black">
                    <a:tint val="75000"/>
                  </a:prstClr>
                </a:solidFill>
              </a:rPr>
              <a:t>April 11, 2018</a:t>
            </a:r>
          </a:p>
        </p:txBody>
      </p:sp>
      <p:sp>
        <p:nvSpPr>
          <p:cNvPr id="4" name="Footer Placeholder 3"/>
          <p:cNvSpPr>
            <a:spLocks noGrp="1"/>
          </p:cNvSpPr>
          <p:nvPr>
            <p:ph type="ftr" sz="quarter" idx="11"/>
          </p:nvPr>
        </p:nvSpPr>
        <p:spPr/>
        <p:txBody>
          <a:bodyPr/>
          <a:lstStyle/>
          <a:p>
            <a:r>
              <a:rPr lang="en-US">
                <a:solidFill>
                  <a:prstClr val="black">
                    <a:tint val="75000"/>
                  </a:prstClr>
                </a:solidFill>
              </a:rPr>
              <a:t>Cunningham - Nonpartisan Originalism</a:t>
            </a:r>
          </a:p>
        </p:txBody>
      </p:sp>
      <p:sp>
        <p:nvSpPr>
          <p:cNvPr id="5" name="Slide Number Placeholder 4"/>
          <p:cNvSpPr>
            <a:spLocks noGrp="1"/>
          </p:cNvSpPr>
          <p:nvPr>
            <p:ph type="sldNum" sz="quarter" idx="12"/>
          </p:nvPr>
        </p:nvSpPr>
        <p:spPr/>
        <p:txBody>
          <a:bodyPr/>
          <a:lstStyle/>
          <a:p>
            <a:fld id="{492E0312-C63B-4669-88F1-6F6C4E6CB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6228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April 11, 2018</a:t>
            </a:r>
          </a:p>
        </p:txBody>
      </p:sp>
      <p:sp>
        <p:nvSpPr>
          <p:cNvPr id="3" name="Footer Placeholder 2"/>
          <p:cNvSpPr>
            <a:spLocks noGrp="1"/>
          </p:cNvSpPr>
          <p:nvPr>
            <p:ph type="ftr" sz="quarter" idx="11"/>
          </p:nvPr>
        </p:nvSpPr>
        <p:spPr/>
        <p:txBody>
          <a:bodyPr/>
          <a:lstStyle/>
          <a:p>
            <a:r>
              <a:rPr lang="en-US">
                <a:solidFill>
                  <a:prstClr val="black">
                    <a:tint val="75000"/>
                  </a:prstClr>
                </a:solidFill>
              </a:rPr>
              <a:t>Cunningham - Nonpartisan Originalism</a:t>
            </a:r>
          </a:p>
        </p:txBody>
      </p:sp>
      <p:sp>
        <p:nvSpPr>
          <p:cNvPr id="4" name="Slide Number Placeholder 3"/>
          <p:cNvSpPr>
            <a:spLocks noGrp="1"/>
          </p:cNvSpPr>
          <p:nvPr>
            <p:ph type="sldNum" sz="quarter" idx="12"/>
          </p:nvPr>
        </p:nvSpPr>
        <p:spPr/>
        <p:txBody>
          <a:bodyPr/>
          <a:lstStyle/>
          <a:p>
            <a:fld id="{492E0312-C63B-4669-88F1-6F6C4E6CB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0639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April 11, 2018</a:t>
            </a:r>
          </a:p>
        </p:txBody>
      </p:sp>
      <p:sp>
        <p:nvSpPr>
          <p:cNvPr id="6" name="Footer Placeholder 5"/>
          <p:cNvSpPr>
            <a:spLocks noGrp="1"/>
          </p:cNvSpPr>
          <p:nvPr>
            <p:ph type="ftr" sz="quarter" idx="11"/>
          </p:nvPr>
        </p:nvSpPr>
        <p:spPr/>
        <p:txBody>
          <a:bodyPr/>
          <a:lstStyle/>
          <a:p>
            <a:r>
              <a:rPr lang="en-US">
                <a:solidFill>
                  <a:prstClr val="black">
                    <a:tint val="75000"/>
                  </a:prstClr>
                </a:solidFill>
              </a:rPr>
              <a:t>Cunningham - Nonpartisan Originalism</a:t>
            </a:r>
          </a:p>
        </p:txBody>
      </p:sp>
      <p:sp>
        <p:nvSpPr>
          <p:cNvPr id="7" name="Slide Number Placeholder 6"/>
          <p:cNvSpPr>
            <a:spLocks noGrp="1"/>
          </p:cNvSpPr>
          <p:nvPr>
            <p:ph type="sldNum" sz="quarter" idx="12"/>
          </p:nvPr>
        </p:nvSpPr>
        <p:spPr/>
        <p:txBody>
          <a:bodyPr/>
          <a:lstStyle/>
          <a:p>
            <a:fld id="{492E0312-C63B-4669-88F1-6F6C4E6CB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4790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April 11, 2018</a:t>
            </a:r>
          </a:p>
        </p:txBody>
      </p:sp>
      <p:sp>
        <p:nvSpPr>
          <p:cNvPr id="6" name="Footer Placeholder 5"/>
          <p:cNvSpPr>
            <a:spLocks noGrp="1"/>
          </p:cNvSpPr>
          <p:nvPr>
            <p:ph type="ftr" sz="quarter" idx="11"/>
          </p:nvPr>
        </p:nvSpPr>
        <p:spPr/>
        <p:txBody>
          <a:bodyPr/>
          <a:lstStyle/>
          <a:p>
            <a:r>
              <a:rPr lang="en-US">
                <a:solidFill>
                  <a:prstClr val="black">
                    <a:tint val="75000"/>
                  </a:prstClr>
                </a:solidFill>
              </a:rPr>
              <a:t>Cunningham - Nonpartisan Originalism</a:t>
            </a:r>
          </a:p>
        </p:txBody>
      </p:sp>
      <p:sp>
        <p:nvSpPr>
          <p:cNvPr id="7" name="Slide Number Placeholder 6"/>
          <p:cNvSpPr>
            <a:spLocks noGrp="1"/>
          </p:cNvSpPr>
          <p:nvPr>
            <p:ph type="sldNum" sz="quarter" idx="12"/>
          </p:nvPr>
        </p:nvSpPr>
        <p:spPr/>
        <p:txBody>
          <a:bodyPr/>
          <a:lstStyle/>
          <a:p>
            <a:fld id="{492E0312-C63B-4669-88F1-6F6C4E6CB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3311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solidFill>
                  <a:prstClr val="black">
                    <a:tint val="75000"/>
                  </a:prstClr>
                </a:solidFill>
              </a:rPr>
              <a:t>April 11, 2018</a:t>
            </a:r>
          </a:p>
        </p:txBody>
      </p:sp>
      <p:sp>
        <p:nvSpPr>
          <p:cNvPr id="5" name="Footer Placeholder 4"/>
          <p:cNvSpPr>
            <a:spLocks noGrp="1"/>
          </p:cNvSpPr>
          <p:nvPr>
            <p:ph type="ftr" sz="quarter" idx="11"/>
          </p:nvPr>
        </p:nvSpPr>
        <p:spPr/>
        <p:txBody>
          <a:bodyPr/>
          <a:lstStyle/>
          <a:p>
            <a:r>
              <a:rPr lang="en-US">
                <a:solidFill>
                  <a:prstClr val="black">
                    <a:tint val="75000"/>
                  </a:prstClr>
                </a:solidFill>
              </a:rPr>
              <a:t>Cunningham - Nonpartisan Originalism</a:t>
            </a:r>
          </a:p>
        </p:txBody>
      </p:sp>
      <p:sp>
        <p:nvSpPr>
          <p:cNvPr id="6" name="Slide Number Placeholder 5"/>
          <p:cNvSpPr>
            <a:spLocks noGrp="1"/>
          </p:cNvSpPr>
          <p:nvPr>
            <p:ph type="sldNum" sz="quarter" idx="12"/>
          </p:nvPr>
        </p:nvSpPr>
        <p:spPr/>
        <p:txBody>
          <a:bodyPr/>
          <a:lstStyle/>
          <a:p>
            <a:fld id="{492E0312-C63B-4669-88F1-6F6C4E6CB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6736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solidFill>
                  <a:prstClr val="black">
                    <a:tint val="75000"/>
                  </a:prstClr>
                </a:solidFill>
              </a:rPr>
              <a:t>April 11, 2018</a:t>
            </a:r>
          </a:p>
        </p:txBody>
      </p:sp>
      <p:sp>
        <p:nvSpPr>
          <p:cNvPr id="5" name="Footer Placeholder 4"/>
          <p:cNvSpPr>
            <a:spLocks noGrp="1"/>
          </p:cNvSpPr>
          <p:nvPr>
            <p:ph type="ftr" sz="quarter" idx="11"/>
          </p:nvPr>
        </p:nvSpPr>
        <p:spPr/>
        <p:txBody>
          <a:bodyPr/>
          <a:lstStyle/>
          <a:p>
            <a:r>
              <a:rPr lang="en-US">
                <a:solidFill>
                  <a:prstClr val="black">
                    <a:tint val="75000"/>
                  </a:prstClr>
                </a:solidFill>
              </a:rPr>
              <a:t>Cunningham - Nonpartisan Originalism</a:t>
            </a:r>
          </a:p>
        </p:txBody>
      </p:sp>
      <p:sp>
        <p:nvSpPr>
          <p:cNvPr id="6" name="Slide Number Placeholder 5"/>
          <p:cNvSpPr>
            <a:spLocks noGrp="1"/>
          </p:cNvSpPr>
          <p:nvPr>
            <p:ph type="sldNum" sz="quarter" idx="12"/>
          </p:nvPr>
        </p:nvSpPr>
        <p:spPr/>
        <p:txBody>
          <a:bodyPr/>
          <a:lstStyle/>
          <a:p>
            <a:fld id="{492E0312-C63B-4669-88F1-6F6C4E6CB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61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April 11, 2018</a:t>
            </a:r>
          </a:p>
        </p:txBody>
      </p:sp>
      <p:sp>
        <p:nvSpPr>
          <p:cNvPr id="8" name="Footer Placeholder 7"/>
          <p:cNvSpPr>
            <a:spLocks noGrp="1"/>
          </p:cNvSpPr>
          <p:nvPr>
            <p:ph type="ftr" sz="quarter" idx="11"/>
          </p:nvPr>
        </p:nvSpPr>
        <p:spPr/>
        <p:txBody>
          <a:bodyPr/>
          <a:lstStyle/>
          <a:p>
            <a:r>
              <a:rPr lang="en-US"/>
              <a:t>Cunningham - Nonpartisan Originalism</a:t>
            </a:r>
          </a:p>
        </p:txBody>
      </p:sp>
      <p:sp>
        <p:nvSpPr>
          <p:cNvPr id="9" name="Slide Number Placeholder 8"/>
          <p:cNvSpPr>
            <a:spLocks noGrp="1"/>
          </p:cNvSpPr>
          <p:nvPr>
            <p:ph type="sldNum" sz="quarter" idx="12"/>
          </p:nvPr>
        </p:nvSpPr>
        <p:spPr/>
        <p:txBody>
          <a:bodyPr/>
          <a:lstStyle/>
          <a:p>
            <a:fld id="{ED73BE5E-36FA-40BB-9055-E534BAA27F5A}" type="slidenum">
              <a:rPr lang="en-US" smtClean="0"/>
              <a:t>‹#›</a:t>
            </a:fld>
            <a:endParaRPr lang="en-US"/>
          </a:p>
        </p:txBody>
      </p:sp>
    </p:spTree>
    <p:extLst>
      <p:ext uri="{BB962C8B-B14F-4D97-AF65-F5344CB8AC3E}">
        <p14:creationId xmlns:p14="http://schemas.microsoft.com/office/powerpoint/2010/main" val="2277945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April 11, 2018</a:t>
            </a:r>
          </a:p>
        </p:txBody>
      </p:sp>
      <p:sp>
        <p:nvSpPr>
          <p:cNvPr id="4" name="Footer Placeholder 3"/>
          <p:cNvSpPr>
            <a:spLocks noGrp="1"/>
          </p:cNvSpPr>
          <p:nvPr>
            <p:ph type="ftr" sz="quarter" idx="11"/>
          </p:nvPr>
        </p:nvSpPr>
        <p:spPr/>
        <p:txBody>
          <a:bodyPr/>
          <a:lstStyle/>
          <a:p>
            <a:r>
              <a:rPr lang="en-US"/>
              <a:t>Cunningham - Nonpartisan Originalism</a:t>
            </a:r>
          </a:p>
        </p:txBody>
      </p:sp>
      <p:sp>
        <p:nvSpPr>
          <p:cNvPr id="5" name="Slide Number Placeholder 4"/>
          <p:cNvSpPr>
            <a:spLocks noGrp="1"/>
          </p:cNvSpPr>
          <p:nvPr>
            <p:ph type="sldNum" sz="quarter" idx="12"/>
          </p:nvPr>
        </p:nvSpPr>
        <p:spPr/>
        <p:txBody>
          <a:bodyPr/>
          <a:lstStyle/>
          <a:p>
            <a:fld id="{ED73BE5E-36FA-40BB-9055-E534BAA27F5A}" type="slidenum">
              <a:rPr lang="en-US" smtClean="0"/>
              <a:t>‹#›</a:t>
            </a:fld>
            <a:endParaRPr lang="en-US"/>
          </a:p>
        </p:txBody>
      </p:sp>
    </p:spTree>
    <p:extLst>
      <p:ext uri="{BB962C8B-B14F-4D97-AF65-F5344CB8AC3E}">
        <p14:creationId xmlns:p14="http://schemas.microsoft.com/office/powerpoint/2010/main" val="1356339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April 11, 2018</a:t>
            </a:r>
          </a:p>
        </p:txBody>
      </p:sp>
      <p:sp>
        <p:nvSpPr>
          <p:cNvPr id="3" name="Footer Placeholder 2"/>
          <p:cNvSpPr>
            <a:spLocks noGrp="1"/>
          </p:cNvSpPr>
          <p:nvPr>
            <p:ph type="ftr" sz="quarter" idx="11"/>
          </p:nvPr>
        </p:nvSpPr>
        <p:spPr/>
        <p:txBody>
          <a:bodyPr/>
          <a:lstStyle/>
          <a:p>
            <a:r>
              <a:rPr lang="en-US"/>
              <a:t>Cunningham - Nonpartisan Originalism</a:t>
            </a:r>
          </a:p>
        </p:txBody>
      </p:sp>
      <p:sp>
        <p:nvSpPr>
          <p:cNvPr id="4" name="Slide Number Placeholder 3"/>
          <p:cNvSpPr>
            <a:spLocks noGrp="1"/>
          </p:cNvSpPr>
          <p:nvPr>
            <p:ph type="sldNum" sz="quarter" idx="12"/>
          </p:nvPr>
        </p:nvSpPr>
        <p:spPr/>
        <p:txBody>
          <a:bodyPr/>
          <a:lstStyle/>
          <a:p>
            <a:fld id="{ED73BE5E-36FA-40BB-9055-E534BAA27F5A}" type="slidenum">
              <a:rPr lang="en-US" smtClean="0"/>
              <a:t>‹#›</a:t>
            </a:fld>
            <a:endParaRPr lang="en-US"/>
          </a:p>
        </p:txBody>
      </p:sp>
    </p:spTree>
    <p:extLst>
      <p:ext uri="{BB962C8B-B14F-4D97-AF65-F5344CB8AC3E}">
        <p14:creationId xmlns:p14="http://schemas.microsoft.com/office/powerpoint/2010/main" val="893763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April 11, 2018</a:t>
            </a:r>
          </a:p>
        </p:txBody>
      </p:sp>
      <p:sp>
        <p:nvSpPr>
          <p:cNvPr id="6" name="Footer Placeholder 5"/>
          <p:cNvSpPr>
            <a:spLocks noGrp="1"/>
          </p:cNvSpPr>
          <p:nvPr>
            <p:ph type="ftr" sz="quarter" idx="11"/>
          </p:nvPr>
        </p:nvSpPr>
        <p:spPr/>
        <p:txBody>
          <a:bodyPr/>
          <a:lstStyle/>
          <a:p>
            <a:r>
              <a:rPr lang="en-US"/>
              <a:t>Cunningham - Nonpartisan Originalism</a:t>
            </a:r>
          </a:p>
        </p:txBody>
      </p:sp>
      <p:sp>
        <p:nvSpPr>
          <p:cNvPr id="7" name="Slide Number Placeholder 6"/>
          <p:cNvSpPr>
            <a:spLocks noGrp="1"/>
          </p:cNvSpPr>
          <p:nvPr>
            <p:ph type="sldNum" sz="quarter" idx="12"/>
          </p:nvPr>
        </p:nvSpPr>
        <p:spPr/>
        <p:txBody>
          <a:bodyPr/>
          <a:lstStyle/>
          <a:p>
            <a:fld id="{ED73BE5E-36FA-40BB-9055-E534BAA27F5A}" type="slidenum">
              <a:rPr lang="en-US" smtClean="0"/>
              <a:t>‹#›</a:t>
            </a:fld>
            <a:endParaRPr lang="en-US"/>
          </a:p>
        </p:txBody>
      </p:sp>
    </p:spTree>
    <p:extLst>
      <p:ext uri="{BB962C8B-B14F-4D97-AF65-F5344CB8AC3E}">
        <p14:creationId xmlns:p14="http://schemas.microsoft.com/office/powerpoint/2010/main" val="237059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April 11, 2018</a:t>
            </a:r>
          </a:p>
        </p:txBody>
      </p:sp>
      <p:sp>
        <p:nvSpPr>
          <p:cNvPr id="6" name="Footer Placeholder 5"/>
          <p:cNvSpPr>
            <a:spLocks noGrp="1"/>
          </p:cNvSpPr>
          <p:nvPr>
            <p:ph type="ftr" sz="quarter" idx="11"/>
          </p:nvPr>
        </p:nvSpPr>
        <p:spPr/>
        <p:txBody>
          <a:bodyPr/>
          <a:lstStyle/>
          <a:p>
            <a:r>
              <a:rPr lang="en-US"/>
              <a:t>Cunningham - Nonpartisan Originalism</a:t>
            </a:r>
          </a:p>
        </p:txBody>
      </p:sp>
      <p:sp>
        <p:nvSpPr>
          <p:cNvPr id="7" name="Slide Number Placeholder 6"/>
          <p:cNvSpPr>
            <a:spLocks noGrp="1"/>
          </p:cNvSpPr>
          <p:nvPr>
            <p:ph type="sldNum" sz="quarter" idx="12"/>
          </p:nvPr>
        </p:nvSpPr>
        <p:spPr/>
        <p:txBody>
          <a:bodyPr/>
          <a:lstStyle/>
          <a:p>
            <a:fld id="{ED73BE5E-36FA-40BB-9055-E534BAA27F5A}" type="slidenum">
              <a:rPr lang="en-US" smtClean="0"/>
              <a:t>‹#›</a:t>
            </a:fld>
            <a:endParaRPr lang="en-US"/>
          </a:p>
        </p:txBody>
      </p:sp>
    </p:spTree>
    <p:extLst>
      <p:ext uri="{BB962C8B-B14F-4D97-AF65-F5344CB8AC3E}">
        <p14:creationId xmlns:p14="http://schemas.microsoft.com/office/powerpoint/2010/main" val="3211907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April 11, 2018</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Cunningham - Nonpartisan Originalism</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3BE5E-36FA-40BB-9055-E534BAA27F5A}" type="slidenum">
              <a:rPr lang="en-US" smtClean="0"/>
              <a:t>‹#›</a:t>
            </a:fld>
            <a:endParaRPr lang="en-US"/>
          </a:p>
        </p:txBody>
      </p:sp>
    </p:spTree>
    <p:extLst>
      <p:ext uri="{BB962C8B-B14F-4D97-AF65-F5344CB8AC3E}">
        <p14:creationId xmlns:p14="http://schemas.microsoft.com/office/powerpoint/2010/main" val="1043089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April 11, 2018</a:t>
            </a: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Cunningham - Nonpartisan Originalism</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A3E33-5415-4922-8B81-1C0224B340E6}" type="slidenum">
              <a:rPr lang="en-US" smtClean="0"/>
              <a:t>‹#›</a:t>
            </a:fld>
            <a:endParaRPr lang="en-US"/>
          </a:p>
        </p:txBody>
      </p:sp>
    </p:spTree>
    <p:extLst>
      <p:ext uri="{BB962C8B-B14F-4D97-AF65-F5344CB8AC3E}">
        <p14:creationId xmlns:p14="http://schemas.microsoft.com/office/powerpoint/2010/main" val="28724119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3490" name="Group 2"/>
          <p:cNvGrpSpPr>
            <a:grpSpLocks/>
          </p:cNvGrpSpPr>
          <p:nvPr/>
        </p:nvGrpSpPr>
        <p:grpSpPr bwMode="auto">
          <a:xfrm>
            <a:off x="1" y="0"/>
            <a:ext cx="9656233" cy="1981200"/>
            <a:chOff x="0" y="0"/>
            <a:chExt cx="4562" cy="1248"/>
          </a:xfrm>
        </p:grpSpPr>
        <p:sp>
          <p:nvSpPr>
            <p:cNvPr id="63491"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0" hangingPunct="0"/>
              <a:endParaRPr lang="en-US" dirty="0">
                <a:solidFill>
                  <a:srgbClr val="000000"/>
                </a:solidFill>
                <a:latin typeface="Tahoma" charset="0"/>
              </a:endParaRPr>
            </a:p>
          </p:txBody>
        </p:sp>
        <p:sp>
          <p:nvSpPr>
            <p:cNvPr id="63492"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0" hangingPunct="0"/>
              <a:endParaRPr lang="en-US" dirty="0">
                <a:solidFill>
                  <a:srgbClr val="000000"/>
                </a:solidFill>
                <a:latin typeface="Tahoma" charset="0"/>
              </a:endParaRPr>
            </a:p>
          </p:txBody>
        </p:sp>
      </p:grpSp>
      <p:sp>
        <p:nvSpPr>
          <p:cNvPr id="63493" name="Rectangle 5"/>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494" name="Rectangle 6"/>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495" name="Rectangle 7"/>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C0C0C0"/>
                  </a:outerShdw>
                </a:effectLst>
              </a:defRPr>
            </a:lvl1pPr>
          </a:lstStyle>
          <a:p>
            <a:r>
              <a:rPr lang="en-US">
                <a:solidFill>
                  <a:srgbClr val="000000"/>
                </a:solidFill>
                <a:latin typeface="Tahoma" charset="0"/>
              </a:rPr>
              <a:t>April 11, 2018</a:t>
            </a:r>
            <a:endParaRPr lang="en-US" dirty="0">
              <a:solidFill>
                <a:srgbClr val="000000"/>
              </a:solidFill>
              <a:latin typeface="Tahoma" charset="0"/>
            </a:endParaRPr>
          </a:p>
        </p:txBody>
      </p:sp>
      <p:sp>
        <p:nvSpPr>
          <p:cNvPr id="63496" name="Rectangle 8"/>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C0C0C0"/>
                  </a:outerShdw>
                </a:effectLst>
              </a:defRPr>
            </a:lvl1pPr>
          </a:lstStyle>
          <a:p>
            <a:r>
              <a:rPr lang="en-US">
                <a:solidFill>
                  <a:srgbClr val="000000"/>
                </a:solidFill>
                <a:latin typeface="Tahoma" charset="0"/>
              </a:rPr>
              <a:t>Cunningham - Nonpartisan Originalism</a:t>
            </a:r>
            <a:endParaRPr lang="en-US" dirty="0">
              <a:solidFill>
                <a:srgbClr val="000000"/>
              </a:solidFill>
              <a:latin typeface="Tahoma" charset="0"/>
            </a:endParaRPr>
          </a:p>
        </p:txBody>
      </p:sp>
      <p:sp>
        <p:nvSpPr>
          <p:cNvPr id="63497" name="Rectangle 9"/>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C0C0C0"/>
                  </a:outerShdw>
                </a:effectLst>
              </a:defRPr>
            </a:lvl1pPr>
          </a:lstStyle>
          <a:p>
            <a:fld id="{AE194B73-4B90-4505-AF03-EBD58DBB2F83}" type="slidenum">
              <a:rPr lang="en-US">
                <a:solidFill>
                  <a:srgbClr val="000000"/>
                </a:solidFill>
                <a:latin typeface="Tahoma" charset="0"/>
              </a:rPr>
              <a:pPr/>
              <a:t>‹#›</a:t>
            </a:fld>
            <a:endParaRPr lang="en-US" dirty="0">
              <a:solidFill>
                <a:srgbClr val="000000"/>
              </a:solidFill>
              <a:latin typeface="Tahoma" charset="0"/>
            </a:endParaRPr>
          </a:p>
        </p:txBody>
      </p:sp>
    </p:spTree>
    <p:extLst>
      <p:ext uri="{BB962C8B-B14F-4D97-AF65-F5344CB8AC3E}">
        <p14:creationId xmlns:p14="http://schemas.microsoft.com/office/powerpoint/2010/main" val="307819419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49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4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build="p">
        <p:tmplLst>
          <p:tmpl lvl="1">
            <p:tnLst>
              <p:par>
                <p:cTn presetID="1" presetClass="entr" presetSubtype="0" fill="hold" nodeType="clickEffect">
                  <p:stCondLst>
                    <p:cond delay="0"/>
                  </p:stCondLst>
                  <p:childTnLst>
                    <p:set>
                      <p:cBhvr>
                        <p:cTn dur="1" fill="hold">
                          <p:stCondLst>
                            <p:cond delay="0"/>
                          </p:stCondLst>
                        </p:cTn>
                        <p:tgtEl>
                          <p:spTgt spid="63494"/>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63494"/>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63494"/>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63494"/>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63494"/>
                        </p:tgtEl>
                        <p:attrNameLst>
                          <p:attrName>style.visibility</p:attrName>
                        </p:attrNameLst>
                      </p:cBhvr>
                      <p:to>
                        <p:strVal val="visible"/>
                      </p:to>
                    </p:set>
                  </p:childTnLst>
                </p:cTn>
              </p:par>
            </p:tnLst>
          </p:tmpl>
        </p:tmplLst>
      </p:bldP>
    </p:bldLst>
  </p:timing>
  <p:hf hdr="0" dt="0"/>
  <p:txStyles>
    <p:titleStyle>
      <a:lvl1pPr algn="ctr" rtl="0" fontAlgn="base">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600">
          <a:solidFill>
            <a:schemeClr val="tx2"/>
          </a:solidFill>
          <a:effectLst>
            <a:outerShdw blurRad="38100" dist="38100" dir="2700000" algn="tl">
              <a:srgbClr val="C0C0C0"/>
            </a:outerShdw>
          </a:effectLst>
          <a:latin typeface="Tahoma" charset="0"/>
        </a:defRPr>
      </a:lvl2pPr>
      <a:lvl3pPr algn="ctr" rtl="0" fontAlgn="base">
        <a:spcBef>
          <a:spcPct val="0"/>
        </a:spcBef>
        <a:spcAft>
          <a:spcPct val="0"/>
        </a:spcAft>
        <a:defRPr sz="3600">
          <a:solidFill>
            <a:schemeClr val="tx2"/>
          </a:solidFill>
          <a:effectLst>
            <a:outerShdw blurRad="38100" dist="38100" dir="2700000" algn="tl">
              <a:srgbClr val="C0C0C0"/>
            </a:outerShdw>
          </a:effectLst>
          <a:latin typeface="Tahoma" charset="0"/>
        </a:defRPr>
      </a:lvl3pPr>
      <a:lvl4pPr algn="ctr" rtl="0" fontAlgn="base">
        <a:spcBef>
          <a:spcPct val="0"/>
        </a:spcBef>
        <a:spcAft>
          <a:spcPct val="0"/>
        </a:spcAft>
        <a:defRPr sz="3600">
          <a:solidFill>
            <a:schemeClr val="tx2"/>
          </a:solidFill>
          <a:effectLst>
            <a:outerShdw blurRad="38100" dist="38100" dir="2700000" algn="tl">
              <a:srgbClr val="C0C0C0"/>
            </a:outerShdw>
          </a:effectLst>
          <a:latin typeface="Tahoma" charset="0"/>
        </a:defRPr>
      </a:lvl4pPr>
      <a:lvl5pPr algn="ctr" rtl="0" fontAlgn="base">
        <a:spcBef>
          <a:spcPct val="0"/>
        </a:spcBef>
        <a:spcAft>
          <a:spcPct val="0"/>
        </a:spcAft>
        <a:defRPr sz="3600">
          <a:solidFill>
            <a:schemeClr val="tx2"/>
          </a:solidFill>
          <a:effectLst>
            <a:outerShdw blurRad="38100" dist="38100" dir="2700000" algn="tl">
              <a:srgbClr val="C0C0C0"/>
            </a:outerShdw>
          </a:effectLst>
          <a:latin typeface="Tahoma" charset="0"/>
        </a:defRPr>
      </a:lvl5pPr>
      <a:lvl6pPr marL="457200" algn="ctr" rtl="0" fontAlgn="base">
        <a:spcBef>
          <a:spcPct val="0"/>
        </a:spcBef>
        <a:spcAft>
          <a:spcPct val="0"/>
        </a:spcAft>
        <a:defRPr sz="3600">
          <a:solidFill>
            <a:schemeClr val="tx2"/>
          </a:solidFill>
          <a:effectLst>
            <a:outerShdw blurRad="38100" dist="38100" dir="2700000" algn="tl">
              <a:srgbClr val="C0C0C0"/>
            </a:outerShdw>
          </a:effectLst>
          <a:latin typeface="Tahoma" charset="0"/>
        </a:defRPr>
      </a:lvl6pPr>
      <a:lvl7pPr marL="914400" algn="ctr" rtl="0" fontAlgn="base">
        <a:spcBef>
          <a:spcPct val="0"/>
        </a:spcBef>
        <a:spcAft>
          <a:spcPct val="0"/>
        </a:spcAft>
        <a:defRPr sz="3600">
          <a:solidFill>
            <a:schemeClr val="tx2"/>
          </a:solidFill>
          <a:effectLst>
            <a:outerShdw blurRad="38100" dist="38100" dir="2700000" algn="tl">
              <a:srgbClr val="C0C0C0"/>
            </a:outerShdw>
          </a:effectLst>
          <a:latin typeface="Tahoma" charset="0"/>
        </a:defRPr>
      </a:lvl7pPr>
      <a:lvl8pPr marL="1371600" algn="ctr" rtl="0" fontAlgn="base">
        <a:spcBef>
          <a:spcPct val="0"/>
        </a:spcBef>
        <a:spcAft>
          <a:spcPct val="0"/>
        </a:spcAft>
        <a:defRPr sz="3600">
          <a:solidFill>
            <a:schemeClr val="tx2"/>
          </a:solidFill>
          <a:effectLst>
            <a:outerShdw blurRad="38100" dist="38100" dir="2700000" algn="tl">
              <a:srgbClr val="C0C0C0"/>
            </a:outerShdw>
          </a:effectLst>
          <a:latin typeface="Tahoma" charset="0"/>
        </a:defRPr>
      </a:lvl8pPr>
      <a:lvl9pPr marL="1828800" algn="ctr" rtl="0" fontAlgn="base">
        <a:spcBef>
          <a:spcPct val="0"/>
        </a:spcBef>
        <a:spcAft>
          <a:spcPct val="0"/>
        </a:spcAft>
        <a:defRPr sz="3600">
          <a:solidFill>
            <a:schemeClr val="tx2"/>
          </a:solidFill>
          <a:effectLst>
            <a:outerShdw blurRad="38100" dist="38100" dir="2700000" algn="tl">
              <a:srgbClr val="C0C0C0"/>
            </a:outerShdw>
          </a:effectLst>
          <a:latin typeface="Tahoma"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1"/>
        </a:buClr>
        <a:buChar char="–"/>
        <a:defRPr sz="32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32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April 11, 2018</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Cunningham - Nonpartisan Originalism</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DDDC8-15FC-4E55-BFF0-8AA321BCFE17}" type="slidenum">
              <a:rPr lang="en-US" smtClean="0"/>
              <a:pPr/>
              <a:t>‹#›</a:t>
            </a:fld>
            <a:endParaRPr lang="en-US" dirty="0"/>
          </a:p>
        </p:txBody>
      </p:sp>
    </p:spTree>
    <p:extLst>
      <p:ext uri="{BB962C8B-B14F-4D97-AF65-F5344CB8AC3E}">
        <p14:creationId xmlns:p14="http://schemas.microsoft.com/office/powerpoint/2010/main" val="199215659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larkcunningham.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larkcunningham.org/NonpartisanOriginalism.html"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www.yalelawjournal.org/forum/apple-and-the-american-revolution-remembering-why-we-have-the-fourth-amendment-1" TargetMode="Externa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4.xml"/><Relationship Id="rId1" Type="http://schemas.openxmlformats.org/officeDocument/2006/relationships/video" Target="https://www.youtube.com/embed/8yOlVMzX8nY" TargetMode="External"/><Relationship Id="rId4" Type="http://schemas.openxmlformats.org/officeDocument/2006/relationships/image" Target="../media/image22.jpg"/></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clarkcunningham.org/JP/index.ht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t.co/6y0RqYU6y4"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news.gsu.edu/2018/05/21/students-present-new-insights-on-original-meaning-of-constitution-to-judges-using-big-data-of-corpus-linguistics/"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clarkcunningham.org/NonpartisanOriginalism.html"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slate.com/news-and-politics/2019/01/gorsuch-arbitration-labor-new-prime-oliveira.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3EF47FC-E4D0-4BC6-B9BE-9DABD1845C56}" type="slidenum">
              <a:rPr lang="en-US" altLang="en-US" sz="1400"/>
              <a:pPr>
                <a:spcBef>
                  <a:spcPct val="0"/>
                </a:spcBef>
                <a:buFontTx/>
                <a:buNone/>
              </a:pPr>
              <a:t>1</a:t>
            </a:fld>
            <a:endParaRPr lang="en-US" altLang="en-US" sz="1400"/>
          </a:p>
        </p:txBody>
      </p:sp>
      <p:sp>
        <p:nvSpPr>
          <p:cNvPr id="15364" name="Rectangle 2"/>
          <p:cNvSpPr>
            <a:spLocks noGrp="1" noChangeArrowheads="1"/>
          </p:cNvSpPr>
          <p:nvPr>
            <p:ph type="ctrTitle"/>
          </p:nvPr>
        </p:nvSpPr>
        <p:spPr>
          <a:xfrm>
            <a:off x="1037690" y="228599"/>
            <a:ext cx="10316110" cy="3778135"/>
          </a:xfrm>
        </p:spPr>
        <p:txBody>
          <a:bodyPr>
            <a:normAutofit/>
          </a:bodyPr>
          <a:lstStyle/>
          <a:p>
            <a:r>
              <a:rPr lang="en-US" altLang="en-US" sz="4800" b="1" dirty="0"/>
              <a:t>Nonpartisan Originalism</a:t>
            </a:r>
            <a:br>
              <a:rPr lang="en-US" altLang="en-US" sz="4800" b="1" dirty="0"/>
            </a:br>
            <a:r>
              <a:rPr lang="en-US" altLang="en-US" sz="2400" b="1" dirty="0"/>
              <a:t>Clark D. Cunningham</a:t>
            </a:r>
            <a:br>
              <a:rPr lang="en-US" altLang="en-US" sz="2400" b="1" dirty="0"/>
            </a:br>
            <a:r>
              <a:rPr lang="en-US" altLang="en-US" sz="2400" b="1" dirty="0"/>
              <a:t>W. Lee Burge Chair in Law &amp; Ethics</a:t>
            </a:r>
            <a:br>
              <a:rPr lang="en-US" altLang="en-US" sz="2400" b="1" dirty="0"/>
            </a:br>
            <a:r>
              <a:rPr lang="en-US" altLang="en-US" sz="2400" b="1" dirty="0"/>
              <a:t>Georgia State University College of Law</a:t>
            </a:r>
            <a:br>
              <a:rPr lang="en-US" altLang="en-US" sz="2400" b="1" dirty="0"/>
            </a:br>
            <a:r>
              <a:rPr lang="en-US" altLang="en-US" sz="2400" b="1" dirty="0">
                <a:hlinkClick r:id="rId3"/>
              </a:rPr>
              <a:t>www.ClarkCunningham.org</a:t>
            </a:r>
            <a:r>
              <a:rPr lang="en-US" altLang="en-US" sz="2400" b="1" dirty="0"/>
              <a:t> </a:t>
            </a:r>
            <a:br>
              <a:rPr lang="en-US" altLang="en-US" sz="2400" b="1" dirty="0"/>
            </a:br>
            <a:br>
              <a:rPr lang="en-US" altLang="en-US" sz="2400" b="1" dirty="0"/>
            </a:br>
            <a:r>
              <a:rPr lang="en-US" altLang="en-US" sz="2400" b="1" dirty="0"/>
              <a:t>ACS Constitutional Law Scholars Forum</a:t>
            </a:r>
            <a:br>
              <a:rPr lang="en-US" altLang="en-US" sz="2400" b="1" dirty="0"/>
            </a:br>
            <a:r>
              <a:rPr lang="en-US" altLang="en-US" sz="2400" b="1" dirty="0"/>
              <a:t>Friday, March 1, 2019 </a:t>
            </a:r>
            <a:br>
              <a:rPr lang="en-US" altLang="en-US" sz="2400" b="1" dirty="0"/>
            </a:br>
            <a:r>
              <a:rPr lang="en-US" altLang="en-US" sz="2400" b="1" dirty="0"/>
              <a:t>Dwayne O. Andreas School of Law, Barry University </a:t>
            </a:r>
            <a:br>
              <a:rPr lang="en-US" altLang="en-US" sz="2400" b="1" dirty="0"/>
            </a:br>
            <a:r>
              <a:rPr lang="en-US" altLang="en-US" sz="2400" b="1" dirty="0"/>
              <a:t>Orlando, Florida</a:t>
            </a:r>
            <a:endParaRPr lang="en-US" altLang="en-US" sz="2400" dirty="0"/>
          </a:p>
        </p:txBody>
      </p:sp>
      <p:sp>
        <p:nvSpPr>
          <p:cNvPr id="15365" name="Rectangle 3"/>
          <p:cNvSpPr>
            <a:spLocks noGrp="1" noChangeArrowheads="1"/>
          </p:cNvSpPr>
          <p:nvPr>
            <p:ph type="subTitle" idx="1"/>
          </p:nvPr>
        </p:nvSpPr>
        <p:spPr>
          <a:xfrm>
            <a:off x="972589" y="4098174"/>
            <a:ext cx="10191404" cy="2119746"/>
          </a:xfrm>
        </p:spPr>
        <p:txBody>
          <a:bodyPr>
            <a:normAutofit/>
          </a:bodyPr>
          <a:lstStyle/>
          <a:p>
            <a:r>
              <a:rPr lang="en-US" altLang="en-US" b="1" dirty="0"/>
              <a:t>This presentation available at</a:t>
            </a:r>
            <a:br>
              <a:rPr lang="en-US" altLang="en-US" b="1" dirty="0"/>
            </a:br>
            <a:br>
              <a:rPr lang="en-US" altLang="en-US" b="1" dirty="0"/>
            </a:br>
            <a:r>
              <a:rPr lang="en-US" altLang="en-US" sz="3200" b="1" dirty="0">
                <a:hlinkClick r:id="rId4"/>
              </a:rPr>
              <a:t>www.clarkcunningham.org/NonpartisanOriginalism.html</a:t>
            </a:r>
            <a:r>
              <a:rPr lang="en-US" altLang="en-US" sz="3200" b="1" dirty="0"/>
              <a:t> </a:t>
            </a:r>
          </a:p>
        </p:txBody>
      </p:sp>
      <p:sp>
        <p:nvSpPr>
          <p:cNvPr id="2" name="Footer Placeholder 1">
            <a:extLst>
              <a:ext uri="{FF2B5EF4-FFF2-40B4-BE49-F238E27FC236}">
                <a16:creationId xmlns:a16="http://schemas.microsoft.com/office/drawing/2014/main" id="{FDD41899-A1BD-4983-97A0-8245619F867D}"/>
              </a:ext>
            </a:extLst>
          </p:cNvPr>
          <p:cNvSpPr>
            <a:spLocks noGrp="1"/>
          </p:cNvSpPr>
          <p:nvPr>
            <p:ph type="ftr" sz="quarter" idx="11"/>
          </p:nvPr>
        </p:nvSpPr>
        <p:spPr/>
        <p:txBody>
          <a:bodyPr/>
          <a:lstStyle/>
          <a:p>
            <a:r>
              <a:rPr lang="en-US"/>
              <a:t>Cunningham - Nonpartisan Originalism</a:t>
            </a:r>
          </a:p>
        </p:txBody>
      </p:sp>
    </p:spTree>
    <p:extLst>
      <p:ext uri="{BB962C8B-B14F-4D97-AF65-F5344CB8AC3E}">
        <p14:creationId xmlns:p14="http://schemas.microsoft.com/office/powerpoint/2010/main" val="956381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25402B-13AE-4C1D-93AD-7BB4AC7B5979}"/>
              </a:ext>
            </a:extLst>
          </p:cNvPr>
          <p:cNvSpPr>
            <a:spLocks noGrp="1"/>
          </p:cNvSpPr>
          <p:nvPr>
            <p:ph type="sldNum" sz="quarter" idx="12"/>
          </p:nvPr>
        </p:nvSpPr>
        <p:spPr/>
        <p:txBody>
          <a:bodyPr/>
          <a:lstStyle/>
          <a:p>
            <a:fld id="{ED73BE5E-36FA-40BB-9055-E534BAA27F5A}" type="slidenum">
              <a:rPr lang="en-US" smtClean="0"/>
              <a:t>10</a:t>
            </a:fld>
            <a:endParaRPr lang="en-US"/>
          </a:p>
        </p:txBody>
      </p:sp>
      <p:pic>
        <p:nvPicPr>
          <p:cNvPr id="6" name="Picture 5">
            <a:extLst>
              <a:ext uri="{FF2B5EF4-FFF2-40B4-BE49-F238E27FC236}">
                <a16:creationId xmlns:a16="http://schemas.microsoft.com/office/drawing/2014/main" id="{9206B1E6-8D5F-49FD-AA25-F0EADEC38F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079" y="-358219"/>
            <a:ext cx="12026964" cy="9293563"/>
          </a:xfrm>
          <a:prstGeom prst="rect">
            <a:avLst/>
          </a:prstGeom>
        </p:spPr>
      </p:pic>
      <p:sp>
        <p:nvSpPr>
          <p:cNvPr id="7" name="Footer Placeholder 6">
            <a:extLst>
              <a:ext uri="{FF2B5EF4-FFF2-40B4-BE49-F238E27FC236}">
                <a16:creationId xmlns:a16="http://schemas.microsoft.com/office/drawing/2014/main" id="{58B773E2-5900-45B5-A2AF-2184AE651421}"/>
              </a:ext>
            </a:extLst>
          </p:cNvPr>
          <p:cNvSpPr>
            <a:spLocks noGrp="1"/>
          </p:cNvSpPr>
          <p:nvPr>
            <p:ph type="ftr" sz="quarter" idx="11"/>
          </p:nvPr>
        </p:nvSpPr>
        <p:spPr/>
        <p:txBody>
          <a:bodyPr/>
          <a:lstStyle/>
          <a:p>
            <a:r>
              <a:rPr lang="en-US"/>
              <a:t>Cunningham - Nonpartisan Originalism</a:t>
            </a:r>
          </a:p>
        </p:txBody>
      </p:sp>
    </p:spTree>
    <p:extLst>
      <p:ext uri="{BB962C8B-B14F-4D97-AF65-F5344CB8AC3E}">
        <p14:creationId xmlns:p14="http://schemas.microsoft.com/office/powerpoint/2010/main" val="3082796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74C2B8-6B7B-4E97-9CBF-F5BF48292C1F}"/>
              </a:ext>
            </a:extLst>
          </p:cNvPr>
          <p:cNvSpPr>
            <a:spLocks noGrp="1"/>
          </p:cNvSpPr>
          <p:nvPr>
            <p:ph type="sldNum" sz="quarter" idx="12"/>
          </p:nvPr>
        </p:nvSpPr>
        <p:spPr/>
        <p:txBody>
          <a:bodyPr/>
          <a:lstStyle/>
          <a:p>
            <a:fld id="{ED73BE5E-36FA-40BB-9055-E534BAA27F5A}" type="slidenum">
              <a:rPr lang="en-US" smtClean="0"/>
              <a:t>11</a:t>
            </a:fld>
            <a:endParaRPr lang="en-US"/>
          </a:p>
        </p:txBody>
      </p:sp>
      <p:pic>
        <p:nvPicPr>
          <p:cNvPr id="4" name="Picture 3">
            <a:extLst>
              <a:ext uri="{FF2B5EF4-FFF2-40B4-BE49-F238E27FC236}">
                <a16:creationId xmlns:a16="http://schemas.microsoft.com/office/drawing/2014/main" id="{377A6FE1-6218-45B5-9C6D-07AE8E56F9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0504" y="-214793"/>
            <a:ext cx="10083249" cy="7791601"/>
          </a:xfrm>
          <a:prstGeom prst="rect">
            <a:avLst/>
          </a:prstGeom>
        </p:spPr>
      </p:pic>
      <p:sp>
        <p:nvSpPr>
          <p:cNvPr id="5" name="Footer Placeholder 4">
            <a:extLst>
              <a:ext uri="{FF2B5EF4-FFF2-40B4-BE49-F238E27FC236}">
                <a16:creationId xmlns:a16="http://schemas.microsoft.com/office/drawing/2014/main" id="{A26B2FFA-0EC8-48AC-8A7C-85DC53417CE7}"/>
              </a:ext>
            </a:extLst>
          </p:cNvPr>
          <p:cNvSpPr>
            <a:spLocks noGrp="1"/>
          </p:cNvSpPr>
          <p:nvPr>
            <p:ph type="ftr" sz="quarter" idx="11"/>
          </p:nvPr>
        </p:nvSpPr>
        <p:spPr/>
        <p:txBody>
          <a:bodyPr/>
          <a:lstStyle/>
          <a:p>
            <a:r>
              <a:rPr lang="en-US"/>
              <a:t>Cunningham - Nonpartisan Originalism</a:t>
            </a:r>
          </a:p>
        </p:txBody>
      </p:sp>
    </p:spTree>
    <p:extLst>
      <p:ext uri="{BB962C8B-B14F-4D97-AF65-F5344CB8AC3E}">
        <p14:creationId xmlns:p14="http://schemas.microsoft.com/office/powerpoint/2010/main" val="198874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59590D-4095-4C9E-842C-4338412AA36B}"/>
              </a:ext>
            </a:extLst>
          </p:cNvPr>
          <p:cNvSpPr>
            <a:spLocks noGrp="1"/>
          </p:cNvSpPr>
          <p:nvPr>
            <p:ph type="sldNum" sz="quarter" idx="12"/>
          </p:nvPr>
        </p:nvSpPr>
        <p:spPr/>
        <p:txBody>
          <a:bodyPr/>
          <a:lstStyle/>
          <a:p>
            <a:fld id="{ED73BE5E-36FA-40BB-9055-E534BAA27F5A}" type="slidenum">
              <a:rPr lang="en-US" smtClean="0"/>
              <a:t>12</a:t>
            </a:fld>
            <a:endParaRPr lang="en-US"/>
          </a:p>
        </p:txBody>
      </p:sp>
      <p:pic>
        <p:nvPicPr>
          <p:cNvPr id="4" name="Picture 3">
            <a:extLst>
              <a:ext uri="{FF2B5EF4-FFF2-40B4-BE49-F238E27FC236}">
                <a16:creationId xmlns:a16="http://schemas.microsoft.com/office/drawing/2014/main" id="{0524F441-F4FD-4D57-9C2E-7B2BA5C500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996" y="2467039"/>
            <a:ext cx="12515953" cy="1791978"/>
          </a:xfrm>
          <a:prstGeom prst="rect">
            <a:avLst/>
          </a:prstGeom>
        </p:spPr>
      </p:pic>
      <p:sp>
        <p:nvSpPr>
          <p:cNvPr id="5" name="Footer Placeholder 4">
            <a:extLst>
              <a:ext uri="{FF2B5EF4-FFF2-40B4-BE49-F238E27FC236}">
                <a16:creationId xmlns:a16="http://schemas.microsoft.com/office/drawing/2014/main" id="{553CD5B2-7678-4FF1-BE8A-4317CE378BF7}"/>
              </a:ext>
            </a:extLst>
          </p:cNvPr>
          <p:cNvSpPr>
            <a:spLocks noGrp="1"/>
          </p:cNvSpPr>
          <p:nvPr>
            <p:ph type="ftr" sz="quarter" idx="11"/>
          </p:nvPr>
        </p:nvSpPr>
        <p:spPr/>
        <p:txBody>
          <a:bodyPr/>
          <a:lstStyle/>
          <a:p>
            <a:r>
              <a:rPr lang="en-US"/>
              <a:t>Cunningham - Nonpartisan Originalism</a:t>
            </a:r>
          </a:p>
        </p:txBody>
      </p:sp>
    </p:spTree>
    <p:extLst>
      <p:ext uri="{BB962C8B-B14F-4D97-AF65-F5344CB8AC3E}">
        <p14:creationId xmlns:p14="http://schemas.microsoft.com/office/powerpoint/2010/main" val="870052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9D0D854-3818-44DB-8D79-EF69698FBFC4}"/>
              </a:ext>
            </a:extLst>
          </p:cNvPr>
          <p:cNvSpPr>
            <a:spLocks noGrp="1"/>
          </p:cNvSpPr>
          <p:nvPr>
            <p:ph type="ftr" sz="quarter" idx="11"/>
          </p:nvPr>
        </p:nvSpPr>
        <p:spPr/>
        <p:txBody>
          <a:bodyPr/>
          <a:lstStyle/>
          <a:p>
            <a:r>
              <a:rPr lang="en-US"/>
              <a:t>Cunningham - Nonpartisan Originalism</a:t>
            </a:r>
          </a:p>
        </p:txBody>
      </p:sp>
      <p:sp>
        <p:nvSpPr>
          <p:cNvPr id="3" name="Slide Number Placeholder 2">
            <a:extLst>
              <a:ext uri="{FF2B5EF4-FFF2-40B4-BE49-F238E27FC236}">
                <a16:creationId xmlns:a16="http://schemas.microsoft.com/office/drawing/2014/main" id="{97CDE2B6-7146-4DE3-97EE-75206535453D}"/>
              </a:ext>
            </a:extLst>
          </p:cNvPr>
          <p:cNvSpPr>
            <a:spLocks noGrp="1"/>
          </p:cNvSpPr>
          <p:nvPr>
            <p:ph type="sldNum" sz="quarter" idx="12"/>
          </p:nvPr>
        </p:nvSpPr>
        <p:spPr/>
        <p:txBody>
          <a:bodyPr/>
          <a:lstStyle/>
          <a:p>
            <a:fld id="{ED73BE5E-36FA-40BB-9055-E534BAA27F5A}" type="slidenum">
              <a:rPr lang="en-US" smtClean="0"/>
              <a:t>13</a:t>
            </a:fld>
            <a:endParaRPr lang="en-US"/>
          </a:p>
        </p:txBody>
      </p:sp>
      <p:sp>
        <p:nvSpPr>
          <p:cNvPr id="4" name="Rectangle 3">
            <a:extLst>
              <a:ext uri="{FF2B5EF4-FFF2-40B4-BE49-F238E27FC236}">
                <a16:creationId xmlns:a16="http://schemas.microsoft.com/office/drawing/2014/main" id="{9AAC06FE-665C-4923-AF26-AE7C9FD51A02}"/>
              </a:ext>
            </a:extLst>
          </p:cNvPr>
          <p:cNvSpPr/>
          <p:nvPr/>
        </p:nvSpPr>
        <p:spPr>
          <a:xfrm>
            <a:off x="785973" y="205483"/>
            <a:ext cx="10700535" cy="5262979"/>
          </a:xfrm>
          <a:prstGeom prst="rect">
            <a:avLst/>
          </a:prstGeom>
        </p:spPr>
        <p:txBody>
          <a:bodyPr wrap="square">
            <a:spAutoFit/>
          </a:bodyPr>
          <a:lstStyle/>
          <a:p>
            <a:r>
              <a:rPr lang="en-US" sz="4800" dirty="0"/>
              <a:t>We the People of the United States, </a:t>
            </a:r>
          </a:p>
          <a:p>
            <a:r>
              <a:rPr lang="en-US" sz="4800" dirty="0"/>
              <a:t>in Order to …. </a:t>
            </a:r>
          </a:p>
          <a:p>
            <a:r>
              <a:rPr lang="en-US" sz="4800" dirty="0"/>
              <a:t>secure the Blessings of Liberty </a:t>
            </a:r>
          </a:p>
          <a:p>
            <a:r>
              <a:rPr lang="en-US" sz="4800" dirty="0"/>
              <a:t>to ourselves </a:t>
            </a:r>
          </a:p>
          <a:p>
            <a:r>
              <a:rPr lang="en-US" sz="4800" u="sng" dirty="0"/>
              <a:t>and our Posterity</a:t>
            </a:r>
            <a:r>
              <a:rPr lang="en-US" sz="4800" dirty="0"/>
              <a:t>, </a:t>
            </a:r>
          </a:p>
          <a:p>
            <a:r>
              <a:rPr lang="en-US" sz="4800" dirty="0"/>
              <a:t>do ordain and establish this Constitution for the United States of America.</a:t>
            </a:r>
          </a:p>
        </p:txBody>
      </p:sp>
    </p:spTree>
    <p:extLst>
      <p:ext uri="{BB962C8B-B14F-4D97-AF65-F5344CB8AC3E}">
        <p14:creationId xmlns:p14="http://schemas.microsoft.com/office/powerpoint/2010/main" val="1889000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274638"/>
            <a:ext cx="10972800" cy="792162"/>
          </a:xfrm>
        </p:spPr>
        <p:txBody>
          <a:bodyPr/>
          <a:lstStyle/>
          <a:p>
            <a:r>
              <a:rPr lang="en-US" dirty="0"/>
              <a:t>Paul Revere</a:t>
            </a:r>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5240" y="1219200"/>
            <a:ext cx="8261519" cy="5029200"/>
          </a:xfrm>
        </p:spPr>
      </p:pic>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Arial" charset="0"/>
                <a:ea typeface="+mn-ea"/>
                <a:cs typeface="+mn-cs"/>
              </a:rPr>
              <a:t>Cunningham - Nonpartisan Originalism</a:t>
            </a:r>
            <a:endParaRPr kumimoji="0" 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7BDEBE-405C-4884-935D-163ACA4421BA}" type="slidenum">
              <a:rPr kumimoji="0" 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charset="0"/>
              <a:ea typeface="+mn-ea"/>
              <a:cs typeface="+mn-cs"/>
            </a:endParaRPr>
          </a:p>
        </p:txBody>
      </p:sp>
    </p:spTree>
    <p:extLst>
      <p:ext uri="{BB962C8B-B14F-4D97-AF65-F5344CB8AC3E}">
        <p14:creationId xmlns:p14="http://schemas.microsoft.com/office/powerpoint/2010/main" val="2664418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Liberty Bowl (1768)</a:t>
            </a:r>
          </a:p>
        </p:txBody>
      </p:sp>
      <p:pic>
        <p:nvPicPr>
          <p:cNvPr id="11" name="Content Placeholder 10"/>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90600" y="1453497"/>
            <a:ext cx="3276785" cy="3956704"/>
          </a:xfrm>
        </p:spPr>
      </p:pic>
      <p:pic>
        <p:nvPicPr>
          <p:cNvPr id="12" name="Content Placeholder 11"/>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24400" y="1492647"/>
            <a:ext cx="6858000" cy="4564856"/>
          </a:xfrm>
        </p:spPr>
      </p:pic>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Arial" charset="0"/>
                <a:ea typeface="+mn-ea"/>
                <a:cs typeface="+mn-cs"/>
              </a:rPr>
              <a:t>Cunningham - Nonpartisan Originalism</a:t>
            </a:r>
            <a:endParaRPr kumimoji="0" 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7BDEBE-405C-4884-935D-163ACA4421BA}" type="slidenum">
              <a:rPr kumimoji="0" 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charset="0"/>
              <a:ea typeface="+mn-ea"/>
              <a:cs typeface="+mn-cs"/>
            </a:endParaRPr>
          </a:p>
        </p:txBody>
      </p:sp>
    </p:spTree>
    <p:extLst>
      <p:ext uri="{BB962C8B-B14F-4D97-AF65-F5344CB8AC3E}">
        <p14:creationId xmlns:p14="http://schemas.microsoft.com/office/powerpoint/2010/main" val="1790681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Arial" charset="0"/>
                <a:ea typeface="+mn-ea"/>
                <a:cs typeface="+mn-cs"/>
              </a:rPr>
              <a:t>Cunningham - Nonpartisan Originalism</a:t>
            </a:r>
            <a:endParaRPr kumimoji="0" 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D2B6CD0-EC81-46F8-B16D-9448C0921196}" type="slidenum">
              <a:rPr kumimoji="0" 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charset="0"/>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02036"/>
            <a:ext cx="12825506" cy="8176260"/>
          </a:xfrm>
          <a:prstGeom prst="rect">
            <a:avLst/>
          </a:prstGeom>
        </p:spPr>
      </p:pic>
    </p:spTree>
    <p:extLst>
      <p:ext uri="{BB962C8B-B14F-4D97-AF65-F5344CB8AC3E}">
        <p14:creationId xmlns:p14="http://schemas.microsoft.com/office/powerpoint/2010/main" val="368005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sz="4400" dirty="0">
                <a:effectLst/>
              </a:rPr>
              <a:t>Fourth Amendment</a:t>
            </a:r>
          </a:p>
        </p:txBody>
      </p:sp>
      <p:sp>
        <p:nvSpPr>
          <p:cNvPr id="16" name="Content Placeholder 15"/>
          <p:cNvSpPr>
            <a:spLocks noGrp="1"/>
          </p:cNvSpPr>
          <p:nvPr>
            <p:ph idx="1"/>
          </p:nvPr>
        </p:nvSpPr>
        <p:spPr/>
        <p:txBody>
          <a:bodyPr/>
          <a:lstStyle/>
          <a:p>
            <a:r>
              <a:rPr lang="en-US" sz="4400" dirty="0">
                <a:effectLst/>
              </a:rPr>
              <a:t>“The right of the people to be secure in their … </a:t>
            </a:r>
            <a:r>
              <a:rPr lang="en-US" sz="4400" b="1" i="1" dirty="0">
                <a:effectLst/>
              </a:rPr>
              <a:t>papers</a:t>
            </a:r>
            <a:r>
              <a:rPr lang="en-US" sz="4400" dirty="0">
                <a:effectLst/>
              </a:rPr>
              <a:t> …</a:t>
            </a:r>
          </a:p>
          <a:p>
            <a:r>
              <a:rPr lang="en-US" sz="4400" dirty="0">
                <a:effectLst/>
              </a:rPr>
              <a:t>against unreasonable searches and seizures</a:t>
            </a:r>
          </a:p>
          <a:p>
            <a:r>
              <a:rPr lang="en-US" sz="4400" dirty="0">
                <a:effectLst/>
              </a:rPr>
              <a:t>shall not be violated”</a:t>
            </a:r>
          </a:p>
          <a:p>
            <a:endParaRPr lang="en-US" dirty="0">
              <a:effectLst/>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Arial" charset="0"/>
                <a:ea typeface="+mn-ea"/>
                <a:cs typeface="+mn-cs"/>
              </a:rPr>
              <a:t>Cunningham - Nonpartisan Originalism</a:t>
            </a:r>
            <a:endParaRPr kumimoji="0" 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A16C7A-44D5-4A79-ADD8-D24FB9C95076}" type="slidenum">
              <a:rPr kumimoji="0" 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charset="0"/>
              <a:ea typeface="+mn-ea"/>
              <a:cs typeface="+mn-cs"/>
            </a:endParaRPr>
          </a:p>
        </p:txBody>
      </p:sp>
    </p:spTree>
    <p:extLst>
      <p:ext uri="{BB962C8B-B14F-4D97-AF65-F5344CB8AC3E}">
        <p14:creationId xmlns:p14="http://schemas.microsoft.com/office/powerpoint/2010/main" val="1642304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274638"/>
            <a:ext cx="10972800" cy="639762"/>
          </a:xfrm>
        </p:spPr>
        <p:txBody>
          <a:bodyPr/>
          <a:lstStyle/>
          <a:p>
            <a:r>
              <a:rPr lang="en-US" dirty="0"/>
              <a:t>England                  April 23, 1763</a:t>
            </a:r>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66945" y="952500"/>
            <a:ext cx="3298655" cy="5029200"/>
          </a:xfrm>
        </p:spPr>
      </p:pic>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05015" y="914400"/>
            <a:ext cx="7204737" cy="4800599"/>
          </a:xfrm>
        </p:spPr>
      </p:pic>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Arial" charset="0"/>
                <a:ea typeface="+mn-ea"/>
                <a:cs typeface="+mn-cs"/>
              </a:rPr>
              <a:t>Cunningham - Nonpartisan Originalism</a:t>
            </a:r>
            <a:endParaRPr kumimoji="0" 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867F20-FF30-4BC8-9E43-6A55E3E7A295}" type="slidenum">
              <a:rPr kumimoji="0" 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charset="0"/>
              <a:ea typeface="+mn-ea"/>
              <a:cs typeface="+mn-cs"/>
            </a:endParaRPr>
          </a:p>
        </p:txBody>
      </p:sp>
    </p:spTree>
    <p:extLst>
      <p:ext uri="{BB962C8B-B14F-4D97-AF65-F5344CB8AC3E}">
        <p14:creationId xmlns:p14="http://schemas.microsoft.com/office/powerpoint/2010/main" val="4227659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274638"/>
            <a:ext cx="10972800" cy="868362"/>
          </a:xfrm>
        </p:spPr>
        <p:txBody>
          <a:bodyPr/>
          <a:lstStyle/>
          <a:p>
            <a:r>
              <a:rPr lang="en-US" dirty="0"/>
              <a:t>Lord Halifax, Secretary of State: Warrant</a:t>
            </a:r>
          </a:p>
        </p:txBody>
      </p:sp>
      <p:pic>
        <p:nvPicPr>
          <p:cNvPr id="11" name="Content Placeholder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88930" y="1295400"/>
            <a:ext cx="2709970" cy="3276600"/>
          </a:xfrm>
        </p:spPr>
      </p:pic>
      <p:sp>
        <p:nvSpPr>
          <p:cNvPr id="10" name="Content Placeholder 9"/>
          <p:cNvSpPr>
            <a:spLocks noGrp="1"/>
          </p:cNvSpPr>
          <p:nvPr>
            <p:ph sz="half" idx="2"/>
          </p:nvPr>
        </p:nvSpPr>
        <p:spPr>
          <a:xfrm>
            <a:off x="4343400" y="1143000"/>
            <a:ext cx="7239000" cy="5105400"/>
          </a:xfrm>
        </p:spPr>
        <p:txBody>
          <a:bodyPr/>
          <a:lstStyle/>
          <a:p>
            <a:r>
              <a:rPr lang="en-US" sz="4000" dirty="0">
                <a:effectLst/>
              </a:rPr>
              <a:t>make strict and diligent search for the authors, printers and publishers of a seditious and treasonable paper</a:t>
            </a:r>
          </a:p>
          <a:p>
            <a:r>
              <a:rPr lang="en-US" sz="4000" dirty="0">
                <a:effectLst/>
              </a:rPr>
              <a:t>entitled the North Briton, Number 45 </a:t>
            </a:r>
          </a:p>
          <a:p>
            <a:pPr marL="0" indent="0">
              <a:buNone/>
            </a:pPr>
            <a:endParaRPr lang="en-US" sz="3200" dirty="0">
              <a:effectLst/>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Arial" charset="0"/>
                <a:ea typeface="+mn-ea"/>
                <a:cs typeface="+mn-cs"/>
              </a:rPr>
              <a:t>Cunningham - Nonpartisan Originalism</a:t>
            </a:r>
            <a:endParaRPr kumimoji="0" 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7BDEBE-405C-4884-935D-163ACA4421BA}" type="slidenum">
              <a:rPr kumimoji="0" 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charset="0"/>
              <a:ea typeface="+mn-ea"/>
              <a:cs typeface="+mn-cs"/>
            </a:endParaRPr>
          </a:p>
        </p:txBody>
      </p:sp>
    </p:spTree>
    <p:extLst>
      <p:ext uri="{BB962C8B-B14F-4D97-AF65-F5344CB8AC3E}">
        <p14:creationId xmlns:p14="http://schemas.microsoft.com/office/powerpoint/2010/main" val="1578091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A6F03F-8795-40C1-87FD-75DFC0FD021D}"/>
              </a:ext>
            </a:extLst>
          </p:cNvPr>
          <p:cNvSpPr>
            <a:spLocks noGrp="1"/>
          </p:cNvSpPr>
          <p:nvPr>
            <p:ph type="sldNum" sz="quarter" idx="12"/>
          </p:nvPr>
        </p:nvSpPr>
        <p:spPr/>
        <p:txBody>
          <a:bodyPr/>
          <a:lstStyle/>
          <a:p>
            <a:fld id="{ED73BE5E-36FA-40BB-9055-E534BAA27F5A}" type="slidenum">
              <a:rPr lang="en-US" smtClean="0"/>
              <a:t>2</a:t>
            </a:fld>
            <a:endParaRPr lang="en-US"/>
          </a:p>
        </p:txBody>
      </p:sp>
      <p:pic>
        <p:nvPicPr>
          <p:cNvPr id="4" name="Picture 3">
            <a:extLst>
              <a:ext uri="{FF2B5EF4-FFF2-40B4-BE49-F238E27FC236}">
                <a16:creationId xmlns:a16="http://schemas.microsoft.com/office/drawing/2014/main" id="{E747BFB5-2B8D-47CB-8458-68A944767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352" y="196381"/>
            <a:ext cx="10728271" cy="6525094"/>
          </a:xfrm>
          <a:prstGeom prst="rect">
            <a:avLst/>
          </a:prstGeom>
        </p:spPr>
      </p:pic>
      <p:sp>
        <p:nvSpPr>
          <p:cNvPr id="5" name="Footer Placeholder 4">
            <a:extLst>
              <a:ext uri="{FF2B5EF4-FFF2-40B4-BE49-F238E27FC236}">
                <a16:creationId xmlns:a16="http://schemas.microsoft.com/office/drawing/2014/main" id="{BAEE545E-1AD6-4AB0-A1F5-07350DC4ACB3}"/>
              </a:ext>
            </a:extLst>
          </p:cNvPr>
          <p:cNvSpPr>
            <a:spLocks noGrp="1"/>
          </p:cNvSpPr>
          <p:nvPr>
            <p:ph type="ftr" sz="quarter" idx="11"/>
          </p:nvPr>
        </p:nvSpPr>
        <p:spPr/>
        <p:txBody>
          <a:bodyPr/>
          <a:lstStyle/>
          <a:p>
            <a:r>
              <a:rPr lang="en-US"/>
              <a:t>Cunningham - Nonpartisan Originalism</a:t>
            </a:r>
          </a:p>
        </p:txBody>
      </p:sp>
    </p:spTree>
    <p:extLst>
      <p:ext uri="{BB962C8B-B14F-4D97-AF65-F5344CB8AC3E}">
        <p14:creationId xmlns:p14="http://schemas.microsoft.com/office/powerpoint/2010/main" val="1381006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274638"/>
            <a:ext cx="10972800" cy="868362"/>
          </a:xfrm>
        </p:spPr>
        <p:txBody>
          <a:bodyPr/>
          <a:lstStyle/>
          <a:p>
            <a:r>
              <a:rPr lang="en-US" dirty="0"/>
              <a:t>Lord Halifax Warrant</a:t>
            </a:r>
          </a:p>
        </p:txBody>
      </p:sp>
      <p:pic>
        <p:nvPicPr>
          <p:cNvPr id="11" name="Content Placeholder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88930" y="1295400"/>
            <a:ext cx="2709970" cy="3276600"/>
          </a:xfrm>
        </p:spPr>
      </p:pic>
      <p:sp>
        <p:nvSpPr>
          <p:cNvPr id="10" name="Content Placeholder 9"/>
          <p:cNvSpPr>
            <a:spLocks noGrp="1"/>
          </p:cNvSpPr>
          <p:nvPr>
            <p:ph sz="half" idx="2"/>
          </p:nvPr>
        </p:nvSpPr>
        <p:spPr>
          <a:xfrm>
            <a:off x="4343400" y="1143000"/>
            <a:ext cx="7239000" cy="5105400"/>
          </a:xfrm>
        </p:spPr>
        <p:txBody>
          <a:bodyPr/>
          <a:lstStyle/>
          <a:p>
            <a:r>
              <a:rPr lang="en-US" sz="4800" dirty="0">
                <a:effectLst/>
              </a:rPr>
              <a:t>and any of them having found</a:t>
            </a:r>
          </a:p>
          <a:p>
            <a:r>
              <a:rPr lang="en-US" sz="4800" dirty="0">
                <a:effectLst/>
              </a:rPr>
              <a:t>apprehend and seize</a:t>
            </a:r>
          </a:p>
          <a:p>
            <a:r>
              <a:rPr lang="en-US" sz="4800" dirty="0">
                <a:effectLst/>
              </a:rPr>
              <a:t>together with their papers</a:t>
            </a:r>
          </a:p>
        </p:txBody>
      </p:sp>
      <p:sp>
        <p:nvSpPr>
          <p:cNvPr id="6" name="Footer Placeholder 5"/>
          <p:cNvSpPr>
            <a:spLocks noGrp="1"/>
          </p:cNvSpPr>
          <p:nvPr>
            <p:ph type="ftr" sz="quarter" idx="11"/>
          </p:nvPr>
        </p:nvSpPr>
        <p:spPr>
          <a:xfrm>
            <a:off x="3215811" y="6248400"/>
            <a:ext cx="4810589"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mn-ea"/>
                <a:cs typeface="+mn-cs"/>
              </a:rPr>
              <a:t>Cunningham - Nonpartisan Originalism</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7BDEBE-405C-4884-935D-163ACA4421BA}" type="slidenum">
              <a:rPr kumimoji="0" lang="en-US"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30946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274638"/>
            <a:ext cx="10972800" cy="715962"/>
          </a:xfrm>
        </p:spPr>
        <p:txBody>
          <a:bodyPr/>
          <a:lstStyle/>
          <a:p>
            <a:r>
              <a:rPr lang="en-US" dirty="0"/>
              <a:t>Wilkes’ Attorney</a:t>
            </a:r>
          </a:p>
        </p:txBody>
      </p:sp>
      <p:sp>
        <p:nvSpPr>
          <p:cNvPr id="9" name="Content Placeholder 8"/>
          <p:cNvSpPr>
            <a:spLocks noGrp="1"/>
          </p:cNvSpPr>
          <p:nvPr>
            <p:ph idx="1"/>
          </p:nvPr>
        </p:nvSpPr>
        <p:spPr>
          <a:xfrm>
            <a:off x="609600" y="990600"/>
            <a:ext cx="10972800" cy="5105400"/>
          </a:xfrm>
        </p:spPr>
        <p:txBody>
          <a:bodyPr/>
          <a:lstStyle/>
          <a:p>
            <a:r>
              <a:rPr lang="en-US" sz="4400" dirty="0">
                <a:effectLst/>
              </a:rPr>
              <a:t>This case extended far beyond Mr. Wilkes personally</a:t>
            </a:r>
          </a:p>
          <a:p>
            <a:r>
              <a:rPr lang="en-US" sz="4400" dirty="0">
                <a:effectLst/>
              </a:rPr>
              <a:t> It touched the liberty of every subject of this country</a:t>
            </a:r>
          </a:p>
          <a:p>
            <a:r>
              <a:rPr lang="en-US" sz="4400" dirty="0">
                <a:effectLst/>
              </a:rPr>
              <a:t> Of all offences that of a seizure of papers was the least capable of reparation</a:t>
            </a: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Arial" charset="0"/>
                <a:ea typeface="+mn-ea"/>
                <a:cs typeface="+mn-cs"/>
              </a:rPr>
              <a:t>Cunningham - Nonpartisan Originalism</a:t>
            </a:r>
            <a:endParaRPr kumimoji="0" 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7BDEBE-405C-4884-935D-163ACA4421BA}" type="slidenum">
              <a:rPr kumimoji="0" 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charset="0"/>
              <a:ea typeface="+mn-ea"/>
              <a:cs typeface="+mn-cs"/>
            </a:endParaRPr>
          </a:p>
        </p:txBody>
      </p:sp>
    </p:spTree>
    <p:extLst>
      <p:ext uri="{BB962C8B-B14F-4D97-AF65-F5344CB8AC3E}">
        <p14:creationId xmlns:p14="http://schemas.microsoft.com/office/powerpoint/2010/main" val="1626241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274638"/>
            <a:ext cx="10972800" cy="715962"/>
          </a:xfrm>
        </p:spPr>
        <p:txBody>
          <a:bodyPr/>
          <a:lstStyle/>
          <a:p>
            <a:r>
              <a:rPr lang="en-US" dirty="0"/>
              <a:t>Wilkes’ Attorney</a:t>
            </a:r>
          </a:p>
        </p:txBody>
      </p:sp>
      <p:sp>
        <p:nvSpPr>
          <p:cNvPr id="9" name="Content Placeholder 8"/>
          <p:cNvSpPr>
            <a:spLocks noGrp="1"/>
          </p:cNvSpPr>
          <p:nvPr>
            <p:ph idx="1"/>
          </p:nvPr>
        </p:nvSpPr>
        <p:spPr>
          <a:xfrm>
            <a:off x="609600" y="990600"/>
            <a:ext cx="10972800" cy="5105400"/>
          </a:xfrm>
        </p:spPr>
        <p:txBody>
          <a:bodyPr/>
          <a:lstStyle/>
          <a:p>
            <a:r>
              <a:rPr lang="en-US" sz="4000" dirty="0">
                <a:effectLst/>
              </a:rPr>
              <a:t>And for the promulgation of our most private concerns, affairs of the most secret personal nature, no reparation could be made</a:t>
            </a:r>
          </a:p>
          <a:p>
            <a:r>
              <a:rPr lang="en-US" sz="4000" dirty="0">
                <a:effectLst/>
              </a:rPr>
              <a:t>The law never admits of a general search warrant</a:t>
            </a:r>
          </a:p>
          <a:p>
            <a:r>
              <a:rPr lang="en-US" sz="4000" dirty="0">
                <a:effectLst/>
              </a:rPr>
              <a:t> Even in the Inquisition itself, they never delegate an infinite power to search</a:t>
            </a:r>
          </a:p>
        </p:txBody>
      </p:sp>
      <p:sp>
        <p:nvSpPr>
          <p:cNvPr id="6" name="Footer Placeholder 5"/>
          <p:cNvSpPr>
            <a:spLocks noGrp="1"/>
          </p:cNvSpPr>
          <p:nvPr>
            <p:ph type="ftr" sz="quarter" idx="11"/>
          </p:nvPr>
        </p:nvSpPr>
        <p:spPr>
          <a:xfrm>
            <a:off x="3400746" y="6248400"/>
            <a:ext cx="4625654"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mn-ea"/>
                <a:cs typeface="+mn-cs"/>
              </a:rPr>
              <a:t>Cunningham - Nonpartisan Originalism</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7BDEBE-405C-4884-935D-163ACA4421BA}" type="slidenum">
              <a:rPr kumimoji="0" lang="en-US"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9633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sz="4400" dirty="0">
                <a:effectLst/>
              </a:rPr>
              <a:t>Fourth Amendment</a:t>
            </a:r>
          </a:p>
        </p:txBody>
      </p:sp>
      <p:sp>
        <p:nvSpPr>
          <p:cNvPr id="16" name="Content Placeholder 15"/>
          <p:cNvSpPr>
            <a:spLocks noGrp="1"/>
          </p:cNvSpPr>
          <p:nvPr>
            <p:ph idx="1"/>
          </p:nvPr>
        </p:nvSpPr>
        <p:spPr/>
        <p:txBody>
          <a:bodyPr/>
          <a:lstStyle/>
          <a:p>
            <a:r>
              <a:rPr lang="en-US" sz="4400" dirty="0">
                <a:effectLst/>
              </a:rPr>
              <a:t>“no Warrants shall issue, </a:t>
            </a:r>
          </a:p>
          <a:p>
            <a:r>
              <a:rPr lang="en-US" sz="4400" dirty="0">
                <a:effectLst/>
              </a:rPr>
              <a:t>but upon probable cause, supported by Oath or affirmation, </a:t>
            </a:r>
          </a:p>
          <a:p>
            <a:r>
              <a:rPr lang="en-US" sz="4400" dirty="0">
                <a:effectLst/>
              </a:rPr>
              <a:t>and particularly describing the place to be searched, </a:t>
            </a:r>
          </a:p>
          <a:p>
            <a:r>
              <a:rPr lang="en-US" sz="4400" dirty="0">
                <a:effectLst/>
              </a:rPr>
              <a:t>and the persons or things to be seized.”</a:t>
            </a:r>
          </a:p>
          <a:p>
            <a:endParaRPr lang="en-US" dirty="0">
              <a:effectLst/>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Arial" charset="0"/>
                <a:ea typeface="+mn-ea"/>
                <a:cs typeface="+mn-cs"/>
              </a:rPr>
              <a:t>Cunningham - Nonpartisan Originalism</a:t>
            </a:r>
            <a:endParaRPr kumimoji="0" 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A16C7A-44D5-4A79-ADD8-D24FB9C95076}" type="slidenum">
              <a:rPr kumimoji="0" 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charset="0"/>
              <a:ea typeface="+mn-ea"/>
              <a:cs typeface="+mn-cs"/>
            </a:endParaRPr>
          </a:p>
        </p:txBody>
      </p:sp>
    </p:spTree>
    <p:extLst>
      <p:ext uri="{BB962C8B-B14F-4D97-AF65-F5344CB8AC3E}">
        <p14:creationId xmlns:p14="http://schemas.microsoft.com/office/powerpoint/2010/main" val="2881665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274638"/>
            <a:ext cx="10972800" cy="944562"/>
          </a:xfrm>
        </p:spPr>
        <p:txBody>
          <a:bodyPr/>
          <a:lstStyle/>
          <a:p>
            <a:r>
              <a:rPr lang="en-US" sz="4400" dirty="0"/>
              <a:t>Chief Justice Pratt (later Lord Camden)</a:t>
            </a:r>
          </a:p>
        </p:txBody>
      </p:sp>
      <p:pic>
        <p:nvPicPr>
          <p:cNvPr id="10" name="Content Placehold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78239" y="1600200"/>
            <a:ext cx="2058232" cy="2590800"/>
          </a:xfrm>
        </p:spPr>
      </p:pic>
      <p:sp>
        <p:nvSpPr>
          <p:cNvPr id="9" name="Content Placeholder 8"/>
          <p:cNvSpPr>
            <a:spLocks noGrp="1"/>
          </p:cNvSpPr>
          <p:nvPr>
            <p:ph sz="half" idx="2"/>
          </p:nvPr>
        </p:nvSpPr>
        <p:spPr>
          <a:xfrm>
            <a:off x="3733800" y="1371600"/>
            <a:ext cx="7848600" cy="4724400"/>
          </a:xfrm>
        </p:spPr>
        <p:txBody>
          <a:bodyPr/>
          <a:lstStyle/>
          <a:p>
            <a:r>
              <a:rPr lang="en-US" sz="4400" dirty="0">
                <a:effectLst/>
              </a:rPr>
              <a:t>was a point of the greatest consequence I have ever met with in my whole practice</a:t>
            </a:r>
          </a:p>
          <a:p>
            <a:r>
              <a:rPr lang="en-US" sz="4400" dirty="0">
                <a:effectLst/>
              </a:rPr>
              <a:t>“such a power </a:t>
            </a:r>
          </a:p>
          <a:p>
            <a:r>
              <a:rPr lang="en-US" sz="4400" dirty="0">
                <a:effectLst/>
              </a:rPr>
              <a:t>is totally subversive of liberty”</a:t>
            </a: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Arial" charset="0"/>
                <a:ea typeface="+mn-ea"/>
                <a:cs typeface="+mn-cs"/>
              </a:rPr>
              <a:t>Cunningham - Nonpartisan Originalism</a:t>
            </a:r>
            <a:endParaRPr kumimoji="0" 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867F20-FF30-4BC8-9E43-6A55E3E7A295}" type="slidenum">
              <a:rPr kumimoji="0" 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charset="0"/>
              <a:ea typeface="+mn-ea"/>
              <a:cs typeface="+mn-cs"/>
            </a:endParaRPr>
          </a:p>
        </p:txBody>
      </p:sp>
    </p:spTree>
    <p:extLst>
      <p:ext uri="{BB962C8B-B14F-4D97-AF65-F5344CB8AC3E}">
        <p14:creationId xmlns:p14="http://schemas.microsoft.com/office/powerpoint/2010/main" val="3648652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rPr>
              <a:t>Cunningham - Nonpartisan Originalism</a:t>
            </a: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2E0312-C63B-4669-88F1-6F6C4E6CB4B2}"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 y="341585"/>
            <a:ext cx="10820401" cy="6005655"/>
          </a:xfrm>
          <a:prstGeom prst="rect">
            <a:avLst/>
          </a:prstGeom>
        </p:spPr>
      </p:pic>
    </p:spTree>
    <p:extLst>
      <p:ext uri="{BB962C8B-B14F-4D97-AF65-F5344CB8AC3E}">
        <p14:creationId xmlns:p14="http://schemas.microsoft.com/office/powerpoint/2010/main" val="1100598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rPr>
              <a:t>Cunningham - Nonpartisan Originalism</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2E0312-C63B-4669-88F1-6F6C4E6CB4B2}"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57200"/>
            <a:ext cx="12192000" cy="5433326"/>
          </a:xfrm>
          <a:prstGeom prst="rect">
            <a:avLst/>
          </a:prstGeom>
        </p:spPr>
      </p:pic>
    </p:spTree>
    <p:extLst>
      <p:ext uri="{BB962C8B-B14F-4D97-AF65-F5344CB8AC3E}">
        <p14:creationId xmlns:p14="http://schemas.microsoft.com/office/powerpoint/2010/main" val="391939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rPr>
              <a:t>Cunningham - Nonpartisan Originalism</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2E0312-C63B-4669-88F1-6F6C4E6CB4B2}"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86" y="1066800"/>
            <a:ext cx="12129214" cy="3343656"/>
          </a:xfrm>
          <a:prstGeom prst="rect">
            <a:avLst/>
          </a:prstGeom>
        </p:spPr>
      </p:pic>
    </p:spTree>
    <p:extLst>
      <p:ext uri="{BB962C8B-B14F-4D97-AF65-F5344CB8AC3E}">
        <p14:creationId xmlns:p14="http://schemas.microsoft.com/office/powerpoint/2010/main" val="705112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3AD906C-421E-4EC0-BF36-F654ECFAF84E}"/>
              </a:ext>
            </a:extLst>
          </p:cNvPr>
          <p:cNvSpPr>
            <a:spLocks noGrp="1"/>
          </p:cNvSpPr>
          <p:nvPr>
            <p:ph type="title"/>
          </p:nvPr>
        </p:nvSpPr>
        <p:spPr>
          <a:xfrm>
            <a:off x="838200" y="136525"/>
            <a:ext cx="10515600" cy="777875"/>
          </a:xfrm>
        </p:spPr>
        <p:txBody>
          <a:bodyPr>
            <a:noAutofit/>
          </a:bodyPr>
          <a:lstStyle/>
          <a:p>
            <a:pPr algn="ctr"/>
            <a:r>
              <a:rPr lang="en-US" dirty="0">
                <a:hlinkClick r:id="rId2"/>
              </a:rPr>
              <a:t>www.yalelawjournal.org/forum/</a:t>
            </a:r>
            <a:endParaRPr lang="en-US" dirty="0"/>
          </a:p>
        </p:txBody>
      </p:sp>
      <p:pic>
        <p:nvPicPr>
          <p:cNvPr id="11" name="Content Placeholder 10">
            <a:extLst>
              <a:ext uri="{FF2B5EF4-FFF2-40B4-BE49-F238E27FC236}">
                <a16:creationId xmlns:a16="http://schemas.microsoft.com/office/drawing/2014/main" id="{D510D69D-C58D-4A6C-B631-0C8E06DE2D7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988519"/>
            <a:ext cx="9111023" cy="5550393"/>
          </a:xfrm>
        </p:spPr>
      </p:pic>
      <p:sp>
        <p:nvSpPr>
          <p:cNvPr id="6" name="Footer Placeholder 5">
            <a:extLst>
              <a:ext uri="{FF2B5EF4-FFF2-40B4-BE49-F238E27FC236}">
                <a16:creationId xmlns:a16="http://schemas.microsoft.com/office/drawing/2014/main" id="{D40F8B8D-2A24-479C-A153-3C487F9F11DB}"/>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rPr>
              <a:t>Cunningham - Nonpartisan Originalism</a:t>
            </a:r>
          </a:p>
        </p:txBody>
      </p:sp>
      <p:sp>
        <p:nvSpPr>
          <p:cNvPr id="7" name="Slide Number Placeholder 6">
            <a:extLst>
              <a:ext uri="{FF2B5EF4-FFF2-40B4-BE49-F238E27FC236}">
                <a16:creationId xmlns:a16="http://schemas.microsoft.com/office/drawing/2014/main" id="{E7FF2044-958C-4B4F-BC72-95849FF0658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2E0312-C63B-4669-88F1-6F6C4E6CB4B2}"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517108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337BC19-6BCA-4990-BF67-D99BA3780D02}"/>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rPr>
              <a:t>Cunningham - Nonpartisan Originalism</a:t>
            </a:r>
          </a:p>
        </p:txBody>
      </p:sp>
      <p:sp>
        <p:nvSpPr>
          <p:cNvPr id="6" name="Slide Number Placeholder 5">
            <a:extLst>
              <a:ext uri="{FF2B5EF4-FFF2-40B4-BE49-F238E27FC236}">
                <a16:creationId xmlns:a16="http://schemas.microsoft.com/office/drawing/2014/main" id="{CD9E3CF4-4371-4239-B920-B5076BB573C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2E0312-C63B-4669-88F1-6F6C4E6CB4B2}"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pic>
        <p:nvPicPr>
          <p:cNvPr id="8" name="Picture 7">
            <a:extLst>
              <a:ext uri="{FF2B5EF4-FFF2-40B4-BE49-F238E27FC236}">
                <a16:creationId xmlns:a16="http://schemas.microsoft.com/office/drawing/2014/main" id="{6FEA8CF0-5D6E-480A-9A58-892CEDA4FA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425417"/>
            <a:ext cx="8458200" cy="6290521"/>
          </a:xfrm>
          <a:prstGeom prst="rect">
            <a:avLst/>
          </a:prstGeom>
        </p:spPr>
      </p:pic>
    </p:spTree>
    <p:extLst>
      <p:ext uri="{BB962C8B-B14F-4D97-AF65-F5344CB8AC3E}">
        <p14:creationId xmlns:p14="http://schemas.microsoft.com/office/powerpoint/2010/main" val="1806573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CAAE4F-0872-4E64-8BFF-BFDBAAF909CC}"/>
              </a:ext>
            </a:extLst>
          </p:cNvPr>
          <p:cNvSpPr>
            <a:spLocks noGrp="1"/>
          </p:cNvSpPr>
          <p:nvPr>
            <p:ph type="sldNum" sz="quarter" idx="12"/>
          </p:nvPr>
        </p:nvSpPr>
        <p:spPr/>
        <p:txBody>
          <a:bodyPr/>
          <a:lstStyle/>
          <a:p>
            <a:fld id="{ED73BE5E-36FA-40BB-9055-E534BAA27F5A}" type="slidenum">
              <a:rPr lang="en-US" smtClean="0"/>
              <a:t>3</a:t>
            </a:fld>
            <a:endParaRPr lang="en-US"/>
          </a:p>
        </p:txBody>
      </p:sp>
      <p:pic>
        <p:nvPicPr>
          <p:cNvPr id="4" name="Picture 3">
            <a:extLst>
              <a:ext uri="{FF2B5EF4-FFF2-40B4-BE49-F238E27FC236}">
                <a16:creationId xmlns:a16="http://schemas.microsoft.com/office/drawing/2014/main" id="{053020E3-3691-4CC9-AECA-53B73C8CFD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146" y="184107"/>
            <a:ext cx="10821178" cy="6308747"/>
          </a:xfrm>
          <a:prstGeom prst="rect">
            <a:avLst/>
          </a:prstGeom>
        </p:spPr>
      </p:pic>
      <p:sp>
        <p:nvSpPr>
          <p:cNvPr id="5" name="Footer Placeholder 4">
            <a:extLst>
              <a:ext uri="{FF2B5EF4-FFF2-40B4-BE49-F238E27FC236}">
                <a16:creationId xmlns:a16="http://schemas.microsoft.com/office/drawing/2014/main" id="{44A837CF-D249-4388-A842-147EBAFDCCB5}"/>
              </a:ext>
            </a:extLst>
          </p:cNvPr>
          <p:cNvSpPr>
            <a:spLocks noGrp="1"/>
          </p:cNvSpPr>
          <p:nvPr>
            <p:ph type="ftr" sz="quarter" idx="11"/>
          </p:nvPr>
        </p:nvSpPr>
        <p:spPr/>
        <p:txBody>
          <a:bodyPr/>
          <a:lstStyle/>
          <a:p>
            <a:r>
              <a:rPr lang="en-US"/>
              <a:t>Cunningham - Nonpartisan Originalism</a:t>
            </a:r>
          </a:p>
        </p:txBody>
      </p:sp>
    </p:spTree>
    <p:extLst>
      <p:ext uri="{BB962C8B-B14F-4D97-AF65-F5344CB8AC3E}">
        <p14:creationId xmlns:p14="http://schemas.microsoft.com/office/powerpoint/2010/main" val="4042208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0F2EB8-D201-4A56-AEC3-A695589912BA}"/>
              </a:ext>
            </a:extLst>
          </p:cNvPr>
          <p:cNvSpPr>
            <a:spLocks noGrp="1"/>
          </p:cNvSpPr>
          <p:nvPr>
            <p:ph type="title"/>
          </p:nvPr>
        </p:nvSpPr>
        <p:spPr>
          <a:xfrm>
            <a:off x="838200" y="320676"/>
            <a:ext cx="10515600" cy="1112570"/>
          </a:xfrm>
        </p:spPr>
        <p:txBody>
          <a:bodyPr/>
          <a:lstStyle/>
          <a:p>
            <a:r>
              <a:rPr lang="en-US" dirty="0"/>
              <a:t>Blumenthal v Trump (D.DC)</a:t>
            </a:r>
          </a:p>
        </p:txBody>
      </p:sp>
      <p:pic>
        <p:nvPicPr>
          <p:cNvPr id="5" name="Online Media 4" title="Suing Trump">
            <a:hlinkClick r:id="" action="ppaction://media"/>
            <a:extLst>
              <a:ext uri="{FF2B5EF4-FFF2-40B4-BE49-F238E27FC236}">
                <a16:creationId xmlns:a16="http://schemas.microsoft.com/office/drawing/2014/main" id="{C41CCD2A-0BC0-4795-826B-6814D43C7C95}"/>
              </a:ext>
            </a:extLst>
          </p:cNvPr>
          <p:cNvPicPr>
            <a:picLocks noGrp="1" noRot="1" noChangeAspect="1"/>
          </p:cNvPicPr>
          <p:nvPr>
            <p:ph sz="half" idx="1"/>
            <a:videoFile r:link="rId1"/>
          </p:nvPr>
        </p:nvPicPr>
        <p:blipFill>
          <a:blip r:embed="rId3"/>
          <a:stretch>
            <a:fillRect/>
          </a:stretch>
        </p:blipFill>
        <p:spPr>
          <a:xfrm>
            <a:off x="706348" y="2700802"/>
            <a:ext cx="4572000" cy="2571750"/>
          </a:xfrm>
          <a:prstGeom prst="rect">
            <a:avLst/>
          </a:prstGeom>
        </p:spPr>
      </p:pic>
      <p:pic>
        <p:nvPicPr>
          <p:cNvPr id="8" name="Content Placeholder 7">
            <a:extLst>
              <a:ext uri="{FF2B5EF4-FFF2-40B4-BE49-F238E27FC236}">
                <a16:creationId xmlns:a16="http://schemas.microsoft.com/office/drawing/2014/main" id="{DD3F4A23-1823-45AA-9FF3-19E264B7F349}"/>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364841" y="1205692"/>
            <a:ext cx="4669604" cy="5443489"/>
          </a:xfrm>
        </p:spPr>
      </p:pic>
      <p:sp>
        <p:nvSpPr>
          <p:cNvPr id="2" name="Slide Number Placeholder 1">
            <a:extLst>
              <a:ext uri="{FF2B5EF4-FFF2-40B4-BE49-F238E27FC236}">
                <a16:creationId xmlns:a16="http://schemas.microsoft.com/office/drawing/2014/main" id="{362B2C64-75F2-48BE-988A-5E003FC2F8E6}"/>
              </a:ext>
            </a:extLst>
          </p:cNvPr>
          <p:cNvSpPr>
            <a:spLocks noGrp="1"/>
          </p:cNvSpPr>
          <p:nvPr>
            <p:ph type="sldNum" sz="quarter" idx="12"/>
          </p:nvPr>
        </p:nvSpPr>
        <p:spPr/>
        <p:txBody>
          <a:bodyPr/>
          <a:lstStyle/>
          <a:p>
            <a:fld id="{ED73BE5E-36FA-40BB-9055-E534BAA27F5A}" type="slidenum">
              <a:rPr lang="en-US" smtClean="0"/>
              <a:t>30</a:t>
            </a:fld>
            <a:endParaRPr lang="en-US"/>
          </a:p>
        </p:txBody>
      </p:sp>
      <p:sp>
        <p:nvSpPr>
          <p:cNvPr id="9" name="Footer Placeholder 8">
            <a:extLst>
              <a:ext uri="{FF2B5EF4-FFF2-40B4-BE49-F238E27FC236}">
                <a16:creationId xmlns:a16="http://schemas.microsoft.com/office/drawing/2014/main" id="{52D8E956-D60F-4D70-8061-A1CED0880CB2}"/>
              </a:ext>
            </a:extLst>
          </p:cNvPr>
          <p:cNvSpPr>
            <a:spLocks noGrp="1"/>
          </p:cNvSpPr>
          <p:nvPr>
            <p:ph type="ftr" sz="quarter" idx="11"/>
          </p:nvPr>
        </p:nvSpPr>
        <p:spPr/>
        <p:txBody>
          <a:bodyPr/>
          <a:lstStyle/>
          <a:p>
            <a:r>
              <a:rPr lang="en-US"/>
              <a:t>Cunningham - Nonpartisan Originalism</a:t>
            </a:r>
          </a:p>
        </p:txBody>
      </p:sp>
    </p:spTree>
    <p:extLst>
      <p:ext uri="{BB962C8B-B14F-4D97-AF65-F5344CB8AC3E}">
        <p14:creationId xmlns:p14="http://schemas.microsoft.com/office/powerpoint/2010/main" val="1764128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63E5F35-1227-458F-BA09-727F0D376B02}"/>
              </a:ext>
            </a:extLst>
          </p:cNvPr>
          <p:cNvSpPr>
            <a:spLocks noGrp="1"/>
          </p:cNvSpPr>
          <p:nvPr>
            <p:ph type="sldNum" sz="quarter" idx="12"/>
          </p:nvPr>
        </p:nvSpPr>
        <p:spPr/>
        <p:txBody>
          <a:bodyPr/>
          <a:lstStyle/>
          <a:p>
            <a:fld id="{ED73BE5E-36FA-40BB-9055-E534BAA27F5A}" type="slidenum">
              <a:rPr lang="en-US" smtClean="0"/>
              <a:t>31</a:t>
            </a:fld>
            <a:endParaRPr lang="en-US"/>
          </a:p>
        </p:txBody>
      </p:sp>
      <p:pic>
        <p:nvPicPr>
          <p:cNvPr id="7" name="Picture 6">
            <a:extLst>
              <a:ext uri="{FF2B5EF4-FFF2-40B4-BE49-F238E27FC236}">
                <a16:creationId xmlns:a16="http://schemas.microsoft.com/office/drawing/2014/main" id="{CC270290-05B6-4583-BCC8-3D792F9126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272" y="308610"/>
            <a:ext cx="9363456" cy="6240780"/>
          </a:xfrm>
          <a:prstGeom prst="rect">
            <a:avLst/>
          </a:prstGeom>
        </p:spPr>
      </p:pic>
      <p:sp>
        <p:nvSpPr>
          <p:cNvPr id="8" name="Footer Placeholder 7">
            <a:extLst>
              <a:ext uri="{FF2B5EF4-FFF2-40B4-BE49-F238E27FC236}">
                <a16:creationId xmlns:a16="http://schemas.microsoft.com/office/drawing/2014/main" id="{FA9753FE-2854-4ED0-B78C-E974C4061B44}"/>
              </a:ext>
            </a:extLst>
          </p:cNvPr>
          <p:cNvSpPr>
            <a:spLocks noGrp="1"/>
          </p:cNvSpPr>
          <p:nvPr>
            <p:ph type="ftr" sz="quarter" idx="11"/>
          </p:nvPr>
        </p:nvSpPr>
        <p:spPr/>
        <p:txBody>
          <a:bodyPr/>
          <a:lstStyle/>
          <a:p>
            <a:r>
              <a:rPr lang="en-US"/>
              <a:t>Cunningham - Nonpartisan Originalism</a:t>
            </a:r>
          </a:p>
        </p:txBody>
      </p:sp>
    </p:spTree>
    <p:extLst>
      <p:ext uri="{BB962C8B-B14F-4D97-AF65-F5344CB8AC3E}">
        <p14:creationId xmlns:p14="http://schemas.microsoft.com/office/powerpoint/2010/main" val="2585088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4432DF-6452-495D-B3E9-C22F6EF3E169}"/>
              </a:ext>
            </a:extLst>
          </p:cNvPr>
          <p:cNvSpPr>
            <a:spLocks noGrp="1"/>
          </p:cNvSpPr>
          <p:nvPr>
            <p:ph type="title"/>
          </p:nvPr>
        </p:nvSpPr>
        <p:spPr>
          <a:xfrm>
            <a:off x="838200" y="365126"/>
            <a:ext cx="10515600" cy="878048"/>
          </a:xfrm>
        </p:spPr>
        <p:txBody>
          <a:bodyPr/>
          <a:lstStyle/>
          <a:p>
            <a:pPr algn="ctr"/>
            <a:r>
              <a:rPr lang="en-US" dirty="0"/>
              <a:t>Article I, Section 9</a:t>
            </a:r>
          </a:p>
        </p:txBody>
      </p:sp>
      <p:sp>
        <p:nvSpPr>
          <p:cNvPr id="4" name="Content Placeholder 3">
            <a:extLst>
              <a:ext uri="{FF2B5EF4-FFF2-40B4-BE49-F238E27FC236}">
                <a16:creationId xmlns:a16="http://schemas.microsoft.com/office/drawing/2014/main" id="{BA9DAA5C-A63D-443D-A870-08C29A3BF2BD}"/>
              </a:ext>
            </a:extLst>
          </p:cNvPr>
          <p:cNvSpPr>
            <a:spLocks noGrp="1"/>
          </p:cNvSpPr>
          <p:nvPr>
            <p:ph idx="1"/>
          </p:nvPr>
        </p:nvSpPr>
        <p:spPr>
          <a:xfrm>
            <a:off x="838200" y="1145569"/>
            <a:ext cx="10515600" cy="5031394"/>
          </a:xfrm>
        </p:spPr>
        <p:txBody>
          <a:bodyPr>
            <a:normAutofit/>
          </a:bodyPr>
          <a:lstStyle/>
          <a:p>
            <a:r>
              <a:rPr lang="en-US" sz="4400" dirty="0"/>
              <a:t>… no Person holding any Office of Profit or Trust … shall, </a:t>
            </a:r>
          </a:p>
          <a:p>
            <a:r>
              <a:rPr lang="en-US" sz="4400" dirty="0"/>
              <a:t>without the Consent of the Congress, </a:t>
            </a:r>
          </a:p>
          <a:p>
            <a:r>
              <a:rPr lang="en-US" sz="4400" dirty="0"/>
              <a:t>accept of any present, </a:t>
            </a:r>
            <a:r>
              <a:rPr lang="en-US" sz="4400" u="sng" dirty="0"/>
              <a:t>Emolument</a:t>
            </a:r>
            <a:r>
              <a:rPr lang="en-US" sz="4400" dirty="0"/>
              <a:t>, Office, or Title, </a:t>
            </a:r>
          </a:p>
          <a:p>
            <a:r>
              <a:rPr lang="en-US" sz="4400" dirty="0"/>
              <a:t>of any kind whatever, </a:t>
            </a:r>
          </a:p>
          <a:p>
            <a:r>
              <a:rPr lang="en-US" sz="4400" dirty="0"/>
              <a:t>from any King, Prince, or foreign State</a:t>
            </a:r>
          </a:p>
        </p:txBody>
      </p:sp>
      <p:sp>
        <p:nvSpPr>
          <p:cNvPr id="2" name="Slide Number Placeholder 1">
            <a:extLst>
              <a:ext uri="{FF2B5EF4-FFF2-40B4-BE49-F238E27FC236}">
                <a16:creationId xmlns:a16="http://schemas.microsoft.com/office/drawing/2014/main" id="{0D224EC2-FF25-471F-B264-252EBA4CF2E1}"/>
              </a:ext>
            </a:extLst>
          </p:cNvPr>
          <p:cNvSpPr>
            <a:spLocks noGrp="1"/>
          </p:cNvSpPr>
          <p:nvPr>
            <p:ph type="sldNum" sz="quarter" idx="12"/>
          </p:nvPr>
        </p:nvSpPr>
        <p:spPr/>
        <p:txBody>
          <a:bodyPr/>
          <a:lstStyle/>
          <a:p>
            <a:fld id="{ED73BE5E-36FA-40BB-9055-E534BAA27F5A}" type="slidenum">
              <a:rPr lang="en-US" smtClean="0"/>
              <a:t>32</a:t>
            </a:fld>
            <a:endParaRPr lang="en-US"/>
          </a:p>
        </p:txBody>
      </p:sp>
      <p:sp>
        <p:nvSpPr>
          <p:cNvPr id="5" name="Footer Placeholder 4">
            <a:extLst>
              <a:ext uri="{FF2B5EF4-FFF2-40B4-BE49-F238E27FC236}">
                <a16:creationId xmlns:a16="http://schemas.microsoft.com/office/drawing/2014/main" id="{DCA1F71D-C1FC-4DFC-A941-224A0D808DC8}"/>
              </a:ext>
            </a:extLst>
          </p:cNvPr>
          <p:cNvSpPr>
            <a:spLocks noGrp="1"/>
          </p:cNvSpPr>
          <p:nvPr>
            <p:ph type="ftr" sz="quarter" idx="11"/>
          </p:nvPr>
        </p:nvSpPr>
        <p:spPr/>
        <p:txBody>
          <a:bodyPr/>
          <a:lstStyle/>
          <a:p>
            <a:r>
              <a:rPr lang="en-US"/>
              <a:t>Cunningham - Nonpartisan Originalism</a:t>
            </a:r>
          </a:p>
        </p:txBody>
      </p:sp>
    </p:spTree>
    <p:extLst>
      <p:ext uri="{BB962C8B-B14F-4D97-AF65-F5344CB8AC3E}">
        <p14:creationId xmlns:p14="http://schemas.microsoft.com/office/powerpoint/2010/main" val="2980802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F22F60-FC17-420F-A209-33FF49F6B361}"/>
              </a:ext>
            </a:extLst>
          </p:cNvPr>
          <p:cNvSpPr>
            <a:spLocks noGrp="1"/>
          </p:cNvSpPr>
          <p:nvPr>
            <p:ph type="sldNum" sz="quarter" idx="12"/>
          </p:nvPr>
        </p:nvSpPr>
        <p:spPr/>
        <p:txBody>
          <a:bodyPr/>
          <a:lstStyle/>
          <a:p>
            <a:fld id="{ED73BE5E-36FA-40BB-9055-E534BAA27F5A}" type="slidenum">
              <a:rPr lang="en-US" smtClean="0"/>
              <a:t>33</a:t>
            </a:fld>
            <a:endParaRPr lang="en-US"/>
          </a:p>
        </p:txBody>
      </p:sp>
      <p:sp>
        <p:nvSpPr>
          <p:cNvPr id="5" name="Rectangle 4">
            <a:extLst>
              <a:ext uri="{FF2B5EF4-FFF2-40B4-BE49-F238E27FC236}">
                <a16:creationId xmlns:a16="http://schemas.microsoft.com/office/drawing/2014/main" id="{0A8AE405-DBBC-486E-BC3C-A91E3ECA7426}"/>
              </a:ext>
            </a:extLst>
          </p:cNvPr>
          <p:cNvSpPr/>
          <p:nvPr/>
        </p:nvSpPr>
        <p:spPr>
          <a:xfrm>
            <a:off x="904126" y="277402"/>
            <a:ext cx="11287874" cy="5632311"/>
          </a:xfrm>
          <a:prstGeom prst="rect">
            <a:avLst/>
          </a:prstGeom>
        </p:spPr>
        <p:txBody>
          <a:bodyPr wrap="square">
            <a:spAutoFit/>
          </a:bodyPr>
          <a:lstStyle/>
          <a:p>
            <a:r>
              <a:rPr lang="en-US" sz="4000" dirty="0"/>
              <a:t>The DISTRICT OF COLUMBIA</a:t>
            </a:r>
          </a:p>
          <a:p>
            <a:r>
              <a:rPr lang="en-US" sz="4000" dirty="0"/>
              <a:t>and The State of Maryland, Plaintiffs,</a:t>
            </a:r>
          </a:p>
          <a:p>
            <a:r>
              <a:rPr lang="en-US" sz="4000" dirty="0"/>
              <a:t>v.</a:t>
            </a:r>
          </a:p>
          <a:p>
            <a:r>
              <a:rPr lang="en-US" sz="4000" dirty="0"/>
              <a:t>Donald J. TRUMP, individually and in his official capacity as  President  of the United States, Defendant.</a:t>
            </a:r>
          </a:p>
          <a:p>
            <a:pPr algn="ctr"/>
            <a:r>
              <a:rPr lang="en-US" sz="4000" dirty="0"/>
              <a:t>Civil No. PJM 17-1596</a:t>
            </a:r>
          </a:p>
          <a:p>
            <a:pPr algn="ctr"/>
            <a:r>
              <a:rPr lang="en-US" sz="4000" dirty="0"/>
              <a:t>United States District Court</a:t>
            </a:r>
          </a:p>
          <a:p>
            <a:pPr algn="ctr"/>
            <a:r>
              <a:rPr lang="en-US" sz="4000" dirty="0"/>
              <a:t>D. Maryland</a:t>
            </a:r>
          </a:p>
        </p:txBody>
      </p:sp>
      <p:sp>
        <p:nvSpPr>
          <p:cNvPr id="6" name="Footer Placeholder 5">
            <a:extLst>
              <a:ext uri="{FF2B5EF4-FFF2-40B4-BE49-F238E27FC236}">
                <a16:creationId xmlns:a16="http://schemas.microsoft.com/office/drawing/2014/main" id="{A05C5BBA-80B2-42E4-8528-5B26A14F6F0E}"/>
              </a:ext>
            </a:extLst>
          </p:cNvPr>
          <p:cNvSpPr>
            <a:spLocks noGrp="1"/>
          </p:cNvSpPr>
          <p:nvPr>
            <p:ph type="ftr" sz="quarter" idx="11"/>
          </p:nvPr>
        </p:nvSpPr>
        <p:spPr/>
        <p:txBody>
          <a:bodyPr/>
          <a:lstStyle/>
          <a:p>
            <a:r>
              <a:rPr lang="en-US"/>
              <a:t>Cunningham - Nonpartisan Originalism</a:t>
            </a:r>
          </a:p>
        </p:txBody>
      </p:sp>
    </p:spTree>
    <p:extLst>
      <p:ext uri="{BB962C8B-B14F-4D97-AF65-F5344CB8AC3E}">
        <p14:creationId xmlns:p14="http://schemas.microsoft.com/office/powerpoint/2010/main" val="1975240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123D-4169-4550-95C4-C463F3897B5F}"/>
              </a:ext>
            </a:extLst>
          </p:cNvPr>
          <p:cNvSpPr>
            <a:spLocks noGrp="1"/>
          </p:cNvSpPr>
          <p:nvPr>
            <p:ph type="title"/>
          </p:nvPr>
        </p:nvSpPr>
        <p:spPr>
          <a:xfrm>
            <a:off x="838200" y="121597"/>
            <a:ext cx="9201150" cy="559441"/>
          </a:xfrm>
        </p:spPr>
        <p:txBody>
          <a:bodyPr>
            <a:normAutofit fontScale="90000"/>
          </a:bodyPr>
          <a:lstStyle/>
          <a:p>
            <a:r>
              <a:rPr lang="en-US" i="1" dirty="0"/>
              <a:t>President’s position</a:t>
            </a:r>
          </a:p>
        </p:txBody>
      </p:sp>
      <p:sp>
        <p:nvSpPr>
          <p:cNvPr id="3" name="Content Placeholder 2">
            <a:extLst>
              <a:ext uri="{FF2B5EF4-FFF2-40B4-BE49-F238E27FC236}">
                <a16:creationId xmlns:a16="http://schemas.microsoft.com/office/drawing/2014/main" id="{B97D5C66-43C4-4152-9198-D0A0384D6612}"/>
              </a:ext>
            </a:extLst>
          </p:cNvPr>
          <p:cNvSpPr>
            <a:spLocks noGrp="1"/>
          </p:cNvSpPr>
          <p:nvPr>
            <p:ph idx="1"/>
          </p:nvPr>
        </p:nvSpPr>
        <p:spPr>
          <a:xfrm>
            <a:off x="838200" y="852755"/>
            <a:ext cx="9201150" cy="5324207"/>
          </a:xfrm>
        </p:spPr>
        <p:txBody>
          <a:bodyPr>
            <a:normAutofit/>
          </a:bodyPr>
          <a:lstStyle/>
          <a:p>
            <a:r>
              <a:rPr lang="en-US" sz="4000" dirty="0"/>
              <a:t>when the Constitution was ratified “emolument” had two distinct meanings: </a:t>
            </a:r>
          </a:p>
          <a:p>
            <a:r>
              <a:rPr lang="en-US" sz="4000" dirty="0"/>
              <a:t>a “narrow” sense limited to “profit arising from an office or employ” </a:t>
            </a:r>
          </a:p>
          <a:p>
            <a:r>
              <a:rPr lang="en-US" sz="4000" dirty="0"/>
              <a:t>a “broad” sense meaning “benefit, advantage or profit”</a:t>
            </a:r>
          </a:p>
          <a:p>
            <a:r>
              <a:rPr lang="en-US" sz="4000" dirty="0"/>
              <a:t>emolument in the Constitution only referred to the narrow meaning</a:t>
            </a:r>
          </a:p>
        </p:txBody>
      </p:sp>
      <p:sp>
        <p:nvSpPr>
          <p:cNvPr id="5" name="Footer Placeholder 4">
            <a:extLst>
              <a:ext uri="{FF2B5EF4-FFF2-40B4-BE49-F238E27FC236}">
                <a16:creationId xmlns:a16="http://schemas.microsoft.com/office/drawing/2014/main" id="{55226739-A0F9-4929-A1F2-82BE2BDDE492}"/>
              </a:ext>
            </a:extLst>
          </p:cNvPr>
          <p:cNvSpPr>
            <a:spLocks noGrp="1"/>
          </p:cNvSpPr>
          <p:nvPr>
            <p:ph type="ftr" sz="quarter" idx="11"/>
          </p:nvPr>
        </p:nvSpPr>
        <p:spPr/>
        <p:txBody>
          <a:bodyPr/>
          <a:lstStyle/>
          <a:p>
            <a:r>
              <a:rPr lang="en-US"/>
              <a:t>Cunningham - Nonpartisan Originalism</a:t>
            </a:r>
          </a:p>
        </p:txBody>
      </p:sp>
      <p:sp>
        <p:nvSpPr>
          <p:cNvPr id="6" name="Slide Number Placeholder 5">
            <a:extLst>
              <a:ext uri="{FF2B5EF4-FFF2-40B4-BE49-F238E27FC236}">
                <a16:creationId xmlns:a16="http://schemas.microsoft.com/office/drawing/2014/main" id="{CD1591C8-3412-437B-9315-3DE702B40BCA}"/>
              </a:ext>
            </a:extLst>
          </p:cNvPr>
          <p:cNvSpPr>
            <a:spLocks noGrp="1"/>
          </p:cNvSpPr>
          <p:nvPr>
            <p:ph type="sldNum" sz="quarter" idx="12"/>
          </p:nvPr>
        </p:nvSpPr>
        <p:spPr/>
        <p:txBody>
          <a:bodyPr/>
          <a:lstStyle/>
          <a:p>
            <a:fld id="{617A3E33-5415-4922-8B81-1C0224B340E6}" type="slidenum">
              <a:rPr lang="en-US" smtClean="0"/>
              <a:t>34</a:t>
            </a:fld>
            <a:endParaRPr lang="en-US"/>
          </a:p>
        </p:txBody>
      </p:sp>
    </p:spTree>
    <p:extLst>
      <p:ext uri="{BB962C8B-B14F-4D97-AF65-F5344CB8AC3E}">
        <p14:creationId xmlns:p14="http://schemas.microsoft.com/office/powerpoint/2010/main" val="305638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7E8BE-E18C-423F-8411-3459F20B8254}"/>
              </a:ext>
            </a:extLst>
          </p:cNvPr>
          <p:cNvSpPr>
            <a:spLocks noGrp="1"/>
          </p:cNvSpPr>
          <p:nvPr>
            <p:ph type="sldNum" sz="quarter" idx="12"/>
          </p:nvPr>
        </p:nvSpPr>
        <p:spPr/>
        <p:txBody>
          <a:bodyPr/>
          <a:lstStyle/>
          <a:p>
            <a:fld id="{ED73BE5E-36FA-40BB-9055-E534BAA27F5A}" type="slidenum">
              <a:rPr lang="en-US" smtClean="0"/>
              <a:t>35</a:t>
            </a:fld>
            <a:endParaRPr lang="en-US"/>
          </a:p>
        </p:txBody>
      </p:sp>
      <p:pic>
        <p:nvPicPr>
          <p:cNvPr id="6" name="Picture 5">
            <a:extLst>
              <a:ext uri="{FF2B5EF4-FFF2-40B4-BE49-F238E27FC236}">
                <a16:creationId xmlns:a16="http://schemas.microsoft.com/office/drawing/2014/main" id="{3C8A4A14-060A-4365-9226-E27CA71F3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0404" y="59436"/>
            <a:ext cx="7251192" cy="6739128"/>
          </a:xfrm>
          <a:prstGeom prst="rect">
            <a:avLst/>
          </a:prstGeom>
        </p:spPr>
      </p:pic>
      <p:sp>
        <p:nvSpPr>
          <p:cNvPr id="7" name="Footer Placeholder 6">
            <a:extLst>
              <a:ext uri="{FF2B5EF4-FFF2-40B4-BE49-F238E27FC236}">
                <a16:creationId xmlns:a16="http://schemas.microsoft.com/office/drawing/2014/main" id="{4619D1CB-CEDC-41D5-9F6A-BC5E28F427EC}"/>
              </a:ext>
            </a:extLst>
          </p:cNvPr>
          <p:cNvSpPr>
            <a:spLocks noGrp="1"/>
          </p:cNvSpPr>
          <p:nvPr>
            <p:ph type="ftr" sz="quarter" idx="11"/>
          </p:nvPr>
        </p:nvSpPr>
        <p:spPr/>
        <p:txBody>
          <a:bodyPr/>
          <a:lstStyle/>
          <a:p>
            <a:r>
              <a:rPr lang="en-US"/>
              <a:t>Cunningham - Nonpartisan Originalism</a:t>
            </a:r>
          </a:p>
        </p:txBody>
      </p:sp>
    </p:spTree>
    <p:extLst>
      <p:ext uri="{BB962C8B-B14F-4D97-AF65-F5344CB8AC3E}">
        <p14:creationId xmlns:p14="http://schemas.microsoft.com/office/powerpoint/2010/main" val="2181721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A9EFCA4-588F-48BE-AAA1-FBE95AFF05CA}" type="slidenum">
              <a:rPr lang="en-US" altLang="en-US" smtClean="0"/>
              <a:pPr>
                <a:defRPr/>
              </a:pPr>
              <a:t>36</a:t>
            </a:fld>
            <a:endParaRPr lang="en-US" alt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286" y="532380"/>
            <a:ext cx="11578443" cy="5156539"/>
          </a:xfrm>
          <a:prstGeom prst="rect">
            <a:avLst/>
          </a:prstGeom>
        </p:spPr>
      </p:pic>
      <p:sp>
        <p:nvSpPr>
          <p:cNvPr id="2" name="Footer Placeholder 1">
            <a:extLst>
              <a:ext uri="{FF2B5EF4-FFF2-40B4-BE49-F238E27FC236}">
                <a16:creationId xmlns:a16="http://schemas.microsoft.com/office/drawing/2014/main" id="{2982C4A6-0C7D-48BE-BFF5-12AD91A23A55}"/>
              </a:ext>
            </a:extLst>
          </p:cNvPr>
          <p:cNvSpPr>
            <a:spLocks noGrp="1"/>
          </p:cNvSpPr>
          <p:nvPr>
            <p:ph type="ftr" sz="quarter" idx="11"/>
          </p:nvPr>
        </p:nvSpPr>
        <p:spPr/>
        <p:txBody>
          <a:bodyPr/>
          <a:lstStyle/>
          <a:p>
            <a:r>
              <a:rPr lang="en-US"/>
              <a:t>Cunningham - Nonpartisan Originalism</a:t>
            </a:r>
          </a:p>
        </p:txBody>
      </p:sp>
    </p:spTree>
    <p:extLst>
      <p:ext uri="{BB962C8B-B14F-4D97-AF65-F5344CB8AC3E}">
        <p14:creationId xmlns:p14="http://schemas.microsoft.com/office/powerpoint/2010/main" val="4017660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F0B44-6480-4C7D-B108-9CEEB2071B57}"/>
              </a:ext>
            </a:extLst>
          </p:cNvPr>
          <p:cNvSpPr>
            <a:spLocks noGrp="1"/>
          </p:cNvSpPr>
          <p:nvPr>
            <p:ph type="title"/>
          </p:nvPr>
        </p:nvSpPr>
        <p:spPr>
          <a:xfrm>
            <a:off x="2152650" y="365127"/>
            <a:ext cx="7886700" cy="743827"/>
          </a:xfrm>
        </p:spPr>
        <p:txBody>
          <a:bodyPr/>
          <a:lstStyle/>
          <a:p>
            <a:r>
              <a:rPr lang="en-US" dirty="0"/>
              <a:t>Search results</a:t>
            </a:r>
          </a:p>
        </p:txBody>
      </p:sp>
      <p:sp>
        <p:nvSpPr>
          <p:cNvPr id="3" name="Content Placeholder 2">
            <a:extLst>
              <a:ext uri="{FF2B5EF4-FFF2-40B4-BE49-F238E27FC236}">
                <a16:creationId xmlns:a16="http://schemas.microsoft.com/office/drawing/2014/main" id="{7B8D3BEC-6288-4C43-92E8-471DEBD964CC}"/>
              </a:ext>
            </a:extLst>
          </p:cNvPr>
          <p:cNvSpPr>
            <a:spLocks noGrp="1"/>
          </p:cNvSpPr>
          <p:nvPr>
            <p:ph idx="1"/>
          </p:nvPr>
        </p:nvSpPr>
        <p:spPr>
          <a:xfrm>
            <a:off x="2152650" y="1177047"/>
            <a:ext cx="7886700" cy="4999916"/>
          </a:xfrm>
        </p:spPr>
        <p:txBody>
          <a:bodyPr/>
          <a:lstStyle/>
          <a:p>
            <a:r>
              <a:rPr lang="en-US" dirty="0"/>
              <a:t>69 uses of </a:t>
            </a:r>
            <a:r>
              <a:rPr lang="en-US" i="1" dirty="0"/>
              <a:t>emolument</a:t>
            </a:r>
            <a:r>
              <a:rPr lang="en-US" dirty="0"/>
              <a:t> in coordinated noun phrases in which the term appeared at the end of a list, preceded by “other” </a:t>
            </a:r>
          </a:p>
          <a:p>
            <a:r>
              <a:rPr lang="en-US" dirty="0"/>
              <a:t>Approximately </a:t>
            </a:r>
            <a:r>
              <a:rPr lang="en-US" u="sng" dirty="0"/>
              <a:t>one out of every 40 </a:t>
            </a:r>
            <a:r>
              <a:rPr lang="en-US" dirty="0"/>
              <a:t>cases of </a:t>
            </a:r>
            <a:r>
              <a:rPr lang="en-US" i="1" dirty="0"/>
              <a:t>emolument</a:t>
            </a:r>
            <a:r>
              <a:rPr lang="en-US" dirty="0"/>
              <a:t> occurs in this structure</a:t>
            </a:r>
          </a:p>
          <a:p>
            <a:r>
              <a:rPr lang="en-US" dirty="0"/>
              <a:t>On average, nouns in </a:t>
            </a:r>
            <a:r>
              <a:rPr lang="en-US" i="1" dirty="0"/>
              <a:t>COFEA</a:t>
            </a:r>
            <a:r>
              <a:rPr lang="en-US" dirty="0"/>
              <a:t> appear in this structure in only </a:t>
            </a:r>
            <a:r>
              <a:rPr lang="en-US" u="sng" dirty="0"/>
              <a:t>one out of 1250 </a:t>
            </a:r>
            <a:r>
              <a:rPr lang="en-US" dirty="0"/>
              <a:t>cases</a:t>
            </a:r>
          </a:p>
        </p:txBody>
      </p:sp>
      <p:sp>
        <p:nvSpPr>
          <p:cNvPr id="5" name="Footer Placeholder 4">
            <a:extLst>
              <a:ext uri="{FF2B5EF4-FFF2-40B4-BE49-F238E27FC236}">
                <a16:creationId xmlns:a16="http://schemas.microsoft.com/office/drawing/2014/main" id="{67222CF4-C150-4101-B145-17F06986B3E5}"/>
              </a:ext>
            </a:extLst>
          </p:cNvPr>
          <p:cNvSpPr>
            <a:spLocks noGrp="1"/>
          </p:cNvSpPr>
          <p:nvPr>
            <p:ph type="ftr" sz="quarter" idx="11"/>
          </p:nvPr>
        </p:nvSpPr>
        <p:spPr/>
        <p:txBody>
          <a:bodyPr/>
          <a:lstStyle/>
          <a:p>
            <a:pPr defTabSz="457200"/>
            <a:r>
              <a:rPr lang="en-US">
                <a:solidFill>
                  <a:prstClr val="black">
                    <a:tint val="75000"/>
                  </a:prstClr>
                </a:solidFill>
                <a:latin typeface="Calibri" panose="020F0502020204030204"/>
              </a:rPr>
              <a:t>Cunningham - Nonpartisan Originalism</a:t>
            </a:r>
          </a:p>
        </p:txBody>
      </p:sp>
      <p:sp>
        <p:nvSpPr>
          <p:cNvPr id="6" name="Slide Number Placeholder 5">
            <a:extLst>
              <a:ext uri="{FF2B5EF4-FFF2-40B4-BE49-F238E27FC236}">
                <a16:creationId xmlns:a16="http://schemas.microsoft.com/office/drawing/2014/main" id="{AE2EA85E-C717-42EE-BC7A-68D3F65F0780}"/>
              </a:ext>
            </a:extLst>
          </p:cNvPr>
          <p:cNvSpPr>
            <a:spLocks noGrp="1"/>
          </p:cNvSpPr>
          <p:nvPr>
            <p:ph type="sldNum" sz="quarter" idx="12"/>
          </p:nvPr>
        </p:nvSpPr>
        <p:spPr/>
        <p:txBody>
          <a:bodyPr/>
          <a:lstStyle/>
          <a:p>
            <a:pPr defTabSz="457200"/>
            <a:fld id="{617A3E33-5415-4922-8B81-1C0224B340E6}" type="slidenum">
              <a:rPr lang="en-US">
                <a:solidFill>
                  <a:prstClr val="black">
                    <a:tint val="75000"/>
                  </a:prstClr>
                </a:solidFill>
                <a:latin typeface="Calibri" panose="020F0502020204030204"/>
              </a:rPr>
              <a:pPr defTabSz="457200"/>
              <a:t>37</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183031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19F01B8-E711-41B4-8DA1-9A1C01218591}"/>
              </a:ext>
            </a:extLst>
          </p:cNvPr>
          <p:cNvSpPr>
            <a:spLocks noGrp="1"/>
          </p:cNvSpPr>
          <p:nvPr>
            <p:ph type="ftr" sz="quarter" idx="11"/>
          </p:nvPr>
        </p:nvSpPr>
        <p:spPr/>
        <p:txBody>
          <a:bodyPr/>
          <a:lstStyle/>
          <a:p>
            <a:r>
              <a:rPr lang="en-US"/>
              <a:t>Cunningham - Nonpartisan Originalism</a:t>
            </a:r>
            <a:endParaRPr lang="en-US" dirty="0"/>
          </a:p>
        </p:txBody>
      </p:sp>
      <p:sp>
        <p:nvSpPr>
          <p:cNvPr id="6" name="Slide Number Placeholder 5">
            <a:extLst>
              <a:ext uri="{FF2B5EF4-FFF2-40B4-BE49-F238E27FC236}">
                <a16:creationId xmlns:a16="http://schemas.microsoft.com/office/drawing/2014/main" id="{002E1863-85B1-49C8-AFF5-DFD40069917B}"/>
              </a:ext>
            </a:extLst>
          </p:cNvPr>
          <p:cNvSpPr>
            <a:spLocks noGrp="1"/>
          </p:cNvSpPr>
          <p:nvPr>
            <p:ph type="sldNum" sz="quarter" idx="12"/>
          </p:nvPr>
        </p:nvSpPr>
        <p:spPr/>
        <p:txBody>
          <a:bodyPr/>
          <a:lstStyle/>
          <a:p>
            <a:fld id="{617A3E33-5415-4922-8B81-1C0224B340E6}" type="slidenum">
              <a:rPr lang="en-US" smtClean="0"/>
              <a:t>38</a:t>
            </a:fld>
            <a:endParaRPr lang="en-US"/>
          </a:p>
        </p:txBody>
      </p:sp>
      <p:sp>
        <p:nvSpPr>
          <p:cNvPr id="7" name="Rectangle 6">
            <a:extLst>
              <a:ext uri="{FF2B5EF4-FFF2-40B4-BE49-F238E27FC236}">
                <a16:creationId xmlns:a16="http://schemas.microsoft.com/office/drawing/2014/main" id="{2AB37AD8-EBD8-4016-AA83-D85B7F016C31}"/>
              </a:ext>
            </a:extLst>
          </p:cNvPr>
          <p:cNvSpPr/>
          <p:nvPr/>
        </p:nvSpPr>
        <p:spPr>
          <a:xfrm>
            <a:off x="2054158" y="500975"/>
            <a:ext cx="7806447" cy="4524315"/>
          </a:xfrm>
          <a:prstGeom prst="rect">
            <a:avLst/>
          </a:prstGeom>
        </p:spPr>
        <p:txBody>
          <a:bodyPr wrap="square">
            <a:spAutoFit/>
          </a:bodyPr>
          <a:lstStyle/>
          <a:p>
            <a:r>
              <a:rPr lang="en-US" sz="3600" dirty="0"/>
              <a:t>Nouns preceding </a:t>
            </a:r>
            <a:r>
              <a:rPr lang="en-US" sz="3600" i="1" dirty="0"/>
              <a:t>other emolument(s) </a:t>
            </a:r>
            <a:r>
              <a:rPr lang="en-US" sz="3600" dirty="0"/>
              <a:t>in coordinated noun phrases will be types of </a:t>
            </a:r>
            <a:r>
              <a:rPr lang="en-US" sz="3600" i="1" dirty="0"/>
              <a:t>emolument</a:t>
            </a:r>
            <a:r>
              <a:rPr lang="en-US" sz="3600" dirty="0"/>
              <a:t> </a:t>
            </a:r>
          </a:p>
          <a:p>
            <a:r>
              <a:rPr lang="en-US" sz="3600" dirty="0"/>
              <a:t>but will not exhaust meaning of </a:t>
            </a:r>
            <a:r>
              <a:rPr lang="en-US" sz="3600" i="1" dirty="0"/>
              <a:t>emolument</a:t>
            </a:r>
          </a:p>
          <a:p>
            <a:endParaRPr lang="en-US" sz="3600" dirty="0"/>
          </a:p>
          <a:p>
            <a:r>
              <a:rPr lang="en-US" sz="3600" dirty="0"/>
              <a:t>Cats, dogs, and other animals</a:t>
            </a:r>
          </a:p>
          <a:p>
            <a:r>
              <a:rPr lang="en-US" sz="3600" dirty="0"/>
              <a:t>*Cats, birds, and other dogs </a:t>
            </a:r>
          </a:p>
        </p:txBody>
      </p:sp>
    </p:spTree>
    <p:extLst>
      <p:ext uri="{BB962C8B-B14F-4D97-AF65-F5344CB8AC3E}">
        <p14:creationId xmlns:p14="http://schemas.microsoft.com/office/powerpoint/2010/main" val="20171959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70553-FA2C-4B32-B7FD-CB8F815B6146}"/>
              </a:ext>
            </a:extLst>
          </p:cNvPr>
          <p:cNvSpPr>
            <a:spLocks noGrp="1"/>
          </p:cNvSpPr>
          <p:nvPr>
            <p:ph type="title"/>
          </p:nvPr>
        </p:nvSpPr>
        <p:spPr>
          <a:xfrm>
            <a:off x="2152650" y="136188"/>
            <a:ext cx="7886700" cy="821987"/>
          </a:xfrm>
        </p:spPr>
        <p:txBody>
          <a:bodyPr/>
          <a:lstStyle/>
          <a:p>
            <a:r>
              <a:rPr lang="en-US" dirty="0"/>
              <a:t>Examples</a:t>
            </a:r>
          </a:p>
        </p:txBody>
      </p:sp>
      <p:sp>
        <p:nvSpPr>
          <p:cNvPr id="3" name="Content Placeholder 2">
            <a:extLst>
              <a:ext uri="{FF2B5EF4-FFF2-40B4-BE49-F238E27FC236}">
                <a16:creationId xmlns:a16="http://schemas.microsoft.com/office/drawing/2014/main" id="{058EAD63-C79F-41F6-9637-78AF1E3FD4A9}"/>
              </a:ext>
            </a:extLst>
          </p:cNvPr>
          <p:cNvSpPr>
            <a:spLocks noGrp="1"/>
          </p:cNvSpPr>
          <p:nvPr>
            <p:ph idx="1"/>
          </p:nvPr>
        </p:nvSpPr>
        <p:spPr>
          <a:xfrm>
            <a:off x="616449" y="958175"/>
            <a:ext cx="9422901" cy="5218789"/>
          </a:xfrm>
        </p:spPr>
        <p:txBody>
          <a:bodyPr>
            <a:normAutofit/>
          </a:bodyPr>
          <a:lstStyle/>
          <a:p>
            <a:r>
              <a:rPr lang="en-US" sz="4000" dirty="0"/>
              <a:t>having Receiv’d a wound … which has renderd him uncapable of doing duty with his Regiment ever since— and being much Embarrass’d by not having receiv’d </a:t>
            </a:r>
            <a:r>
              <a:rPr lang="en-US" sz="4000" u="sng" dirty="0"/>
              <a:t>any pay, Cloathing or other Emoluments </a:t>
            </a:r>
            <a:r>
              <a:rPr lang="en-US" sz="4000" dirty="0"/>
              <a:t>granted to the Officers of your State, Since July 1779 (Leonard Cooper to Virginia Delegates 1781)</a:t>
            </a:r>
          </a:p>
          <a:p>
            <a:pPr marL="0" indent="0">
              <a:buNone/>
            </a:pPr>
            <a:endParaRPr lang="en-US" dirty="0"/>
          </a:p>
        </p:txBody>
      </p:sp>
      <p:sp>
        <p:nvSpPr>
          <p:cNvPr id="5" name="Footer Placeholder 4">
            <a:extLst>
              <a:ext uri="{FF2B5EF4-FFF2-40B4-BE49-F238E27FC236}">
                <a16:creationId xmlns:a16="http://schemas.microsoft.com/office/drawing/2014/main" id="{56284AD6-435D-4059-B9BC-5EA73048A464}"/>
              </a:ext>
            </a:extLst>
          </p:cNvPr>
          <p:cNvSpPr>
            <a:spLocks noGrp="1"/>
          </p:cNvSpPr>
          <p:nvPr>
            <p:ph type="ftr" sz="quarter" idx="11"/>
          </p:nvPr>
        </p:nvSpPr>
        <p:spPr/>
        <p:txBody>
          <a:bodyPr/>
          <a:lstStyle/>
          <a:p>
            <a:pPr defTabSz="457200"/>
            <a:r>
              <a:rPr lang="en-US">
                <a:solidFill>
                  <a:prstClr val="black">
                    <a:tint val="75000"/>
                  </a:prstClr>
                </a:solidFill>
                <a:latin typeface="Calibri" panose="020F0502020204030204"/>
              </a:rPr>
              <a:t>Cunningham - Nonpartisan Originalism</a:t>
            </a:r>
          </a:p>
        </p:txBody>
      </p:sp>
      <p:sp>
        <p:nvSpPr>
          <p:cNvPr id="6" name="Slide Number Placeholder 5">
            <a:extLst>
              <a:ext uri="{FF2B5EF4-FFF2-40B4-BE49-F238E27FC236}">
                <a16:creationId xmlns:a16="http://schemas.microsoft.com/office/drawing/2014/main" id="{08D212B7-F769-4FFE-A1BE-4AB6919367AD}"/>
              </a:ext>
            </a:extLst>
          </p:cNvPr>
          <p:cNvSpPr>
            <a:spLocks noGrp="1"/>
          </p:cNvSpPr>
          <p:nvPr>
            <p:ph type="sldNum" sz="quarter" idx="12"/>
          </p:nvPr>
        </p:nvSpPr>
        <p:spPr/>
        <p:txBody>
          <a:bodyPr/>
          <a:lstStyle/>
          <a:p>
            <a:pPr defTabSz="457200"/>
            <a:fld id="{617A3E33-5415-4922-8B81-1C0224B340E6}" type="slidenum">
              <a:rPr lang="en-US">
                <a:solidFill>
                  <a:prstClr val="black">
                    <a:tint val="75000"/>
                  </a:prstClr>
                </a:solidFill>
                <a:latin typeface="Calibri" panose="020F0502020204030204"/>
              </a:rPr>
              <a:pPr defTabSz="457200"/>
              <a:t>39</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764970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D0CEE5-7D3D-4BD5-AB06-06034A04E2E2}"/>
              </a:ext>
            </a:extLst>
          </p:cNvPr>
          <p:cNvSpPr>
            <a:spLocks noGrp="1"/>
          </p:cNvSpPr>
          <p:nvPr>
            <p:ph type="title"/>
          </p:nvPr>
        </p:nvSpPr>
        <p:spPr>
          <a:xfrm>
            <a:off x="838200" y="136525"/>
            <a:ext cx="10515600" cy="1163156"/>
          </a:xfrm>
        </p:spPr>
        <p:txBody>
          <a:bodyPr>
            <a:noAutofit/>
          </a:bodyPr>
          <a:lstStyle/>
          <a:p>
            <a:pPr algn="ctr"/>
            <a:r>
              <a:rPr lang="en-US" sz="4000" b="1" dirty="0"/>
              <a:t>Constitutional Accountability Center </a:t>
            </a:r>
            <a:br>
              <a:rPr lang="en-US" sz="4000" b="1" dirty="0"/>
            </a:br>
            <a:r>
              <a:rPr lang="en-US" sz="4000" b="1" dirty="0"/>
              <a:t>Founded in 2008 by Doug Kendall</a:t>
            </a:r>
          </a:p>
        </p:txBody>
      </p:sp>
      <p:sp>
        <p:nvSpPr>
          <p:cNvPr id="4" name="Content Placeholder 3">
            <a:extLst>
              <a:ext uri="{FF2B5EF4-FFF2-40B4-BE49-F238E27FC236}">
                <a16:creationId xmlns:a16="http://schemas.microsoft.com/office/drawing/2014/main" id="{1430EB8E-DDED-4CC2-BB6B-78FF46B5D0EE}"/>
              </a:ext>
            </a:extLst>
          </p:cNvPr>
          <p:cNvSpPr>
            <a:spLocks noGrp="1"/>
          </p:cNvSpPr>
          <p:nvPr>
            <p:ph idx="1"/>
          </p:nvPr>
        </p:nvSpPr>
        <p:spPr>
          <a:xfrm>
            <a:off x="838200" y="1417833"/>
            <a:ext cx="10515600" cy="4759129"/>
          </a:xfrm>
        </p:spPr>
        <p:txBody>
          <a:bodyPr/>
          <a:lstStyle/>
          <a:p>
            <a:r>
              <a:rPr lang="en-US" sz="4400" dirty="0"/>
              <a:t>Kendall argued that the debate over how judges should interpret the law was over</a:t>
            </a:r>
          </a:p>
          <a:p>
            <a:r>
              <a:rPr lang="en-US" sz="4400" dirty="0"/>
              <a:t>Textualism had won</a:t>
            </a:r>
          </a:p>
          <a:p>
            <a:r>
              <a:rPr lang="en-US" sz="4400" dirty="0"/>
              <a:t>It was time to join the fight over the meaning and interpretation of the Constitution</a:t>
            </a:r>
          </a:p>
          <a:p>
            <a:pPr marL="0" indent="0">
              <a:buNone/>
            </a:pPr>
            <a:endParaRPr lang="en-US" dirty="0"/>
          </a:p>
        </p:txBody>
      </p:sp>
      <p:sp>
        <p:nvSpPr>
          <p:cNvPr id="2" name="Slide Number Placeholder 1">
            <a:extLst>
              <a:ext uri="{FF2B5EF4-FFF2-40B4-BE49-F238E27FC236}">
                <a16:creationId xmlns:a16="http://schemas.microsoft.com/office/drawing/2014/main" id="{5CD08793-E29F-42BD-829F-DE0302A35E36}"/>
              </a:ext>
            </a:extLst>
          </p:cNvPr>
          <p:cNvSpPr>
            <a:spLocks noGrp="1"/>
          </p:cNvSpPr>
          <p:nvPr>
            <p:ph type="sldNum" sz="quarter" idx="12"/>
          </p:nvPr>
        </p:nvSpPr>
        <p:spPr/>
        <p:txBody>
          <a:bodyPr/>
          <a:lstStyle/>
          <a:p>
            <a:fld id="{ED73BE5E-36FA-40BB-9055-E534BAA27F5A}" type="slidenum">
              <a:rPr lang="en-US" smtClean="0"/>
              <a:t>4</a:t>
            </a:fld>
            <a:endParaRPr lang="en-US"/>
          </a:p>
        </p:txBody>
      </p:sp>
      <p:sp>
        <p:nvSpPr>
          <p:cNvPr id="5" name="Footer Placeholder 4">
            <a:extLst>
              <a:ext uri="{FF2B5EF4-FFF2-40B4-BE49-F238E27FC236}">
                <a16:creationId xmlns:a16="http://schemas.microsoft.com/office/drawing/2014/main" id="{21208280-8653-4EDE-8F5E-C76DBE1DFCCC}"/>
              </a:ext>
            </a:extLst>
          </p:cNvPr>
          <p:cNvSpPr>
            <a:spLocks noGrp="1"/>
          </p:cNvSpPr>
          <p:nvPr>
            <p:ph type="ftr" sz="quarter" idx="11"/>
          </p:nvPr>
        </p:nvSpPr>
        <p:spPr/>
        <p:txBody>
          <a:bodyPr/>
          <a:lstStyle/>
          <a:p>
            <a:r>
              <a:rPr lang="en-US"/>
              <a:t>Cunningham - Nonpartisan Originalism</a:t>
            </a:r>
          </a:p>
        </p:txBody>
      </p:sp>
    </p:spTree>
    <p:extLst>
      <p:ext uri="{BB962C8B-B14F-4D97-AF65-F5344CB8AC3E}">
        <p14:creationId xmlns:p14="http://schemas.microsoft.com/office/powerpoint/2010/main" val="2451596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70553-FA2C-4B32-B7FD-CB8F815B6146}"/>
              </a:ext>
            </a:extLst>
          </p:cNvPr>
          <p:cNvSpPr>
            <a:spLocks noGrp="1"/>
          </p:cNvSpPr>
          <p:nvPr>
            <p:ph type="title"/>
          </p:nvPr>
        </p:nvSpPr>
        <p:spPr>
          <a:xfrm>
            <a:off x="2152650" y="136188"/>
            <a:ext cx="7886700" cy="821987"/>
          </a:xfrm>
        </p:spPr>
        <p:txBody>
          <a:bodyPr/>
          <a:lstStyle/>
          <a:p>
            <a:r>
              <a:rPr lang="en-US" dirty="0"/>
              <a:t>Examples</a:t>
            </a:r>
          </a:p>
        </p:txBody>
      </p:sp>
      <p:sp>
        <p:nvSpPr>
          <p:cNvPr id="3" name="Content Placeholder 2">
            <a:extLst>
              <a:ext uri="{FF2B5EF4-FFF2-40B4-BE49-F238E27FC236}">
                <a16:creationId xmlns:a16="http://schemas.microsoft.com/office/drawing/2014/main" id="{058EAD63-C79F-41F6-9637-78AF1E3FD4A9}"/>
              </a:ext>
            </a:extLst>
          </p:cNvPr>
          <p:cNvSpPr>
            <a:spLocks noGrp="1"/>
          </p:cNvSpPr>
          <p:nvPr>
            <p:ph idx="1"/>
          </p:nvPr>
        </p:nvSpPr>
        <p:spPr>
          <a:xfrm>
            <a:off x="154112" y="958175"/>
            <a:ext cx="9885238" cy="5218789"/>
          </a:xfrm>
        </p:spPr>
        <p:txBody>
          <a:bodyPr>
            <a:normAutofit/>
          </a:bodyPr>
          <a:lstStyle/>
          <a:p>
            <a:r>
              <a:rPr lang="en-US" sz="3600" dirty="0"/>
              <a:t>the memorial of William Finnie … praying that the donation of </a:t>
            </a:r>
            <a:r>
              <a:rPr lang="en-US" sz="3600" u="sng" dirty="0"/>
              <a:t>lands and other emoluments </a:t>
            </a:r>
            <a:r>
              <a:rPr lang="en-US" sz="3600" dirty="0"/>
              <a:t>appertaining to the rank of a Colonel in the line of the late continental army may be extended to him (Continental Congress 1785)</a:t>
            </a:r>
          </a:p>
          <a:p>
            <a:r>
              <a:rPr lang="en-US" sz="3600" dirty="0"/>
              <a:t>Rivers and lakes are useful </a:t>
            </a:r>
            <a:r>
              <a:rPr lang="en-US" sz="3600" u="sng" dirty="0"/>
              <a:t>for navigation or for fishing, or for other emoluments </a:t>
            </a:r>
            <a:r>
              <a:rPr lang="en-US" sz="3600" dirty="0"/>
              <a:t>arising from their possession (Summary of the Law of Nations 1795)</a:t>
            </a:r>
          </a:p>
          <a:p>
            <a:pPr marL="0" indent="0">
              <a:buNone/>
            </a:pPr>
            <a:endParaRPr lang="en-US" dirty="0"/>
          </a:p>
        </p:txBody>
      </p:sp>
      <p:sp>
        <p:nvSpPr>
          <p:cNvPr id="5" name="Footer Placeholder 4">
            <a:extLst>
              <a:ext uri="{FF2B5EF4-FFF2-40B4-BE49-F238E27FC236}">
                <a16:creationId xmlns:a16="http://schemas.microsoft.com/office/drawing/2014/main" id="{42BE6907-DD66-4910-82D0-34D473B206CA}"/>
              </a:ext>
            </a:extLst>
          </p:cNvPr>
          <p:cNvSpPr>
            <a:spLocks noGrp="1"/>
          </p:cNvSpPr>
          <p:nvPr>
            <p:ph type="ftr" sz="quarter" idx="11"/>
          </p:nvPr>
        </p:nvSpPr>
        <p:spPr/>
        <p:txBody>
          <a:bodyPr/>
          <a:lstStyle/>
          <a:p>
            <a:pPr defTabSz="457200"/>
            <a:r>
              <a:rPr lang="en-US">
                <a:solidFill>
                  <a:prstClr val="black">
                    <a:tint val="75000"/>
                  </a:prstClr>
                </a:solidFill>
                <a:latin typeface="Calibri" panose="020F0502020204030204"/>
              </a:rPr>
              <a:t>Cunningham - Nonpartisan Originalism</a:t>
            </a:r>
          </a:p>
        </p:txBody>
      </p:sp>
      <p:sp>
        <p:nvSpPr>
          <p:cNvPr id="6" name="Slide Number Placeholder 5">
            <a:extLst>
              <a:ext uri="{FF2B5EF4-FFF2-40B4-BE49-F238E27FC236}">
                <a16:creationId xmlns:a16="http://schemas.microsoft.com/office/drawing/2014/main" id="{053C5F03-5F1B-4FA1-83CB-2B9AA944932A}"/>
              </a:ext>
            </a:extLst>
          </p:cNvPr>
          <p:cNvSpPr>
            <a:spLocks noGrp="1"/>
          </p:cNvSpPr>
          <p:nvPr>
            <p:ph type="sldNum" sz="quarter" idx="12"/>
          </p:nvPr>
        </p:nvSpPr>
        <p:spPr/>
        <p:txBody>
          <a:bodyPr/>
          <a:lstStyle/>
          <a:p>
            <a:pPr defTabSz="457200"/>
            <a:fld id="{617A3E33-5415-4922-8B81-1C0224B340E6}" type="slidenum">
              <a:rPr lang="en-US">
                <a:solidFill>
                  <a:prstClr val="black">
                    <a:tint val="75000"/>
                  </a:prstClr>
                </a:solidFill>
                <a:latin typeface="Calibri" panose="020F0502020204030204"/>
              </a:rPr>
              <a:pPr defTabSz="457200"/>
              <a:t>40</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775349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C849E-3FF7-4046-A052-BEFF0F7F675A}"/>
              </a:ext>
            </a:extLst>
          </p:cNvPr>
          <p:cNvSpPr>
            <a:spLocks noGrp="1"/>
          </p:cNvSpPr>
          <p:nvPr>
            <p:ph type="title"/>
          </p:nvPr>
        </p:nvSpPr>
        <p:spPr/>
        <p:txBody>
          <a:bodyPr>
            <a:normAutofit/>
          </a:bodyPr>
          <a:lstStyle/>
          <a:p>
            <a:r>
              <a:rPr lang="en-US" dirty="0"/>
              <a:t>Nouns preceding </a:t>
            </a:r>
            <a:r>
              <a:rPr lang="en-US" i="1" dirty="0"/>
              <a:t>other emolument(s) </a:t>
            </a:r>
            <a:r>
              <a:rPr lang="en-US" dirty="0"/>
              <a:t>in coordinated NPs</a:t>
            </a:r>
          </a:p>
        </p:txBody>
      </p:sp>
      <p:pic>
        <p:nvPicPr>
          <p:cNvPr id="4" name="Picture 3">
            <a:extLst>
              <a:ext uri="{FF2B5EF4-FFF2-40B4-BE49-F238E27FC236}">
                <a16:creationId xmlns:a16="http://schemas.microsoft.com/office/drawing/2014/main" id="{91902D13-9D2E-4114-9EC6-B3FC3A13DD96}"/>
              </a:ext>
            </a:extLst>
          </p:cNvPr>
          <p:cNvPicPr>
            <a:picLocks noChangeAspect="1"/>
          </p:cNvPicPr>
          <p:nvPr/>
        </p:nvPicPr>
        <p:blipFill>
          <a:blip r:embed="rId2"/>
          <a:stretch>
            <a:fillRect/>
          </a:stretch>
        </p:blipFill>
        <p:spPr>
          <a:xfrm>
            <a:off x="877439" y="1756765"/>
            <a:ext cx="10310256" cy="4402592"/>
          </a:xfrm>
          <a:prstGeom prst="rect">
            <a:avLst/>
          </a:prstGeom>
        </p:spPr>
      </p:pic>
      <p:sp>
        <p:nvSpPr>
          <p:cNvPr id="6" name="Footer Placeholder 5">
            <a:extLst>
              <a:ext uri="{FF2B5EF4-FFF2-40B4-BE49-F238E27FC236}">
                <a16:creationId xmlns:a16="http://schemas.microsoft.com/office/drawing/2014/main" id="{868ECDD6-AB46-40FE-B9F7-682C666044FE}"/>
              </a:ext>
            </a:extLst>
          </p:cNvPr>
          <p:cNvSpPr>
            <a:spLocks noGrp="1"/>
          </p:cNvSpPr>
          <p:nvPr>
            <p:ph type="ftr" sz="quarter" idx="11"/>
          </p:nvPr>
        </p:nvSpPr>
        <p:spPr>
          <a:xfrm>
            <a:off x="3994826" y="6356352"/>
            <a:ext cx="4737370" cy="365125"/>
          </a:xfrm>
        </p:spPr>
        <p:txBody>
          <a:bodyPr/>
          <a:lstStyle/>
          <a:p>
            <a:pPr defTabSz="457200"/>
            <a:r>
              <a:rPr lang="en-US">
                <a:solidFill>
                  <a:prstClr val="black">
                    <a:tint val="75000"/>
                  </a:prstClr>
                </a:solidFill>
                <a:latin typeface="Calibri" panose="020F0502020204030204"/>
              </a:rPr>
              <a:t>Cunningham - Nonpartisan Originalism</a:t>
            </a:r>
          </a:p>
        </p:txBody>
      </p:sp>
      <p:sp>
        <p:nvSpPr>
          <p:cNvPr id="7" name="Slide Number Placeholder 6">
            <a:extLst>
              <a:ext uri="{FF2B5EF4-FFF2-40B4-BE49-F238E27FC236}">
                <a16:creationId xmlns:a16="http://schemas.microsoft.com/office/drawing/2014/main" id="{183AC560-090D-4A53-9553-55AE9E201EB7}"/>
              </a:ext>
            </a:extLst>
          </p:cNvPr>
          <p:cNvSpPr>
            <a:spLocks noGrp="1"/>
          </p:cNvSpPr>
          <p:nvPr>
            <p:ph type="sldNum" sz="quarter" idx="12"/>
          </p:nvPr>
        </p:nvSpPr>
        <p:spPr/>
        <p:txBody>
          <a:bodyPr/>
          <a:lstStyle/>
          <a:p>
            <a:pPr defTabSz="457200"/>
            <a:fld id="{617A3E33-5415-4922-8B81-1C0224B340E6}" type="slidenum">
              <a:rPr lang="en-US">
                <a:solidFill>
                  <a:prstClr val="black">
                    <a:tint val="75000"/>
                  </a:prstClr>
                </a:solidFill>
                <a:latin typeface="Calibri" panose="020F0502020204030204"/>
              </a:rPr>
              <a:pPr defTabSz="457200"/>
              <a:t>41</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529042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14676-3600-4D4C-BD9C-248B767DFD6B}"/>
              </a:ext>
            </a:extLst>
          </p:cNvPr>
          <p:cNvSpPr>
            <a:spLocks noGrp="1"/>
          </p:cNvSpPr>
          <p:nvPr>
            <p:ph type="ctrTitle"/>
          </p:nvPr>
        </p:nvSpPr>
        <p:spPr>
          <a:xfrm>
            <a:off x="1524000" y="534256"/>
            <a:ext cx="9144000" cy="1813389"/>
          </a:xfrm>
        </p:spPr>
        <p:txBody>
          <a:bodyPr/>
          <a:lstStyle/>
          <a:p>
            <a:endParaRPr lang="en-US" dirty="0"/>
          </a:p>
        </p:txBody>
      </p:sp>
      <p:sp>
        <p:nvSpPr>
          <p:cNvPr id="3" name="Subtitle 2">
            <a:extLst>
              <a:ext uri="{FF2B5EF4-FFF2-40B4-BE49-F238E27FC236}">
                <a16:creationId xmlns:a16="http://schemas.microsoft.com/office/drawing/2014/main" id="{78799250-114B-497A-87FF-2635872A833D}"/>
              </a:ext>
            </a:extLst>
          </p:cNvPr>
          <p:cNvSpPr>
            <a:spLocks noGrp="1"/>
          </p:cNvSpPr>
          <p:nvPr>
            <p:ph type="subTitle" idx="1"/>
          </p:nvPr>
        </p:nvSpPr>
        <p:spPr>
          <a:xfrm>
            <a:off x="368215" y="2553128"/>
            <a:ext cx="11629449" cy="3380198"/>
          </a:xfrm>
        </p:spPr>
        <p:txBody>
          <a:bodyPr/>
          <a:lstStyle/>
          <a:p>
            <a:endParaRPr lang="en-US" dirty="0"/>
          </a:p>
        </p:txBody>
      </p:sp>
      <p:sp>
        <p:nvSpPr>
          <p:cNvPr id="4" name="Slide Number Placeholder 3">
            <a:extLst>
              <a:ext uri="{FF2B5EF4-FFF2-40B4-BE49-F238E27FC236}">
                <a16:creationId xmlns:a16="http://schemas.microsoft.com/office/drawing/2014/main" id="{1B0858C7-A81B-4511-ADD6-2A5A2FFAE565}"/>
              </a:ext>
            </a:extLst>
          </p:cNvPr>
          <p:cNvSpPr>
            <a:spLocks noGrp="1"/>
          </p:cNvSpPr>
          <p:nvPr>
            <p:ph type="sldNum" sz="quarter" idx="12"/>
          </p:nvPr>
        </p:nvSpPr>
        <p:spPr/>
        <p:txBody>
          <a:bodyPr/>
          <a:lstStyle/>
          <a:p>
            <a:fld id="{ED73BE5E-36FA-40BB-9055-E534BAA27F5A}" type="slidenum">
              <a:rPr lang="en-US" smtClean="0"/>
              <a:t>42</a:t>
            </a:fld>
            <a:endParaRPr lang="en-US"/>
          </a:p>
        </p:txBody>
      </p:sp>
      <p:pic>
        <p:nvPicPr>
          <p:cNvPr id="6" name="Picture 5">
            <a:extLst>
              <a:ext uri="{FF2B5EF4-FFF2-40B4-BE49-F238E27FC236}">
                <a16:creationId xmlns:a16="http://schemas.microsoft.com/office/drawing/2014/main" id="{4B89D25F-0029-4B4E-82E2-D5F806D719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974" y="257750"/>
            <a:ext cx="11802351" cy="1736747"/>
          </a:xfrm>
          <a:prstGeom prst="rect">
            <a:avLst/>
          </a:prstGeom>
        </p:spPr>
      </p:pic>
      <p:pic>
        <p:nvPicPr>
          <p:cNvPr id="8" name="Picture 7">
            <a:extLst>
              <a:ext uri="{FF2B5EF4-FFF2-40B4-BE49-F238E27FC236}">
                <a16:creationId xmlns:a16="http://schemas.microsoft.com/office/drawing/2014/main" id="{FF588395-344A-43E1-B67C-D5FB0613BB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645" y="2347644"/>
            <a:ext cx="9877566" cy="4421549"/>
          </a:xfrm>
          <a:prstGeom prst="rect">
            <a:avLst/>
          </a:prstGeom>
        </p:spPr>
      </p:pic>
      <p:sp>
        <p:nvSpPr>
          <p:cNvPr id="9" name="Footer Placeholder 8">
            <a:extLst>
              <a:ext uri="{FF2B5EF4-FFF2-40B4-BE49-F238E27FC236}">
                <a16:creationId xmlns:a16="http://schemas.microsoft.com/office/drawing/2014/main" id="{02B2AFDD-B55D-457A-92BA-E6B17F93C7C8}"/>
              </a:ext>
            </a:extLst>
          </p:cNvPr>
          <p:cNvSpPr>
            <a:spLocks noGrp="1"/>
          </p:cNvSpPr>
          <p:nvPr>
            <p:ph type="ftr" sz="quarter" idx="11"/>
          </p:nvPr>
        </p:nvSpPr>
        <p:spPr/>
        <p:txBody>
          <a:bodyPr/>
          <a:lstStyle/>
          <a:p>
            <a:r>
              <a:rPr lang="en-US"/>
              <a:t>Cunningham - Nonpartisan Originalism</a:t>
            </a:r>
          </a:p>
        </p:txBody>
      </p:sp>
    </p:spTree>
    <p:extLst>
      <p:ext uri="{BB962C8B-B14F-4D97-AF65-F5344CB8AC3E}">
        <p14:creationId xmlns:p14="http://schemas.microsoft.com/office/powerpoint/2010/main" val="2373151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0C32D4-98D7-432C-BEA9-2140B489E450}"/>
              </a:ext>
            </a:extLst>
          </p:cNvPr>
          <p:cNvSpPr>
            <a:spLocks noGrp="1"/>
          </p:cNvSpPr>
          <p:nvPr>
            <p:ph type="sldNum" sz="quarter" idx="12"/>
          </p:nvPr>
        </p:nvSpPr>
        <p:spPr/>
        <p:txBody>
          <a:bodyPr/>
          <a:lstStyle/>
          <a:p>
            <a:fld id="{ED73BE5E-36FA-40BB-9055-E534BAA27F5A}" type="slidenum">
              <a:rPr lang="en-US" smtClean="0"/>
              <a:t>43</a:t>
            </a:fld>
            <a:endParaRPr lang="en-US"/>
          </a:p>
        </p:txBody>
      </p:sp>
      <p:pic>
        <p:nvPicPr>
          <p:cNvPr id="6" name="Picture 5">
            <a:extLst>
              <a:ext uri="{FF2B5EF4-FFF2-40B4-BE49-F238E27FC236}">
                <a16:creationId xmlns:a16="http://schemas.microsoft.com/office/drawing/2014/main" id="{4BE23BA8-B63E-44A9-806A-1AFEF3B9C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678" y="319119"/>
            <a:ext cx="8858525" cy="6155279"/>
          </a:xfrm>
          <a:prstGeom prst="rect">
            <a:avLst/>
          </a:prstGeom>
        </p:spPr>
      </p:pic>
      <p:sp>
        <p:nvSpPr>
          <p:cNvPr id="7" name="Footer Placeholder 6">
            <a:extLst>
              <a:ext uri="{FF2B5EF4-FFF2-40B4-BE49-F238E27FC236}">
                <a16:creationId xmlns:a16="http://schemas.microsoft.com/office/drawing/2014/main" id="{4B482B19-8CDE-4816-B3F4-956538F6BC46}"/>
              </a:ext>
            </a:extLst>
          </p:cNvPr>
          <p:cNvSpPr>
            <a:spLocks noGrp="1"/>
          </p:cNvSpPr>
          <p:nvPr>
            <p:ph type="ftr" sz="quarter" idx="11"/>
          </p:nvPr>
        </p:nvSpPr>
        <p:spPr/>
        <p:txBody>
          <a:bodyPr/>
          <a:lstStyle/>
          <a:p>
            <a:r>
              <a:rPr lang="en-US"/>
              <a:t>Cunningham - Nonpartisan Originalism</a:t>
            </a:r>
          </a:p>
        </p:txBody>
      </p:sp>
    </p:spTree>
    <p:extLst>
      <p:ext uri="{BB962C8B-B14F-4D97-AF65-F5344CB8AC3E}">
        <p14:creationId xmlns:p14="http://schemas.microsoft.com/office/powerpoint/2010/main" val="2595060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1192" y="362139"/>
            <a:ext cx="9985972" cy="1754326"/>
          </a:xfrm>
          <a:prstGeom prst="rect">
            <a:avLst/>
          </a:prstGeom>
        </p:spPr>
        <p:txBody>
          <a:bodyPr wrap="square">
            <a:spAutoFit/>
          </a:bodyPr>
          <a:lstStyle/>
          <a:p>
            <a:pPr algn="ctr"/>
            <a:r>
              <a:rPr lang="en-US" b="1" dirty="0">
                <a:latin typeface="Arial, Helvetica, sans-serif"/>
              </a:rPr>
              <a:t>Seminar on Judicial Power </a:t>
            </a:r>
            <a:br>
              <a:rPr lang="en-US" b="1" dirty="0">
                <a:latin typeface="Arial, Helvetica, sans-serif"/>
              </a:rPr>
            </a:br>
            <a:r>
              <a:rPr lang="en-US" dirty="0">
                <a:latin typeface="Arial, Helvetica, sans-serif"/>
              </a:rPr>
              <a:t>Georgia State University College of Law</a:t>
            </a:r>
            <a:br>
              <a:rPr lang="en-US" dirty="0">
                <a:latin typeface="Arial, Helvetica, sans-serif"/>
              </a:rPr>
            </a:br>
            <a:br>
              <a:rPr lang="en-US" dirty="0">
                <a:latin typeface="Arial, Helvetica, sans-serif"/>
              </a:rPr>
            </a:br>
            <a:r>
              <a:rPr lang="en-US" dirty="0">
                <a:latin typeface="Arial, Helvetica, sans-serif"/>
              </a:rPr>
              <a:t>Spring Semester 2018</a:t>
            </a:r>
            <a:br>
              <a:rPr lang="en-US" dirty="0">
                <a:latin typeface="Arial, Helvetica, sans-serif"/>
              </a:rPr>
            </a:br>
            <a:br>
              <a:rPr lang="en-US" dirty="0">
                <a:latin typeface="Arial, Helvetica, sans-serif"/>
              </a:rPr>
            </a:br>
            <a:r>
              <a:rPr lang="en-US" dirty="0">
                <a:latin typeface="Arial, Helvetica, sans-serif"/>
              </a:rPr>
              <a:t>Web Site Address:</a:t>
            </a:r>
            <a:r>
              <a:rPr lang="en-US" b="1" dirty="0">
                <a:latin typeface="Arial, Helvetica, sans-serif"/>
              </a:rPr>
              <a:t> </a:t>
            </a:r>
            <a:r>
              <a:rPr lang="en-US" dirty="0">
                <a:latin typeface="Arial, Helvetica, sans-serif"/>
                <a:hlinkClick r:id="rId3"/>
              </a:rPr>
              <a:t>www.clarkcunningham.org/JP/index.htm</a:t>
            </a:r>
            <a:endParaRPr lang="en-US" dirty="0"/>
          </a:p>
        </p:txBody>
      </p:sp>
      <p:sp>
        <p:nvSpPr>
          <p:cNvPr id="5" name="Slide Number Placeholder 4"/>
          <p:cNvSpPr>
            <a:spLocks noGrp="1"/>
          </p:cNvSpPr>
          <p:nvPr>
            <p:ph type="sldNum" sz="quarter" idx="12"/>
          </p:nvPr>
        </p:nvSpPr>
        <p:spPr/>
        <p:txBody>
          <a:bodyPr/>
          <a:lstStyle/>
          <a:p>
            <a:fld id="{ED73BE5E-36FA-40BB-9055-E534BAA27F5A}" type="slidenum">
              <a:rPr lang="en-US" smtClean="0"/>
              <a:t>44</a:t>
            </a:fld>
            <a:endParaRPr lang="en-US"/>
          </a:p>
        </p:txBody>
      </p:sp>
      <p:sp>
        <p:nvSpPr>
          <p:cNvPr id="2" name="Footer Placeholder 1">
            <a:extLst>
              <a:ext uri="{FF2B5EF4-FFF2-40B4-BE49-F238E27FC236}">
                <a16:creationId xmlns:a16="http://schemas.microsoft.com/office/drawing/2014/main" id="{BE18702C-A7F5-4DE0-B856-0E919D8A3787}"/>
              </a:ext>
            </a:extLst>
          </p:cNvPr>
          <p:cNvSpPr>
            <a:spLocks noGrp="1"/>
          </p:cNvSpPr>
          <p:nvPr>
            <p:ph type="ftr" sz="quarter" idx="11"/>
          </p:nvPr>
        </p:nvSpPr>
        <p:spPr/>
        <p:txBody>
          <a:bodyPr/>
          <a:lstStyle/>
          <a:p>
            <a:r>
              <a:rPr lang="en-US"/>
              <a:t>Cunningham - Nonpartisan Originalism</a:t>
            </a:r>
          </a:p>
        </p:txBody>
      </p:sp>
    </p:spTree>
    <p:extLst>
      <p:ext uri="{BB962C8B-B14F-4D97-AF65-F5344CB8AC3E}">
        <p14:creationId xmlns:p14="http://schemas.microsoft.com/office/powerpoint/2010/main" val="4953905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4566" y="365125"/>
            <a:ext cx="11108602" cy="648863"/>
          </a:xfrm>
        </p:spPr>
        <p:txBody>
          <a:bodyPr>
            <a:normAutofit fontScale="90000"/>
          </a:bodyPr>
          <a:lstStyle/>
          <a:p>
            <a:r>
              <a:rPr lang="en-US" dirty="0"/>
              <a:t>GSU Law Students Present Research: April 11, 2018</a:t>
            </a:r>
          </a:p>
        </p:txBody>
      </p:sp>
      <p:sp>
        <p:nvSpPr>
          <p:cNvPr id="6" name="Content Placeholder 5"/>
          <p:cNvSpPr>
            <a:spLocks noGrp="1"/>
          </p:cNvSpPr>
          <p:nvPr>
            <p:ph sz="half" idx="1"/>
          </p:nvPr>
        </p:nvSpPr>
        <p:spPr>
          <a:xfrm>
            <a:off x="144855" y="1294646"/>
            <a:ext cx="5874945" cy="4882317"/>
          </a:xfrm>
        </p:spPr>
        <p:txBody>
          <a:bodyPr>
            <a:normAutofit fontScale="85000" lnSpcReduction="10000"/>
          </a:bodyPr>
          <a:lstStyle/>
          <a:p>
            <a:pPr marL="0" indent="0">
              <a:buNone/>
            </a:pPr>
            <a:r>
              <a:rPr lang="en-US" dirty="0">
                <a:hlinkClick r:id="rId3"/>
              </a:rPr>
              <a:t>Big Data Meets the Constitution in New Originalism Project</a:t>
            </a:r>
            <a:r>
              <a:rPr lang="en-US" dirty="0"/>
              <a:t>:</a:t>
            </a:r>
            <a:br>
              <a:rPr lang="en-US" dirty="0"/>
            </a:br>
            <a:r>
              <a:rPr lang="en-US" sz="3000" dirty="0"/>
              <a:t>Georgia appellate judges evaluate cutting-edge inquiries into what the Constitution's framers meant from Georgia State University law students.</a:t>
            </a:r>
            <a:br>
              <a:rPr lang="en-US" sz="3000" dirty="0"/>
            </a:br>
            <a:r>
              <a:rPr lang="en-US" sz="3000" dirty="0"/>
              <a:t> </a:t>
            </a:r>
            <a:br>
              <a:rPr lang="en-US" dirty="0"/>
            </a:br>
            <a:r>
              <a:rPr lang="en-US" sz="2400" dirty="0"/>
              <a:t>Meredith Hobbs, Daily Report, May 1, 2018</a:t>
            </a:r>
          </a:p>
          <a:p>
            <a:pPr marL="0" indent="0">
              <a:buNone/>
            </a:pPr>
            <a:endParaRPr lang="en-US" sz="2400" dirty="0"/>
          </a:p>
          <a:p>
            <a:pPr marL="0" indent="0">
              <a:buNone/>
            </a:pPr>
            <a:br>
              <a:rPr lang="en-US" dirty="0"/>
            </a:br>
            <a:br>
              <a:rPr lang="en-US" b="1" dirty="0"/>
            </a:br>
            <a:r>
              <a:rPr lang="en-US" b="1" dirty="0"/>
              <a:t>"This is revolutionary,” said Georgia Appeals Court Chief Judge Stephen Dillard. “It’s like Westlaw for originalism.”</a:t>
            </a:r>
            <a:endParaRPr lang="en-US" dirty="0"/>
          </a:p>
        </p:txBody>
      </p:sp>
      <p:sp>
        <p:nvSpPr>
          <p:cNvPr id="7" name="Content Placeholder 6"/>
          <p:cNvSpPr>
            <a:spLocks noGrp="1"/>
          </p:cNvSpPr>
          <p:nvPr>
            <p:ph sz="half" idx="2"/>
          </p:nvPr>
        </p:nvSpPr>
        <p:spPr>
          <a:xfrm>
            <a:off x="6172200" y="1294646"/>
            <a:ext cx="5642572" cy="4882317"/>
          </a:xfrm>
        </p:spPr>
        <p:txBody>
          <a:bodyPr>
            <a:normAutofit fontScale="85000" lnSpcReduction="10000"/>
          </a:bodyPr>
          <a:lstStyle/>
          <a:p>
            <a:r>
              <a:rPr lang="en-US" dirty="0">
                <a:hlinkClick r:id="rId4"/>
              </a:rPr>
              <a:t>Students Present New Insights on Original Meaning of Constitution to Judges using “Big </a:t>
            </a:r>
            <a:r>
              <a:rPr lang="en-US" dirty="0" err="1">
                <a:hlinkClick r:id="rId4"/>
              </a:rPr>
              <a:t>Data”of</a:t>
            </a:r>
            <a:r>
              <a:rPr lang="en-US" dirty="0">
                <a:hlinkClick r:id="rId4"/>
              </a:rPr>
              <a:t> Corpus Linguistics</a:t>
            </a:r>
            <a:br>
              <a:rPr lang="en-US" dirty="0"/>
            </a:br>
            <a:br>
              <a:rPr lang="en-US" dirty="0"/>
            </a:br>
            <a:r>
              <a:rPr lang="en-US" dirty="0"/>
              <a:t>GSU College of Law News, May 21, 2018</a:t>
            </a:r>
            <a:br>
              <a:rPr lang="en-US" dirty="0"/>
            </a:br>
            <a:endParaRPr lang="en-US" dirty="0"/>
          </a:p>
          <a:p>
            <a:r>
              <a:rPr lang="en-US" b="1" dirty="0"/>
              <a:t>“I thought the students were all exceptionally well prepared, the writing was very strong, the research was very strong, and it’s grappling with some of the most difficult questions that courts have to deal with today.” </a:t>
            </a:r>
            <a:br>
              <a:rPr lang="en-US" b="1" dirty="0"/>
            </a:br>
            <a:br>
              <a:rPr lang="en-US" b="1" dirty="0"/>
            </a:br>
            <a:r>
              <a:rPr lang="en-US" b="1" dirty="0"/>
              <a:t>Justice </a:t>
            </a:r>
            <a:r>
              <a:rPr lang="en-US" b="1" dirty="0" err="1"/>
              <a:t>Nels</a:t>
            </a:r>
            <a:r>
              <a:rPr lang="en-US" b="1" dirty="0"/>
              <a:t> Peterson, Supreme Court of  Georgia</a:t>
            </a:r>
            <a:endParaRPr lang="en-US" dirty="0"/>
          </a:p>
        </p:txBody>
      </p:sp>
      <p:sp>
        <p:nvSpPr>
          <p:cNvPr id="8" name="Slide Number Placeholder 7"/>
          <p:cNvSpPr>
            <a:spLocks noGrp="1"/>
          </p:cNvSpPr>
          <p:nvPr>
            <p:ph type="sldNum" sz="quarter" idx="12"/>
          </p:nvPr>
        </p:nvSpPr>
        <p:spPr/>
        <p:txBody>
          <a:bodyPr/>
          <a:lstStyle/>
          <a:p>
            <a:fld id="{ED73BE5E-36FA-40BB-9055-E534BAA27F5A}" type="slidenum">
              <a:rPr lang="en-US" smtClean="0"/>
              <a:t>45</a:t>
            </a:fld>
            <a:endParaRPr lang="en-US"/>
          </a:p>
        </p:txBody>
      </p:sp>
      <p:sp>
        <p:nvSpPr>
          <p:cNvPr id="2" name="Footer Placeholder 1">
            <a:extLst>
              <a:ext uri="{FF2B5EF4-FFF2-40B4-BE49-F238E27FC236}">
                <a16:creationId xmlns:a16="http://schemas.microsoft.com/office/drawing/2014/main" id="{94CA4DA1-71ED-4159-A1FE-076F0D888A95}"/>
              </a:ext>
            </a:extLst>
          </p:cNvPr>
          <p:cNvSpPr>
            <a:spLocks noGrp="1"/>
          </p:cNvSpPr>
          <p:nvPr>
            <p:ph type="ftr" sz="quarter" idx="11"/>
          </p:nvPr>
        </p:nvSpPr>
        <p:spPr/>
        <p:txBody>
          <a:bodyPr/>
          <a:lstStyle/>
          <a:p>
            <a:r>
              <a:rPr lang="en-US"/>
              <a:t>Cunningham - Nonpartisan Originalism</a:t>
            </a:r>
          </a:p>
        </p:txBody>
      </p:sp>
    </p:spTree>
    <p:extLst>
      <p:ext uri="{BB962C8B-B14F-4D97-AF65-F5344CB8AC3E}">
        <p14:creationId xmlns:p14="http://schemas.microsoft.com/office/powerpoint/2010/main" val="23262896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173963"/>
          </a:xfrm>
        </p:spPr>
        <p:txBody>
          <a:bodyPr>
            <a:normAutofit fontScale="90000"/>
          </a:bodyPr>
          <a:lstStyle/>
          <a:p>
            <a:r>
              <a:rPr lang="en-US" dirty="0"/>
              <a:t>Isaac Godfrey 8th Amendment</a:t>
            </a:r>
            <a:br>
              <a:rPr lang="en-US" dirty="0"/>
            </a:br>
            <a:r>
              <a:rPr lang="en-US" dirty="0"/>
              <a:t>“Excessive bail shall not be required …”</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1568" y="1729149"/>
            <a:ext cx="7703271" cy="4837113"/>
          </a:xfrm>
        </p:spPr>
      </p:pic>
      <p:sp>
        <p:nvSpPr>
          <p:cNvPr id="7" name="Slide Number Placeholder 6"/>
          <p:cNvSpPr>
            <a:spLocks noGrp="1"/>
          </p:cNvSpPr>
          <p:nvPr>
            <p:ph type="sldNum" sz="quarter" idx="12"/>
          </p:nvPr>
        </p:nvSpPr>
        <p:spPr/>
        <p:txBody>
          <a:bodyPr/>
          <a:lstStyle/>
          <a:p>
            <a:fld id="{ED73BE5E-36FA-40BB-9055-E534BAA27F5A}" type="slidenum">
              <a:rPr lang="en-US" smtClean="0"/>
              <a:t>46</a:t>
            </a:fld>
            <a:endParaRPr lang="en-US"/>
          </a:p>
        </p:txBody>
      </p:sp>
      <p:sp>
        <p:nvSpPr>
          <p:cNvPr id="2" name="Footer Placeholder 1">
            <a:extLst>
              <a:ext uri="{FF2B5EF4-FFF2-40B4-BE49-F238E27FC236}">
                <a16:creationId xmlns:a16="http://schemas.microsoft.com/office/drawing/2014/main" id="{49AC9F69-E2B7-434C-A6CD-3F159466F75C}"/>
              </a:ext>
            </a:extLst>
          </p:cNvPr>
          <p:cNvSpPr>
            <a:spLocks noGrp="1"/>
          </p:cNvSpPr>
          <p:nvPr>
            <p:ph type="ftr" sz="quarter" idx="11"/>
          </p:nvPr>
        </p:nvSpPr>
        <p:spPr/>
        <p:txBody>
          <a:bodyPr/>
          <a:lstStyle/>
          <a:p>
            <a:r>
              <a:rPr lang="en-US"/>
              <a:t>Cunningham - Nonpartisan Originalism</a:t>
            </a:r>
          </a:p>
        </p:txBody>
      </p:sp>
    </p:spTree>
    <p:extLst>
      <p:ext uri="{BB962C8B-B14F-4D97-AF65-F5344CB8AC3E}">
        <p14:creationId xmlns:p14="http://schemas.microsoft.com/office/powerpoint/2010/main" val="2956079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667" y="108642"/>
            <a:ext cx="10130828" cy="3268301"/>
          </a:xfrm>
        </p:spPr>
        <p:txBody>
          <a:bodyPr>
            <a:normAutofit fontScale="90000"/>
          </a:bodyPr>
          <a:lstStyle/>
          <a:p>
            <a:pPr algn="ctr"/>
            <a:br>
              <a:rPr lang="en-US" dirty="0">
                <a:solidFill>
                  <a:srgbClr val="A53010"/>
                </a:solidFill>
                <a:latin typeface="Baskerville Old Face" panose="02020602080505020303" pitchFamily="18" charset="0"/>
              </a:rPr>
            </a:br>
            <a:r>
              <a:rPr lang="en-US" dirty="0">
                <a:solidFill>
                  <a:srgbClr val="A53010"/>
                </a:solidFill>
                <a:latin typeface="Baskerville Old Face" panose="02020602080505020303" pitchFamily="18" charset="0"/>
              </a:rPr>
              <a:t>Pearson Cunningham &amp; William Lasker</a:t>
            </a:r>
            <a:br>
              <a:rPr lang="en-US" dirty="0">
                <a:solidFill>
                  <a:srgbClr val="A53010"/>
                </a:solidFill>
                <a:latin typeface="Baskerville Old Face" panose="02020602080505020303" pitchFamily="18" charset="0"/>
              </a:rPr>
            </a:br>
            <a:br>
              <a:rPr lang="en-US" dirty="0">
                <a:solidFill>
                  <a:srgbClr val="A53010"/>
                </a:solidFill>
                <a:latin typeface="Baskerville Old Face" panose="02020602080505020303" pitchFamily="18" charset="0"/>
              </a:rPr>
            </a:br>
            <a:r>
              <a:rPr lang="en-US" dirty="0">
                <a:solidFill>
                  <a:srgbClr val="A53010"/>
                </a:solidFill>
                <a:latin typeface="Baskerville Old Face" panose="02020602080505020303" pitchFamily="18" charset="0"/>
              </a:rPr>
              <a:t>Congress</a:t>
            </a:r>
            <a:r>
              <a:rPr lang="en-US" dirty="0">
                <a:latin typeface="Baskerville Old Face" panose="02020602080505020303" pitchFamily="18" charset="0"/>
              </a:rPr>
              <a:t> shall make no law . . . abridging . . . the right of the people . . . to </a:t>
            </a:r>
            <a:r>
              <a:rPr lang="en-US" dirty="0">
                <a:solidFill>
                  <a:srgbClr val="A53010"/>
                </a:solidFill>
                <a:latin typeface="Baskerville Old Face" panose="02020602080505020303" pitchFamily="18" charset="0"/>
              </a:rPr>
              <a:t>petition </a:t>
            </a:r>
            <a:r>
              <a:rPr lang="en-US" dirty="0">
                <a:latin typeface="Baskerville Old Face" panose="02020602080505020303" pitchFamily="18" charset="0"/>
              </a:rPr>
              <a:t>the</a:t>
            </a:r>
            <a:r>
              <a:rPr lang="en-US" dirty="0">
                <a:solidFill>
                  <a:srgbClr val="A53010"/>
                </a:solidFill>
                <a:latin typeface="Baskerville Old Face" panose="02020602080505020303" pitchFamily="18" charset="0"/>
              </a:rPr>
              <a:t> Government </a:t>
            </a:r>
            <a:r>
              <a:rPr lang="en-US" dirty="0">
                <a:latin typeface="Baskerville Old Face" panose="02020602080505020303" pitchFamily="18" charset="0"/>
              </a:rPr>
              <a:t>for a </a:t>
            </a:r>
            <a:r>
              <a:rPr lang="en-US" dirty="0">
                <a:solidFill>
                  <a:srgbClr val="A53010"/>
                </a:solidFill>
                <a:latin typeface="Baskerville Old Face" panose="02020602080505020303" pitchFamily="18" charset="0"/>
              </a:rPr>
              <a:t>redress</a:t>
            </a:r>
            <a:r>
              <a:rPr lang="en-US" dirty="0">
                <a:latin typeface="Baskerville Old Face" panose="02020602080505020303" pitchFamily="18" charset="0"/>
              </a:rPr>
              <a:t> of </a:t>
            </a:r>
            <a:r>
              <a:rPr lang="en-US" dirty="0">
                <a:solidFill>
                  <a:srgbClr val="A53010"/>
                </a:solidFill>
                <a:latin typeface="Baskerville Old Face" panose="02020602080505020303" pitchFamily="18" charset="0"/>
              </a:rPr>
              <a:t>grievances</a:t>
            </a:r>
            <a:br>
              <a:rPr lang="en-US" dirty="0">
                <a:solidFill>
                  <a:srgbClr val="A53010"/>
                </a:solidFill>
                <a:latin typeface="Baskerville Old Face" panose="02020602080505020303" pitchFamily="18" charset="0"/>
              </a:rPr>
            </a:br>
            <a:endParaRPr lang="en-US" dirty="0"/>
          </a:p>
        </p:txBody>
      </p:sp>
      <p:sp>
        <p:nvSpPr>
          <p:cNvPr id="3" name="Text Placeholder 2"/>
          <p:cNvSpPr>
            <a:spLocks noGrp="1"/>
          </p:cNvSpPr>
          <p:nvPr>
            <p:ph type="body" sz="quarter" idx="13"/>
          </p:nvPr>
        </p:nvSpPr>
        <p:spPr>
          <a:xfrm>
            <a:off x="751438" y="3376943"/>
            <a:ext cx="10753174" cy="3481057"/>
          </a:xfrm>
        </p:spPr>
        <p:txBody>
          <a:bodyPr/>
          <a:lstStyle/>
          <a:p>
            <a:endParaRPr lang="en-US" dirty="0">
              <a:solidFill>
                <a:schemeClr val="tx1"/>
              </a:solidFill>
              <a:latin typeface="Georgia" panose="02040502050405020303"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8763" y="3376943"/>
            <a:ext cx="4971249" cy="3318212"/>
          </a:xfrm>
          <a:prstGeom prst="rect">
            <a:avLst/>
          </a:prstGeom>
        </p:spPr>
      </p:pic>
      <p:sp>
        <p:nvSpPr>
          <p:cNvPr id="6" name="Slide Number Placeholder 5"/>
          <p:cNvSpPr>
            <a:spLocks noGrp="1"/>
          </p:cNvSpPr>
          <p:nvPr>
            <p:ph type="sldNum" sz="quarter" idx="12"/>
          </p:nvPr>
        </p:nvSpPr>
        <p:spPr/>
        <p:txBody>
          <a:bodyPr/>
          <a:lstStyle/>
          <a:p>
            <a:fld id="{D57F1E4F-1CFF-5643-939E-217C01CDF565}" type="slidenum">
              <a:rPr lang="en-US" smtClean="0"/>
              <a:pPr/>
              <a:t>47</a:t>
            </a:fld>
            <a:endParaRPr lang="en-US" dirty="0"/>
          </a:p>
        </p:txBody>
      </p:sp>
      <p:sp>
        <p:nvSpPr>
          <p:cNvPr id="4" name="Footer Placeholder 3">
            <a:extLst>
              <a:ext uri="{FF2B5EF4-FFF2-40B4-BE49-F238E27FC236}">
                <a16:creationId xmlns:a16="http://schemas.microsoft.com/office/drawing/2014/main" id="{749B14C3-3CC2-44E9-877F-E2B134EF28C4}"/>
              </a:ext>
            </a:extLst>
          </p:cNvPr>
          <p:cNvSpPr>
            <a:spLocks noGrp="1"/>
          </p:cNvSpPr>
          <p:nvPr>
            <p:ph type="ftr" sz="quarter" idx="11"/>
          </p:nvPr>
        </p:nvSpPr>
        <p:spPr/>
        <p:txBody>
          <a:bodyPr/>
          <a:lstStyle/>
          <a:p>
            <a:r>
              <a:rPr lang="en-US"/>
              <a:t>Cunningham - Nonpartisan Originalism</a:t>
            </a:r>
            <a:endParaRPr lang="en-US" dirty="0"/>
          </a:p>
        </p:txBody>
      </p:sp>
    </p:spTree>
    <p:extLst>
      <p:ext uri="{BB962C8B-B14F-4D97-AF65-F5344CB8AC3E}">
        <p14:creationId xmlns:p14="http://schemas.microsoft.com/office/powerpoint/2010/main" val="12652491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69" y="34941"/>
            <a:ext cx="10206760" cy="1555180"/>
          </a:xfrm>
        </p:spPr>
        <p:txBody>
          <a:bodyPr>
            <a:normAutofit/>
          </a:bodyPr>
          <a:lstStyle/>
          <a:p>
            <a:r>
              <a:rPr lang="en-US" dirty="0"/>
              <a:t>Eleanor Miller &amp; </a:t>
            </a:r>
            <a:br>
              <a:rPr lang="en-US" dirty="0"/>
            </a:br>
            <a:r>
              <a:rPr lang="en-US" dirty="0"/>
              <a:t>Heather Obelgoner</a:t>
            </a:r>
          </a:p>
        </p:txBody>
      </p:sp>
      <p:sp>
        <p:nvSpPr>
          <p:cNvPr id="3" name="Content Placeholder 2"/>
          <p:cNvSpPr>
            <a:spLocks noGrp="1"/>
          </p:cNvSpPr>
          <p:nvPr>
            <p:ph idx="1"/>
          </p:nvPr>
        </p:nvSpPr>
        <p:spPr>
          <a:xfrm>
            <a:off x="2772509" y="1600248"/>
            <a:ext cx="7200900" cy="970935"/>
          </a:xfrm>
        </p:spPr>
        <p:txBody>
          <a:bodyPr>
            <a:noAutofit/>
          </a:bodyPr>
          <a:lstStyle/>
          <a:p>
            <a:pPr marL="0" indent="0" algn="ctr">
              <a:buNone/>
            </a:pPr>
            <a:r>
              <a:rPr lang="en-US" sz="2500" dirty="0"/>
              <a:t>The </a:t>
            </a:r>
            <a:r>
              <a:rPr lang="en-US" sz="2500" u="sng" dirty="0"/>
              <a:t>executive power </a:t>
            </a:r>
          </a:p>
        </p:txBody>
      </p:sp>
      <p:sp>
        <p:nvSpPr>
          <p:cNvPr id="4" name="Rectangle 3"/>
          <p:cNvSpPr/>
          <p:nvPr/>
        </p:nvSpPr>
        <p:spPr>
          <a:xfrm>
            <a:off x="3387971" y="1951952"/>
            <a:ext cx="6137031" cy="861774"/>
          </a:xfrm>
          <a:prstGeom prst="rect">
            <a:avLst/>
          </a:prstGeom>
        </p:spPr>
        <p:txBody>
          <a:bodyPr wrap="square">
            <a:spAutoFit/>
          </a:bodyPr>
          <a:lstStyle/>
          <a:p>
            <a:pPr algn="ctr"/>
            <a:r>
              <a:rPr lang="en-US" sz="2500" dirty="0"/>
              <a:t>shall be vested in a President </a:t>
            </a:r>
          </a:p>
          <a:p>
            <a:pPr algn="ctr"/>
            <a:r>
              <a:rPr lang="en-US" sz="2500" dirty="0"/>
              <a:t>of the United States of America.</a:t>
            </a:r>
          </a:p>
        </p:txBody>
      </p:sp>
      <p:sp>
        <p:nvSpPr>
          <p:cNvPr id="5" name="TextBox 4"/>
          <p:cNvSpPr txBox="1"/>
          <p:nvPr/>
        </p:nvSpPr>
        <p:spPr>
          <a:xfrm>
            <a:off x="1911365" y="1635389"/>
            <a:ext cx="2056397" cy="707886"/>
          </a:xfrm>
          <a:prstGeom prst="rect">
            <a:avLst/>
          </a:prstGeom>
          <a:noFill/>
        </p:spPr>
        <p:txBody>
          <a:bodyPr wrap="none" rtlCol="0">
            <a:spAutoFit/>
          </a:bodyPr>
          <a:lstStyle/>
          <a:p>
            <a:r>
              <a:rPr lang="en-US" sz="4000" dirty="0"/>
              <a:t>Article II:</a:t>
            </a:r>
          </a:p>
        </p:txBody>
      </p:sp>
      <p:sp>
        <p:nvSpPr>
          <p:cNvPr id="7" name="TextBox 6"/>
          <p:cNvSpPr txBox="1"/>
          <p:nvPr/>
        </p:nvSpPr>
        <p:spPr>
          <a:xfrm>
            <a:off x="2080847" y="2962048"/>
            <a:ext cx="1928157" cy="707886"/>
          </a:xfrm>
          <a:prstGeom prst="rect">
            <a:avLst/>
          </a:prstGeom>
          <a:noFill/>
        </p:spPr>
        <p:txBody>
          <a:bodyPr wrap="none" rtlCol="0">
            <a:spAutoFit/>
          </a:bodyPr>
          <a:lstStyle/>
          <a:p>
            <a:r>
              <a:rPr lang="en-US" sz="4000" dirty="0"/>
              <a:t>Article I:</a:t>
            </a:r>
          </a:p>
        </p:txBody>
      </p:sp>
      <p:sp>
        <p:nvSpPr>
          <p:cNvPr id="8" name="TextBox 7"/>
          <p:cNvSpPr txBox="1"/>
          <p:nvPr/>
        </p:nvSpPr>
        <p:spPr>
          <a:xfrm>
            <a:off x="2055184" y="4390426"/>
            <a:ext cx="2184637" cy="707886"/>
          </a:xfrm>
          <a:prstGeom prst="rect">
            <a:avLst/>
          </a:prstGeom>
          <a:noFill/>
        </p:spPr>
        <p:txBody>
          <a:bodyPr wrap="none" rtlCol="0">
            <a:spAutoFit/>
          </a:bodyPr>
          <a:lstStyle/>
          <a:p>
            <a:r>
              <a:rPr lang="en-US" sz="4000" dirty="0"/>
              <a:t>Article III:</a:t>
            </a:r>
          </a:p>
        </p:txBody>
      </p:sp>
      <p:sp>
        <p:nvSpPr>
          <p:cNvPr id="9" name="TextBox 8"/>
          <p:cNvSpPr txBox="1"/>
          <p:nvPr/>
        </p:nvSpPr>
        <p:spPr>
          <a:xfrm>
            <a:off x="3282463" y="3252114"/>
            <a:ext cx="6585439" cy="1631216"/>
          </a:xfrm>
          <a:prstGeom prst="rect">
            <a:avLst/>
          </a:prstGeom>
          <a:noFill/>
        </p:spPr>
        <p:txBody>
          <a:bodyPr wrap="square" rtlCol="0">
            <a:spAutoFit/>
          </a:bodyPr>
          <a:lstStyle/>
          <a:p>
            <a:pPr algn="ctr"/>
            <a:r>
              <a:rPr lang="en-US" sz="2500" dirty="0"/>
              <a:t>All legislative powers </a:t>
            </a:r>
            <a:r>
              <a:rPr lang="en-US" sz="2500" u="sng" dirty="0"/>
              <a:t>herein granted </a:t>
            </a:r>
          </a:p>
          <a:p>
            <a:pPr algn="ctr"/>
            <a:r>
              <a:rPr lang="en-US" sz="2500" dirty="0"/>
              <a:t>shall be vested in a Congress </a:t>
            </a:r>
          </a:p>
          <a:p>
            <a:pPr algn="ctr"/>
            <a:r>
              <a:rPr lang="en-US" sz="2500" dirty="0"/>
              <a:t>of the United States</a:t>
            </a:r>
            <a:br>
              <a:rPr lang="en-US" sz="2500" dirty="0"/>
            </a:br>
            <a:endParaRPr lang="en-US" sz="2500" dirty="0"/>
          </a:p>
        </p:txBody>
      </p:sp>
      <p:sp>
        <p:nvSpPr>
          <p:cNvPr id="10" name="TextBox 9"/>
          <p:cNvSpPr txBox="1"/>
          <p:nvPr/>
        </p:nvSpPr>
        <p:spPr>
          <a:xfrm>
            <a:off x="3656887" y="4744369"/>
            <a:ext cx="6585439" cy="2015936"/>
          </a:xfrm>
          <a:prstGeom prst="rect">
            <a:avLst/>
          </a:prstGeom>
          <a:noFill/>
        </p:spPr>
        <p:txBody>
          <a:bodyPr wrap="square" rtlCol="0">
            <a:spAutoFit/>
          </a:bodyPr>
          <a:lstStyle/>
          <a:p>
            <a:pPr algn="ctr"/>
            <a:r>
              <a:rPr lang="en-US" sz="2500" dirty="0"/>
              <a:t>The judicial power </a:t>
            </a:r>
            <a:r>
              <a:rPr lang="en-US" sz="2500" u="sng" dirty="0"/>
              <a:t>of the United States</a:t>
            </a:r>
            <a:r>
              <a:rPr lang="en-US" sz="2500" dirty="0"/>
              <a:t>, </a:t>
            </a:r>
          </a:p>
          <a:p>
            <a:pPr algn="ctr"/>
            <a:r>
              <a:rPr lang="en-US" sz="2500" dirty="0"/>
              <a:t>shall be vested in one Supreme Court, </a:t>
            </a:r>
          </a:p>
          <a:p>
            <a:pPr algn="ctr"/>
            <a:r>
              <a:rPr lang="en-US" sz="2500" u="sng" dirty="0"/>
              <a:t>and</a:t>
            </a:r>
            <a:r>
              <a:rPr lang="en-US" sz="2500" dirty="0"/>
              <a:t> in such inferior courts as the Congress may </a:t>
            </a:r>
          </a:p>
          <a:p>
            <a:pPr algn="ctr"/>
            <a:r>
              <a:rPr lang="en-US" sz="2500" dirty="0"/>
              <a:t>from time to time ordain and establish</a:t>
            </a:r>
            <a:br>
              <a:rPr lang="en-US" sz="2500" dirty="0"/>
            </a:br>
            <a:endParaRPr lang="en-US" sz="25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2561" y="36888"/>
            <a:ext cx="2282227" cy="1521485"/>
          </a:xfrm>
          <a:prstGeom prst="rect">
            <a:avLst/>
          </a:prstGeom>
        </p:spPr>
      </p:pic>
      <p:sp>
        <p:nvSpPr>
          <p:cNvPr id="11" name="Slide Number Placeholder 10"/>
          <p:cNvSpPr>
            <a:spLocks noGrp="1"/>
          </p:cNvSpPr>
          <p:nvPr>
            <p:ph type="sldNum" sz="quarter" idx="12"/>
          </p:nvPr>
        </p:nvSpPr>
        <p:spPr/>
        <p:txBody>
          <a:bodyPr/>
          <a:lstStyle/>
          <a:p>
            <a:fld id="{ED73BE5E-36FA-40BB-9055-E534BAA27F5A}" type="slidenum">
              <a:rPr lang="en-US" smtClean="0"/>
              <a:t>48</a:t>
            </a:fld>
            <a:endParaRPr lang="en-US"/>
          </a:p>
        </p:txBody>
      </p:sp>
      <p:sp>
        <p:nvSpPr>
          <p:cNvPr id="12" name="Footer Placeholder 11">
            <a:extLst>
              <a:ext uri="{FF2B5EF4-FFF2-40B4-BE49-F238E27FC236}">
                <a16:creationId xmlns:a16="http://schemas.microsoft.com/office/drawing/2014/main" id="{D9179962-CE27-48DF-8B83-D6EEAB888F8C}"/>
              </a:ext>
            </a:extLst>
          </p:cNvPr>
          <p:cNvSpPr>
            <a:spLocks noGrp="1"/>
          </p:cNvSpPr>
          <p:nvPr>
            <p:ph type="ftr" sz="quarter" idx="11"/>
          </p:nvPr>
        </p:nvSpPr>
        <p:spPr/>
        <p:txBody>
          <a:bodyPr/>
          <a:lstStyle/>
          <a:p>
            <a:r>
              <a:rPr lang="en-US"/>
              <a:t>Cunningham - Nonpartisan Originalism</a:t>
            </a:r>
          </a:p>
        </p:txBody>
      </p:sp>
    </p:spTree>
    <p:extLst>
      <p:ext uri="{BB962C8B-B14F-4D97-AF65-F5344CB8AC3E}">
        <p14:creationId xmlns:p14="http://schemas.microsoft.com/office/powerpoint/2010/main" val="191293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nodeType="clickEffect">
                                  <p:stCondLst>
                                    <p:cond delay="0"/>
                                  </p:stCondLst>
                                  <p:iterate type="lt">
                                    <p:tmPct val="4000"/>
                                  </p:iterate>
                                  <p:childTnLst>
                                    <p:set>
                                      <p:cBhvr override="childStyle">
                                        <p:cTn id="14" dur="500" fill="hold"/>
                                        <p:tgtEl>
                                          <p:spTgt spid="3">
                                            <p:txEl>
                                              <p:pRg st="0" end="0"/>
                                            </p:txEl>
                                          </p:spTgt>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7" grpId="0"/>
      <p:bldP spid="8" grpId="0"/>
      <p:bldP spid="9"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430448"/>
            <a:ext cx="9144000" cy="3827352"/>
          </a:xfrm>
        </p:spPr>
        <p:txBody>
          <a:bodyPr/>
          <a:lstStyle/>
          <a:p>
            <a:r>
              <a:rPr lang="en-US" dirty="0"/>
              <a:t>Aaron Smothers and Cecelia Howard</a:t>
            </a:r>
          </a:p>
          <a:p>
            <a:endParaRPr lang="en-US" dirty="0"/>
          </a:p>
        </p:txBody>
      </p:sp>
      <p:sp>
        <p:nvSpPr>
          <p:cNvPr id="2" name="Title 1"/>
          <p:cNvSpPr>
            <a:spLocks noGrp="1"/>
          </p:cNvSpPr>
          <p:nvPr>
            <p:ph type="ctrTitle"/>
          </p:nvPr>
        </p:nvSpPr>
        <p:spPr>
          <a:xfrm>
            <a:off x="1204111" y="425513"/>
            <a:ext cx="9379390" cy="832919"/>
          </a:xfrm>
        </p:spPr>
        <p:txBody>
          <a:bodyPr>
            <a:normAutofit fontScale="90000"/>
          </a:bodyPr>
          <a:lstStyle/>
          <a:p>
            <a:r>
              <a:rPr lang="en-US" sz="3200" dirty="0"/>
              <a:t>Don’t Be Cruel: A Corpus Analysis of the Cruel and Unusual Punishments Clause</a:t>
            </a:r>
          </a:p>
        </p:txBody>
      </p:sp>
      <p:sp>
        <p:nvSpPr>
          <p:cNvPr id="4" name="Content Placeholder 2"/>
          <p:cNvSpPr txBox="1">
            <a:spLocks/>
          </p:cNvSpPr>
          <p:nvPr/>
        </p:nvSpPr>
        <p:spPr>
          <a:xfrm>
            <a:off x="2705100" y="4744016"/>
            <a:ext cx="6629400" cy="1385179"/>
          </a:xfrm>
          <a:prstGeom prst="rect">
            <a:avLst/>
          </a:prstGeom>
        </p:spPr>
        <p:txBody>
          <a:bodyPr>
            <a:norm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en-US" i="1" dirty="0">
                <a:solidFill>
                  <a:schemeClr val="tx1">
                    <a:lumMod val="65000"/>
                    <a:lumOff val="35000"/>
                  </a:schemeClr>
                </a:solidFill>
              </a:rPr>
              <a:t>Excessive bail shall not be required, nor excessive fines imposed, </a:t>
            </a:r>
            <a:r>
              <a:rPr lang="en-US" b="1" i="1" dirty="0">
                <a:solidFill>
                  <a:schemeClr val="tx1">
                    <a:lumMod val="65000"/>
                    <a:lumOff val="35000"/>
                  </a:schemeClr>
                </a:solidFill>
              </a:rPr>
              <a:t>nor cruel and unusual punishments inflicted.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9672" y="1836530"/>
            <a:ext cx="4098202" cy="2735470"/>
          </a:xfrm>
          <a:prstGeom prst="rect">
            <a:avLst/>
          </a:prstGeom>
        </p:spPr>
      </p:pic>
      <p:sp>
        <p:nvSpPr>
          <p:cNvPr id="6" name="Slide Number Placeholder 5"/>
          <p:cNvSpPr>
            <a:spLocks noGrp="1"/>
          </p:cNvSpPr>
          <p:nvPr>
            <p:ph type="sldNum" sz="quarter" idx="12"/>
          </p:nvPr>
        </p:nvSpPr>
        <p:spPr/>
        <p:txBody>
          <a:bodyPr/>
          <a:lstStyle/>
          <a:p>
            <a:fld id="{ED73BE5E-36FA-40BB-9055-E534BAA27F5A}" type="slidenum">
              <a:rPr lang="en-US" smtClean="0"/>
              <a:t>49</a:t>
            </a:fld>
            <a:endParaRPr lang="en-US"/>
          </a:p>
        </p:txBody>
      </p:sp>
      <p:sp>
        <p:nvSpPr>
          <p:cNvPr id="7" name="Footer Placeholder 6">
            <a:extLst>
              <a:ext uri="{FF2B5EF4-FFF2-40B4-BE49-F238E27FC236}">
                <a16:creationId xmlns:a16="http://schemas.microsoft.com/office/drawing/2014/main" id="{97025AF6-8965-44F3-A933-22C53A6511F7}"/>
              </a:ext>
            </a:extLst>
          </p:cNvPr>
          <p:cNvSpPr>
            <a:spLocks noGrp="1"/>
          </p:cNvSpPr>
          <p:nvPr>
            <p:ph type="ftr" sz="quarter" idx="11"/>
          </p:nvPr>
        </p:nvSpPr>
        <p:spPr/>
        <p:txBody>
          <a:bodyPr/>
          <a:lstStyle/>
          <a:p>
            <a:r>
              <a:rPr lang="en-US"/>
              <a:t>Cunningham - Nonpartisan Originalism</a:t>
            </a:r>
          </a:p>
        </p:txBody>
      </p:sp>
    </p:spTree>
    <p:extLst>
      <p:ext uri="{BB962C8B-B14F-4D97-AF65-F5344CB8AC3E}">
        <p14:creationId xmlns:p14="http://schemas.microsoft.com/office/powerpoint/2010/main" val="2680524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964911"/>
          </a:xfrm>
        </p:spPr>
        <p:txBody>
          <a:bodyPr/>
          <a:lstStyle/>
          <a:p>
            <a:r>
              <a:rPr lang="en-US" dirty="0"/>
              <a:t>Justice Elena Kagan</a:t>
            </a:r>
          </a:p>
        </p:txBody>
      </p:sp>
      <p:sp>
        <p:nvSpPr>
          <p:cNvPr id="5" name="Content Placeholder 4"/>
          <p:cNvSpPr>
            <a:spLocks noGrp="1"/>
          </p:cNvSpPr>
          <p:nvPr>
            <p:ph idx="1"/>
          </p:nvPr>
        </p:nvSpPr>
        <p:spPr>
          <a:xfrm>
            <a:off x="838200" y="1649001"/>
            <a:ext cx="10515600" cy="4527961"/>
          </a:xfrm>
        </p:spPr>
        <p:txBody>
          <a:bodyPr>
            <a:normAutofit/>
          </a:bodyPr>
          <a:lstStyle/>
          <a:p>
            <a:r>
              <a:rPr lang="en-US" sz="3600" dirty="0"/>
              <a:t>“I think we’re all </a:t>
            </a:r>
            <a:r>
              <a:rPr lang="en-US" sz="3600" dirty="0" err="1"/>
              <a:t>textualists</a:t>
            </a:r>
            <a:r>
              <a:rPr lang="en-US" sz="3600" dirty="0"/>
              <a:t> now in a way that just was not remotely true when Justice Scalia joined the bench.”</a:t>
            </a:r>
          </a:p>
          <a:p>
            <a:pPr marL="0" indent="0">
              <a:buNone/>
            </a:pPr>
            <a:endParaRPr lang="en-US" sz="3600" dirty="0"/>
          </a:p>
        </p:txBody>
      </p:sp>
      <p:sp>
        <p:nvSpPr>
          <p:cNvPr id="6" name="Slide Number Placeholder 5"/>
          <p:cNvSpPr>
            <a:spLocks noGrp="1"/>
          </p:cNvSpPr>
          <p:nvPr>
            <p:ph type="sldNum" sz="quarter" idx="12"/>
          </p:nvPr>
        </p:nvSpPr>
        <p:spPr/>
        <p:txBody>
          <a:bodyPr/>
          <a:lstStyle/>
          <a:p>
            <a:fld id="{ED73BE5E-36FA-40BB-9055-E534BAA27F5A}" type="slidenum">
              <a:rPr lang="en-US" smtClean="0"/>
              <a:t>5</a:t>
            </a:fld>
            <a:endParaRPr lang="en-US"/>
          </a:p>
        </p:txBody>
      </p:sp>
      <p:sp>
        <p:nvSpPr>
          <p:cNvPr id="2" name="Footer Placeholder 1">
            <a:extLst>
              <a:ext uri="{FF2B5EF4-FFF2-40B4-BE49-F238E27FC236}">
                <a16:creationId xmlns:a16="http://schemas.microsoft.com/office/drawing/2014/main" id="{A68E31A5-5E28-4222-AD11-13C2A9F21729}"/>
              </a:ext>
            </a:extLst>
          </p:cNvPr>
          <p:cNvSpPr>
            <a:spLocks noGrp="1"/>
          </p:cNvSpPr>
          <p:nvPr>
            <p:ph type="ftr" sz="quarter" idx="11"/>
          </p:nvPr>
        </p:nvSpPr>
        <p:spPr/>
        <p:txBody>
          <a:bodyPr/>
          <a:lstStyle/>
          <a:p>
            <a:r>
              <a:rPr lang="en-US"/>
              <a:t>Cunningham - Nonpartisan Originalism</a:t>
            </a:r>
          </a:p>
        </p:txBody>
      </p:sp>
    </p:spTree>
    <p:extLst>
      <p:ext uri="{BB962C8B-B14F-4D97-AF65-F5344CB8AC3E}">
        <p14:creationId xmlns:p14="http://schemas.microsoft.com/office/powerpoint/2010/main" val="15320543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C02AF2-DA54-4FDD-AB2D-FA847F472447}"/>
              </a:ext>
            </a:extLst>
          </p:cNvPr>
          <p:cNvSpPr>
            <a:spLocks noGrp="1"/>
          </p:cNvSpPr>
          <p:nvPr>
            <p:ph type="title"/>
          </p:nvPr>
        </p:nvSpPr>
        <p:spPr>
          <a:xfrm>
            <a:off x="838200" y="365126"/>
            <a:ext cx="10515600" cy="914008"/>
          </a:xfrm>
        </p:spPr>
        <p:txBody>
          <a:bodyPr/>
          <a:lstStyle/>
          <a:p>
            <a:pPr algn="ctr"/>
            <a:r>
              <a:rPr lang="en-US" dirty="0"/>
              <a:t>Seminar on Judicial Power Spring 2019</a:t>
            </a:r>
          </a:p>
        </p:txBody>
      </p:sp>
      <p:sp>
        <p:nvSpPr>
          <p:cNvPr id="4" name="Content Placeholder 3">
            <a:extLst>
              <a:ext uri="{FF2B5EF4-FFF2-40B4-BE49-F238E27FC236}">
                <a16:creationId xmlns:a16="http://schemas.microsoft.com/office/drawing/2014/main" id="{2EE45902-FDF3-45C6-A10F-7FF0629BFB81}"/>
              </a:ext>
            </a:extLst>
          </p:cNvPr>
          <p:cNvSpPr>
            <a:spLocks noGrp="1"/>
          </p:cNvSpPr>
          <p:nvPr>
            <p:ph idx="1"/>
          </p:nvPr>
        </p:nvSpPr>
        <p:spPr>
          <a:xfrm>
            <a:off x="838200" y="1433245"/>
            <a:ext cx="10515600" cy="4743718"/>
          </a:xfrm>
        </p:spPr>
        <p:txBody>
          <a:bodyPr/>
          <a:lstStyle/>
          <a:p>
            <a:r>
              <a:rPr lang="en-US" dirty="0"/>
              <a:t>Article 3: case or controversy</a:t>
            </a:r>
          </a:p>
          <a:p>
            <a:r>
              <a:rPr lang="en-US" dirty="0"/>
              <a:t>4th Amendment “papers and effects”</a:t>
            </a:r>
          </a:p>
          <a:p>
            <a:r>
              <a:rPr lang="en-US" dirty="0"/>
              <a:t>5</a:t>
            </a:r>
            <a:r>
              <a:rPr lang="en-US" baseline="30000" dirty="0"/>
              <a:t>th</a:t>
            </a:r>
            <a:r>
              <a:rPr lang="en-US" dirty="0"/>
              <a:t> Amendment  commas v semicolons</a:t>
            </a:r>
          </a:p>
          <a:p>
            <a:r>
              <a:rPr lang="en-US" dirty="0"/>
              <a:t>7</a:t>
            </a:r>
            <a:r>
              <a:rPr lang="en-US" baseline="30000" dirty="0"/>
              <a:t>th</a:t>
            </a:r>
            <a:r>
              <a:rPr lang="en-US" dirty="0"/>
              <a:t> Amendment: “right of trial by jury shall be </a:t>
            </a:r>
            <a:r>
              <a:rPr lang="en-US" u="sng" dirty="0"/>
              <a:t>preserved</a:t>
            </a:r>
            <a:r>
              <a:rPr lang="en-US" dirty="0"/>
              <a:t>”</a:t>
            </a:r>
          </a:p>
          <a:p>
            <a:r>
              <a:rPr lang="en-US" dirty="0"/>
              <a:t>10</a:t>
            </a:r>
            <a:r>
              <a:rPr lang="en-US" baseline="30000" dirty="0"/>
              <a:t>th</a:t>
            </a:r>
            <a:r>
              <a:rPr lang="en-US" dirty="0"/>
              <a:t> Amendment: “The powers not delegated to the United States by the Constitution, nor prohibited by it to the States, are reserved to the States respectively, or to </a:t>
            </a:r>
            <a:r>
              <a:rPr lang="en-US" u="sng" dirty="0"/>
              <a:t>the people</a:t>
            </a:r>
            <a:r>
              <a:rPr lang="en-US" dirty="0"/>
              <a:t>.”</a:t>
            </a:r>
          </a:p>
        </p:txBody>
      </p:sp>
      <p:sp>
        <p:nvSpPr>
          <p:cNvPr id="2" name="Slide Number Placeholder 1">
            <a:extLst>
              <a:ext uri="{FF2B5EF4-FFF2-40B4-BE49-F238E27FC236}">
                <a16:creationId xmlns:a16="http://schemas.microsoft.com/office/drawing/2014/main" id="{CD9773E7-1FA4-49E9-8360-9EEAAE859EC6}"/>
              </a:ext>
            </a:extLst>
          </p:cNvPr>
          <p:cNvSpPr>
            <a:spLocks noGrp="1"/>
          </p:cNvSpPr>
          <p:nvPr>
            <p:ph type="sldNum" sz="quarter" idx="12"/>
          </p:nvPr>
        </p:nvSpPr>
        <p:spPr/>
        <p:txBody>
          <a:bodyPr/>
          <a:lstStyle/>
          <a:p>
            <a:fld id="{ED73BE5E-36FA-40BB-9055-E534BAA27F5A}" type="slidenum">
              <a:rPr lang="en-US" smtClean="0"/>
              <a:t>50</a:t>
            </a:fld>
            <a:endParaRPr lang="en-US"/>
          </a:p>
        </p:txBody>
      </p:sp>
      <p:sp>
        <p:nvSpPr>
          <p:cNvPr id="5" name="Footer Placeholder 4">
            <a:extLst>
              <a:ext uri="{FF2B5EF4-FFF2-40B4-BE49-F238E27FC236}">
                <a16:creationId xmlns:a16="http://schemas.microsoft.com/office/drawing/2014/main" id="{8948AAB8-F9DC-4DB1-BEE0-355A9DFEEB66}"/>
              </a:ext>
            </a:extLst>
          </p:cNvPr>
          <p:cNvSpPr>
            <a:spLocks noGrp="1"/>
          </p:cNvSpPr>
          <p:nvPr>
            <p:ph type="ftr" sz="quarter" idx="11"/>
          </p:nvPr>
        </p:nvSpPr>
        <p:spPr/>
        <p:txBody>
          <a:bodyPr/>
          <a:lstStyle/>
          <a:p>
            <a:r>
              <a:rPr lang="en-US"/>
              <a:t>Cunningham - Nonpartisan Originalism</a:t>
            </a:r>
          </a:p>
        </p:txBody>
      </p:sp>
    </p:spTree>
    <p:extLst>
      <p:ext uri="{BB962C8B-B14F-4D97-AF65-F5344CB8AC3E}">
        <p14:creationId xmlns:p14="http://schemas.microsoft.com/office/powerpoint/2010/main" val="1734374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25C9215-14BB-4EF0-8B39-2376F6A8BD9E}"/>
              </a:ext>
            </a:extLst>
          </p:cNvPr>
          <p:cNvSpPr>
            <a:spLocks noGrp="1"/>
          </p:cNvSpPr>
          <p:nvPr>
            <p:ph type="ftr" sz="quarter" idx="11"/>
          </p:nvPr>
        </p:nvSpPr>
        <p:spPr/>
        <p:txBody>
          <a:bodyPr/>
          <a:lstStyle/>
          <a:p>
            <a:r>
              <a:rPr lang="en-US"/>
              <a:t>Cunningham - Nonpartisan Originalism</a:t>
            </a:r>
          </a:p>
        </p:txBody>
      </p:sp>
      <p:sp>
        <p:nvSpPr>
          <p:cNvPr id="5" name="Slide Number Placeholder 4">
            <a:extLst>
              <a:ext uri="{FF2B5EF4-FFF2-40B4-BE49-F238E27FC236}">
                <a16:creationId xmlns:a16="http://schemas.microsoft.com/office/drawing/2014/main" id="{9044D7A7-0337-4F6E-AD8F-FB954215B5D2}"/>
              </a:ext>
            </a:extLst>
          </p:cNvPr>
          <p:cNvSpPr>
            <a:spLocks noGrp="1"/>
          </p:cNvSpPr>
          <p:nvPr>
            <p:ph type="sldNum" sz="quarter" idx="12"/>
          </p:nvPr>
        </p:nvSpPr>
        <p:spPr/>
        <p:txBody>
          <a:bodyPr/>
          <a:lstStyle/>
          <a:p>
            <a:fld id="{ED73BE5E-36FA-40BB-9055-E534BAA27F5A}" type="slidenum">
              <a:rPr lang="en-US" smtClean="0"/>
              <a:t>51</a:t>
            </a:fld>
            <a:endParaRPr lang="en-US"/>
          </a:p>
        </p:txBody>
      </p:sp>
      <p:sp>
        <p:nvSpPr>
          <p:cNvPr id="6" name="Rectangle 5">
            <a:extLst>
              <a:ext uri="{FF2B5EF4-FFF2-40B4-BE49-F238E27FC236}">
                <a16:creationId xmlns:a16="http://schemas.microsoft.com/office/drawing/2014/main" id="{5AB32576-DA96-4D2B-ADE5-4A5E5D41C07A}"/>
              </a:ext>
            </a:extLst>
          </p:cNvPr>
          <p:cNvSpPr/>
          <p:nvPr/>
        </p:nvSpPr>
        <p:spPr>
          <a:xfrm>
            <a:off x="601038" y="539393"/>
            <a:ext cx="11296436" cy="2862322"/>
          </a:xfrm>
          <a:prstGeom prst="rect">
            <a:avLst/>
          </a:prstGeom>
        </p:spPr>
        <p:txBody>
          <a:bodyPr wrap="square">
            <a:spAutoFit/>
          </a:bodyPr>
          <a:lstStyle/>
          <a:p>
            <a:r>
              <a:rPr lang="en-US" sz="6000" dirty="0"/>
              <a:t>This presentation available at</a:t>
            </a:r>
            <a:br>
              <a:rPr lang="en-US" sz="6000" dirty="0"/>
            </a:br>
            <a:r>
              <a:rPr lang="en-US" sz="6000" dirty="0">
                <a:hlinkClick r:id="rId2"/>
              </a:rPr>
              <a:t>http://</a:t>
            </a:r>
            <a:r>
              <a:rPr lang="en-US" sz="6000" dirty="0">
                <a:hlinkClick r:id="rId2"/>
              </a:rPr>
              <a:t>www.clarkcunningham.org/NonpartisanOriginalism.html</a:t>
            </a:r>
            <a:r>
              <a:rPr lang="en-US" sz="6000" dirty="0"/>
              <a:t>  </a:t>
            </a:r>
          </a:p>
        </p:txBody>
      </p:sp>
    </p:spTree>
    <p:extLst>
      <p:ext uri="{BB962C8B-B14F-4D97-AF65-F5344CB8AC3E}">
        <p14:creationId xmlns:p14="http://schemas.microsoft.com/office/powerpoint/2010/main" val="3350792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3DF1BD-4DFB-41CD-BFBD-2C9FB83D2175}"/>
              </a:ext>
            </a:extLst>
          </p:cNvPr>
          <p:cNvSpPr>
            <a:spLocks noGrp="1"/>
          </p:cNvSpPr>
          <p:nvPr>
            <p:ph type="title"/>
          </p:nvPr>
        </p:nvSpPr>
        <p:spPr/>
        <p:txBody>
          <a:bodyPr/>
          <a:lstStyle/>
          <a:p>
            <a:pPr algn="ctr"/>
            <a:r>
              <a:rPr lang="en-US" b="1" dirty="0"/>
              <a:t>Brianne </a:t>
            </a:r>
            <a:r>
              <a:rPr lang="en-US" b="1" dirty="0" err="1"/>
              <a:t>Gorod</a:t>
            </a:r>
            <a:r>
              <a:rPr lang="en-US" b="1" dirty="0"/>
              <a:t>, chief counsel for CAC:</a:t>
            </a:r>
          </a:p>
        </p:txBody>
      </p:sp>
      <p:sp>
        <p:nvSpPr>
          <p:cNvPr id="6" name="Content Placeholder 5">
            <a:extLst>
              <a:ext uri="{FF2B5EF4-FFF2-40B4-BE49-F238E27FC236}">
                <a16:creationId xmlns:a16="http://schemas.microsoft.com/office/drawing/2014/main" id="{9E5AEA3B-EEEA-4AE0-9209-7EC569B24BF3}"/>
              </a:ext>
            </a:extLst>
          </p:cNvPr>
          <p:cNvSpPr>
            <a:spLocks noGrp="1"/>
          </p:cNvSpPr>
          <p:nvPr>
            <p:ph idx="1"/>
          </p:nvPr>
        </p:nvSpPr>
        <p:spPr/>
        <p:txBody>
          <a:bodyPr/>
          <a:lstStyle/>
          <a:p>
            <a:r>
              <a:rPr lang="en-US" dirty="0"/>
              <a:t>“</a:t>
            </a:r>
            <a:r>
              <a:rPr lang="en-US" sz="3600" dirty="0"/>
              <a:t>Our founding belief was that </a:t>
            </a:r>
          </a:p>
          <a:p>
            <a:r>
              <a:rPr lang="en-US" sz="3600" dirty="0"/>
              <a:t>if progressives spent less time fighting about the method of interpreting the Constitution with conservatives, </a:t>
            </a:r>
          </a:p>
          <a:p>
            <a:r>
              <a:rPr lang="en-US" sz="3600" dirty="0"/>
              <a:t>we could spend more time discussing what the Constitution actually means” </a:t>
            </a:r>
          </a:p>
          <a:p>
            <a:r>
              <a:rPr lang="en-US" sz="3600" dirty="0"/>
              <a:t>“And that that’s a fight that progressives can win.”</a:t>
            </a:r>
          </a:p>
        </p:txBody>
      </p:sp>
      <p:sp>
        <p:nvSpPr>
          <p:cNvPr id="4" name="Slide Number Placeholder 3">
            <a:extLst>
              <a:ext uri="{FF2B5EF4-FFF2-40B4-BE49-F238E27FC236}">
                <a16:creationId xmlns:a16="http://schemas.microsoft.com/office/drawing/2014/main" id="{BEB7C5A4-5E0D-4CBE-9978-E6CDCE258871}"/>
              </a:ext>
            </a:extLst>
          </p:cNvPr>
          <p:cNvSpPr>
            <a:spLocks noGrp="1"/>
          </p:cNvSpPr>
          <p:nvPr>
            <p:ph type="sldNum" sz="quarter" idx="12"/>
          </p:nvPr>
        </p:nvSpPr>
        <p:spPr/>
        <p:txBody>
          <a:bodyPr/>
          <a:lstStyle/>
          <a:p>
            <a:fld id="{ED73BE5E-36FA-40BB-9055-E534BAA27F5A}" type="slidenum">
              <a:rPr lang="en-US" smtClean="0"/>
              <a:t>6</a:t>
            </a:fld>
            <a:endParaRPr lang="en-US"/>
          </a:p>
        </p:txBody>
      </p:sp>
      <p:sp>
        <p:nvSpPr>
          <p:cNvPr id="7" name="Footer Placeholder 6">
            <a:extLst>
              <a:ext uri="{FF2B5EF4-FFF2-40B4-BE49-F238E27FC236}">
                <a16:creationId xmlns:a16="http://schemas.microsoft.com/office/drawing/2014/main" id="{BFE5CCBF-8A15-4BA9-BF03-DB7E9E50D5B1}"/>
              </a:ext>
            </a:extLst>
          </p:cNvPr>
          <p:cNvSpPr>
            <a:spLocks noGrp="1"/>
          </p:cNvSpPr>
          <p:nvPr>
            <p:ph type="ftr" sz="quarter" idx="11"/>
          </p:nvPr>
        </p:nvSpPr>
        <p:spPr/>
        <p:txBody>
          <a:bodyPr/>
          <a:lstStyle/>
          <a:p>
            <a:r>
              <a:rPr lang="en-US"/>
              <a:t>Cunningham - Nonpartisan Originalism</a:t>
            </a:r>
          </a:p>
        </p:txBody>
      </p:sp>
    </p:spTree>
    <p:extLst>
      <p:ext uri="{BB962C8B-B14F-4D97-AF65-F5344CB8AC3E}">
        <p14:creationId xmlns:p14="http://schemas.microsoft.com/office/powerpoint/2010/main" val="717823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C3059F-F81A-492C-A4DD-220A7A3DD771}"/>
              </a:ext>
            </a:extLst>
          </p:cNvPr>
          <p:cNvSpPr>
            <a:spLocks noGrp="1"/>
          </p:cNvSpPr>
          <p:nvPr>
            <p:ph type="title"/>
          </p:nvPr>
        </p:nvSpPr>
        <p:spPr/>
        <p:txBody>
          <a:bodyPr/>
          <a:lstStyle/>
          <a:p>
            <a:pPr algn="ctr"/>
            <a:r>
              <a:rPr lang="en-US" dirty="0"/>
              <a:t>From the CAC Home Page</a:t>
            </a:r>
          </a:p>
        </p:txBody>
      </p:sp>
      <p:pic>
        <p:nvPicPr>
          <p:cNvPr id="7" name="Content Placeholder 6">
            <a:extLst>
              <a:ext uri="{FF2B5EF4-FFF2-40B4-BE49-F238E27FC236}">
                <a16:creationId xmlns:a16="http://schemas.microsoft.com/office/drawing/2014/main" id="{2E504872-0B63-46F2-8DC5-C58AE3D7E0D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5955" y="2177589"/>
            <a:ext cx="5684426" cy="3425714"/>
          </a:xfrm>
        </p:spPr>
      </p:pic>
      <p:pic>
        <p:nvPicPr>
          <p:cNvPr id="9" name="Content Placeholder 8">
            <a:extLst>
              <a:ext uri="{FF2B5EF4-FFF2-40B4-BE49-F238E27FC236}">
                <a16:creationId xmlns:a16="http://schemas.microsoft.com/office/drawing/2014/main" id="{256EE1B4-63AF-4ADE-8738-365C298920C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09846" y="2761172"/>
            <a:ext cx="6086787" cy="2434715"/>
          </a:xfrm>
        </p:spPr>
      </p:pic>
      <p:sp>
        <p:nvSpPr>
          <p:cNvPr id="2" name="Slide Number Placeholder 1">
            <a:extLst>
              <a:ext uri="{FF2B5EF4-FFF2-40B4-BE49-F238E27FC236}">
                <a16:creationId xmlns:a16="http://schemas.microsoft.com/office/drawing/2014/main" id="{1EF245A3-C602-402D-89A7-2AE983C43BC0}"/>
              </a:ext>
            </a:extLst>
          </p:cNvPr>
          <p:cNvSpPr>
            <a:spLocks noGrp="1"/>
          </p:cNvSpPr>
          <p:nvPr>
            <p:ph type="sldNum" sz="quarter" idx="12"/>
          </p:nvPr>
        </p:nvSpPr>
        <p:spPr/>
        <p:txBody>
          <a:bodyPr/>
          <a:lstStyle/>
          <a:p>
            <a:fld id="{ED73BE5E-36FA-40BB-9055-E534BAA27F5A}" type="slidenum">
              <a:rPr lang="en-US" smtClean="0"/>
              <a:t>7</a:t>
            </a:fld>
            <a:endParaRPr lang="en-US"/>
          </a:p>
        </p:txBody>
      </p:sp>
      <p:sp>
        <p:nvSpPr>
          <p:cNvPr id="10" name="Footer Placeholder 9">
            <a:extLst>
              <a:ext uri="{FF2B5EF4-FFF2-40B4-BE49-F238E27FC236}">
                <a16:creationId xmlns:a16="http://schemas.microsoft.com/office/drawing/2014/main" id="{12CCEAA1-D254-4B01-8A90-F269E226B2B6}"/>
              </a:ext>
            </a:extLst>
          </p:cNvPr>
          <p:cNvSpPr>
            <a:spLocks noGrp="1"/>
          </p:cNvSpPr>
          <p:nvPr>
            <p:ph type="ftr" sz="quarter" idx="11"/>
          </p:nvPr>
        </p:nvSpPr>
        <p:spPr/>
        <p:txBody>
          <a:bodyPr/>
          <a:lstStyle/>
          <a:p>
            <a:r>
              <a:rPr lang="en-US"/>
              <a:t>Cunningham - Nonpartisan Originalism</a:t>
            </a:r>
          </a:p>
        </p:txBody>
      </p:sp>
    </p:spTree>
    <p:extLst>
      <p:ext uri="{BB962C8B-B14F-4D97-AF65-F5344CB8AC3E}">
        <p14:creationId xmlns:p14="http://schemas.microsoft.com/office/powerpoint/2010/main" val="1403613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70AB5-8EA2-4098-B82E-B0BDB6D68BAB}"/>
              </a:ext>
            </a:extLst>
          </p:cNvPr>
          <p:cNvSpPr>
            <a:spLocks noGrp="1"/>
          </p:cNvSpPr>
          <p:nvPr>
            <p:ph type="title"/>
          </p:nvPr>
        </p:nvSpPr>
        <p:spPr>
          <a:xfrm>
            <a:off x="838200" y="77057"/>
            <a:ext cx="10515600" cy="1854486"/>
          </a:xfrm>
        </p:spPr>
        <p:txBody>
          <a:bodyPr>
            <a:normAutofit fontScale="90000"/>
          </a:bodyPr>
          <a:lstStyle/>
          <a:p>
            <a:pPr algn="ctr"/>
            <a:r>
              <a:rPr lang="en-US" sz="2800" b="1" dirty="0"/>
              <a:t>The Supreme Court Just Handed a Big, Unanimous Victory to Workers. </a:t>
            </a:r>
            <a:br>
              <a:rPr lang="en-US" sz="2800" b="1" dirty="0"/>
            </a:br>
            <a:r>
              <a:rPr lang="en-US" sz="4900" b="1" dirty="0"/>
              <a:t>Wait, What?</a:t>
            </a:r>
            <a:br>
              <a:rPr lang="en-US" sz="1200" dirty="0"/>
            </a:br>
            <a:r>
              <a:rPr lang="en-US" sz="1800" b="1" dirty="0">
                <a:hlinkClick r:id="rId2"/>
              </a:rPr>
              <a:t>https://slate.com/news-and-politics/2019/01/gorsuch-arbitration-labor-new-prime-oliveira.html</a:t>
            </a:r>
            <a:r>
              <a:rPr lang="en-US" sz="1800" b="1" dirty="0"/>
              <a:t>   </a:t>
            </a:r>
            <a:br>
              <a:rPr lang="en-US" sz="1800" b="1" dirty="0"/>
            </a:br>
            <a:r>
              <a:rPr lang="en-US" sz="1800" b="1" dirty="0"/>
              <a:t>By Mark Joseph Stern </a:t>
            </a:r>
            <a:br>
              <a:rPr lang="en-US" sz="1800" b="1" dirty="0"/>
            </a:br>
            <a:r>
              <a:rPr lang="en-US" sz="1800" b="1" dirty="0"/>
              <a:t>Jan 15, 2019</a:t>
            </a:r>
            <a:endParaRPr lang="en-US" sz="1200" dirty="0"/>
          </a:p>
        </p:txBody>
      </p:sp>
      <p:sp>
        <p:nvSpPr>
          <p:cNvPr id="6" name="Content Placeholder 5">
            <a:extLst>
              <a:ext uri="{FF2B5EF4-FFF2-40B4-BE49-F238E27FC236}">
                <a16:creationId xmlns:a16="http://schemas.microsoft.com/office/drawing/2014/main" id="{25F1B653-104D-46A1-9C0A-4EE9D23BF124}"/>
              </a:ext>
            </a:extLst>
          </p:cNvPr>
          <p:cNvSpPr>
            <a:spLocks noGrp="1"/>
          </p:cNvSpPr>
          <p:nvPr>
            <p:ph idx="1"/>
          </p:nvPr>
        </p:nvSpPr>
        <p:spPr>
          <a:xfrm>
            <a:off x="838200" y="1972638"/>
            <a:ext cx="10515600" cy="4383711"/>
          </a:xfrm>
        </p:spPr>
        <p:txBody>
          <a:bodyPr>
            <a:normAutofit lnSpcReduction="10000"/>
          </a:bodyPr>
          <a:lstStyle/>
          <a:p>
            <a:r>
              <a:rPr lang="en-US" dirty="0"/>
              <a:t>“The Supreme Court handed a victory to American workers, ruling unanimously that independent contractors who work in transportation may not be forced into mandatory arbitration. </a:t>
            </a:r>
          </a:p>
          <a:p>
            <a:r>
              <a:rPr lang="en-US" dirty="0"/>
              <a:t>The decision is a remarkable win for labor rights from a court that typically favors corporate interests over working people. </a:t>
            </a:r>
          </a:p>
          <a:p>
            <a:r>
              <a:rPr lang="en-US" dirty="0"/>
              <a:t>It will allow hundreds of thousands of contractors to vindicate their rights in court, collectively, rather than in costly and unjust arbitration. </a:t>
            </a:r>
          </a:p>
          <a:p>
            <a:r>
              <a:rPr lang="en-US" dirty="0"/>
              <a:t>Armed with old dictionaries and common sense, progressive attorneys scored the biggest blow against mandatory arbitration in years.” </a:t>
            </a:r>
          </a:p>
        </p:txBody>
      </p:sp>
      <p:sp>
        <p:nvSpPr>
          <p:cNvPr id="4" name="Slide Number Placeholder 3">
            <a:extLst>
              <a:ext uri="{FF2B5EF4-FFF2-40B4-BE49-F238E27FC236}">
                <a16:creationId xmlns:a16="http://schemas.microsoft.com/office/drawing/2014/main" id="{7B9B6B65-5948-4482-92D4-7810AB5EA2C2}"/>
              </a:ext>
            </a:extLst>
          </p:cNvPr>
          <p:cNvSpPr>
            <a:spLocks noGrp="1"/>
          </p:cNvSpPr>
          <p:nvPr>
            <p:ph type="sldNum" sz="quarter" idx="12"/>
          </p:nvPr>
        </p:nvSpPr>
        <p:spPr/>
        <p:txBody>
          <a:bodyPr/>
          <a:lstStyle/>
          <a:p>
            <a:fld id="{ED73BE5E-36FA-40BB-9055-E534BAA27F5A}" type="slidenum">
              <a:rPr lang="en-US" smtClean="0"/>
              <a:t>8</a:t>
            </a:fld>
            <a:endParaRPr lang="en-US"/>
          </a:p>
        </p:txBody>
      </p:sp>
      <p:sp>
        <p:nvSpPr>
          <p:cNvPr id="7" name="Footer Placeholder 6">
            <a:extLst>
              <a:ext uri="{FF2B5EF4-FFF2-40B4-BE49-F238E27FC236}">
                <a16:creationId xmlns:a16="http://schemas.microsoft.com/office/drawing/2014/main" id="{429F9F7A-B689-4C62-A163-8F6D176F777B}"/>
              </a:ext>
            </a:extLst>
          </p:cNvPr>
          <p:cNvSpPr>
            <a:spLocks noGrp="1"/>
          </p:cNvSpPr>
          <p:nvPr>
            <p:ph type="ftr" sz="quarter" idx="11"/>
          </p:nvPr>
        </p:nvSpPr>
        <p:spPr/>
        <p:txBody>
          <a:bodyPr/>
          <a:lstStyle/>
          <a:p>
            <a:r>
              <a:rPr lang="en-US"/>
              <a:t>Cunningham - Nonpartisan Originalism</a:t>
            </a:r>
          </a:p>
        </p:txBody>
      </p:sp>
    </p:spTree>
    <p:extLst>
      <p:ext uri="{BB962C8B-B14F-4D97-AF65-F5344CB8AC3E}">
        <p14:creationId xmlns:p14="http://schemas.microsoft.com/office/powerpoint/2010/main" val="2018755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AAA3-4C19-488A-B855-8BA9F5125B22}"/>
              </a:ext>
            </a:extLst>
          </p:cNvPr>
          <p:cNvSpPr>
            <a:spLocks noGrp="1"/>
          </p:cNvSpPr>
          <p:nvPr>
            <p:ph type="title"/>
          </p:nvPr>
        </p:nvSpPr>
        <p:spPr>
          <a:xfrm>
            <a:off x="838200" y="220895"/>
            <a:ext cx="10515600" cy="1171253"/>
          </a:xfrm>
        </p:spPr>
        <p:txBody>
          <a:bodyPr>
            <a:normAutofit fontScale="90000"/>
          </a:bodyPr>
          <a:lstStyle/>
          <a:p>
            <a:pPr algn="ctr"/>
            <a:br>
              <a:rPr lang="en-US" sz="1200" dirty="0"/>
            </a:br>
            <a:r>
              <a:rPr lang="en-US" sz="3600" b="1" dirty="0"/>
              <a:t>NEW PRIME INC., v. OLIVEIRA</a:t>
            </a:r>
            <a:br>
              <a:rPr lang="en-US" sz="1200" dirty="0"/>
            </a:br>
            <a:r>
              <a:rPr lang="en-US" sz="3600" dirty="0"/>
              <a:t>139 </a:t>
            </a:r>
            <a:r>
              <a:rPr lang="en-US" sz="3600" dirty="0" err="1"/>
              <a:t>S.Ct</a:t>
            </a:r>
            <a:r>
              <a:rPr lang="en-US" sz="3600" dirty="0"/>
              <a:t>. 532 (2019)(Gorsuch, J.)</a:t>
            </a:r>
          </a:p>
        </p:txBody>
      </p:sp>
      <p:sp>
        <p:nvSpPr>
          <p:cNvPr id="3" name="Content Placeholder 2">
            <a:extLst>
              <a:ext uri="{FF2B5EF4-FFF2-40B4-BE49-F238E27FC236}">
                <a16:creationId xmlns:a16="http://schemas.microsoft.com/office/drawing/2014/main" id="{94B63E0A-B1CB-485F-83D6-0A15ADA4DBA7}"/>
              </a:ext>
            </a:extLst>
          </p:cNvPr>
          <p:cNvSpPr>
            <a:spLocks noGrp="1"/>
          </p:cNvSpPr>
          <p:nvPr>
            <p:ph idx="1"/>
          </p:nvPr>
        </p:nvSpPr>
        <p:spPr>
          <a:xfrm>
            <a:off x="838200" y="1448656"/>
            <a:ext cx="10515600" cy="4907694"/>
          </a:xfrm>
        </p:spPr>
        <p:txBody>
          <a:bodyPr>
            <a:normAutofit lnSpcReduction="10000"/>
          </a:bodyPr>
          <a:lstStyle/>
          <a:p>
            <a:r>
              <a:rPr lang="en-US" dirty="0"/>
              <a:t>The decision marks the triumph of the </a:t>
            </a:r>
            <a:r>
              <a:rPr lang="en-US" i="1" dirty="0"/>
              <a:t>Gorsuch brief</a:t>
            </a:r>
            <a:r>
              <a:rPr lang="en-US" dirty="0"/>
              <a:t>—designed to nab the justice’s vote by fixating on the text of a statute and its meaning at the time of passage. </a:t>
            </a:r>
          </a:p>
          <a:p>
            <a:r>
              <a:rPr lang="en-US" dirty="0"/>
              <a:t>Gorsuch appears to draw heavily from an </a:t>
            </a:r>
            <a:r>
              <a:rPr lang="en-US" i="1" dirty="0"/>
              <a:t>amicus</a:t>
            </a:r>
            <a:r>
              <a:rPr lang="en-US" dirty="0"/>
              <a:t> brief filed by the Constitutional Accountability Center</a:t>
            </a:r>
          </a:p>
          <a:p>
            <a:r>
              <a:rPr lang="en-US" dirty="0"/>
              <a:t>The brief dwells on the dictionaries that Gorsuch cites and even dives into the etymology of the word </a:t>
            </a:r>
            <a:r>
              <a:rPr lang="en-US" i="1" dirty="0"/>
              <a:t>employment</a:t>
            </a:r>
            <a:r>
              <a:rPr lang="en-US" dirty="0"/>
              <a:t>, from its Latin roots to its evolution through French and Anglo-Norman usage in the Middle Ages. </a:t>
            </a:r>
          </a:p>
          <a:p>
            <a:r>
              <a:rPr lang="en-US" dirty="0"/>
              <a:t>The Constitutional Accountability Center provided enough arcane evidence to satisfy Gorsuch that, in 1925, the word </a:t>
            </a:r>
            <a:r>
              <a:rPr lang="en-US" i="1" dirty="0"/>
              <a:t>employment</a:t>
            </a:r>
            <a:r>
              <a:rPr lang="en-US" dirty="0"/>
              <a:t> did not distinguish between employers and contractors. </a:t>
            </a:r>
          </a:p>
        </p:txBody>
      </p:sp>
      <p:sp>
        <p:nvSpPr>
          <p:cNvPr id="4" name="Slide Number Placeholder 3">
            <a:extLst>
              <a:ext uri="{FF2B5EF4-FFF2-40B4-BE49-F238E27FC236}">
                <a16:creationId xmlns:a16="http://schemas.microsoft.com/office/drawing/2014/main" id="{8550920C-61EF-4E11-933C-A5BF5EEE4ECB}"/>
              </a:ext>
            </a:extLst>
          </p:cNvPr>
          <p:cNvSpPr>
            <a:spLocks noGrp="1"/>
          </p:cNvSpPr>
          <p:nvPr>
            <p:ph type="sldNum" sz="quarter" idx="12"/>
          </p:nvPr>
        </p:nvSpPr>
        <p:spPr/>
        <p:txBody>
          <a:bodyPr/>
          <a:lstStyle/>
          <a:p>
            <a:fld id="{ED73BE5E-36FA-40BB-9055-E534BAA27F5A}" type="slidenum">
              <a:rPr lang="en-US" smtClean="0"/>
              <a:t>9</a:t>
            </a:fld>
            <a:endParaRPr lang="en-US"/>
          </a:p>
        </p:txBody>
      </p:sp>
      <p:sp>
        <p:nvSpPr>
          <p:cNvPr id="5" name="Footer Placeholder 4">
            <a:extLst>
              <a:ext uri="{FF2B5EF4-FFF2-40B4-BE49-F238E27FC236}">
                <a16:creationId xmlns:a16="http://schemas.microsoft.com/office/drawing/2014/main" id="{9A5D9B0D-DB76-438B-B2CD-350E22A79CEC}"/>
              </a:ext>
            </a:extLst>
          </p:cNvPr>
          <p:cNvSpPr>
            <a:spLocks noGrp="1"/>
          </p:cNvSpPr>
          <p:nvPr>
            <p:ph type="ftr" sz="quarter" idx="11"/>
          </p:nvPr>
        </p:nvSpPr>
        <p:spPr/>
        <p:txBody>
          <a:bodyPr/>
          <a:lstStyle/>
          <a:p>
            <a:r>
              <a:rPr lang="en-US"/>
              <a:t>Cunningham - Nonpartisan Originalism</a:t>
            </a:r>
          </a:p>
        </p:txBody>
      </p:sp>
    </p:spTree>
    <p:extLst>
      <p:ext uri="{BB962C8B-B14F-4D97-AF65-F5344CB8AC3E}">
        <p14:creationId xmlns:p14="http://schemas.microsoft.com/office/powerpoint/2010/main" val="1706273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t">
  <a:themeElements>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1246</TotalTime>
  <Words>1609</Words>
  <Application>Microsoft Office PowerPoint</Application>
  <PresentationFormat>Widescreen</PresentationFormat>
  <Paragraphs>242</Paragraphs>
  <Slides>51</Slides>
  <Notes>10</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51</vt:i4>
      </vt:variant>
    </vt:vector>
  </HeadingPairs>
  <TitlesOfParts>
    <vt:vector size="64" baseType="lpstr">
      <vt:lpstr>Arial</vt:lpstr>
      <vt:lpstr>Arial, Helvetica, sans-serif</vt:lpstr>
      <vt:lpstr>Baskerville Old Face</vt:lpstr>
      <vt:lpstr>Calibri</vt:lpstr>
      <vt:lpstr>Calibri Light</vt:lpstr>
      <vt:lpstr>Georgia</vt:lpstr>
      <vt:lpstr>Tahoma</vt:lpstr>
      <vt:lpstr>Wingdings</vt:lpstr>
      <vt:lpstr>Wingdings 2</vt:lpstr>
      <vt:lpstr>Office Theme</vt:lpstr>
      <vt:lpstr>1_Office Theme</vt:lpstr>
      <vt:lpstr>Slit</vt:lpstr>
      <vt:lpstr>3_Office Theme</vt:lpstr>
      <vt:lpstr>Nonpartisan Originalism Clark D. Cunningham W. Lee Burge Chair in Law &amp; Ethics Georgia State University College of Law www.ClarkCunningham.org   ACS Constitutional Law Scholars Forum Friday, March 1, 2019  Dwayne O. Andreas School of Law, Barry University  Orlando, Florida</vt:lpstr>
      <vt:lpstr>PowerPoint Presentation</vt:lpstr>
      <vt:lpstr>PowerPoint Presentation</vt:lpstr>
      <vt:lpstr>Constitutional Accountability Center  Founded in 2008 by Doug Kendall</vt:lpstr>
      <vt:lpstr>Justice Elena Kagan</vt:lpstr>
      <vt:lpstr>Brianne Gorod, chief counsel for CAC:</vt:lpstr>
      <vt:lpstr>From the CAC Home Page</vt:lpstr>
      <vt:lpstr>The Supreme Court Just Handed a Big, Unanimous Victory to Workers.  Wait, What? https://slate.com/news-and-politics/2019/01/gorsuch-arbitration-labor-new-prime-oliveira.html    By Mark Joseph Stern  Jan 15, 2019</vt:lpstr>
      <vt:lpstr> NEW PRIME INC., v. OLIVEIRA 139 S.Ct. 532 (2019)(Gorsuch, J.)</vt:lpstr>
      <vt:lpstr>PowerPoint Presentation</vt:lpstr>
      <vt:lpstr>PowerPoint Presentation</vt:lpstr>
      <vt:lpstr>PowerPoint Presentation</vt:lpstr>
      <vt:lpstr>PowerPoint Presentation</vt:lpstr>
      <vt:lpstr>Paul Revere</vt:lpstr>
      <vt:lpstr>Liberty Bowl (1768)</vt:lpstr>
      <vt:lpstr>PowerPoint Presentation</vt:lpstr>
      <vt:lpstr>Fourth Amendment</vt:lpstr>
      <vt:lpstr>England                  April 23, 1763</vt:lpstr>
      <vt:lpstr>Lord Halifax, Secretary of State: Warrant</vt:lpstr>
      <vt:lpstr>Lord Halifax Warrant</vt:lpstr>
      <vt:lpstr>Wilkes’ Attorney</vt:lpstr>
      <vt:lpstr>Wilkes’ Attorney</vt:lpstr>
      <vt:lpstr>Fourth Amendment</vt:lpstr>
      <vt:lpstr>Chief Justice Pratt (later Lord Camden)</vt:lpstr>
      <vt:lpstr>PowerPoint Presentation</vt:lpstr>
      <vt:lpstr>PowerPoint Presentation</vt:lpstr>
      <vt:lpstr>PowerPoint Presentation</vt:lpstr>
      <vt:lpstr>www.yalelawjournal.org/forum/</vt:lpstr>
      <vt:lpstr>PowerPoint Presentation</vt:lpstr>
      <vt:lpstr>Blumenthal v Trump (D.DC)</vt:lpstr>
      <vt:lpstr>PowerPoint Presentation</vt:lpstr>
      <vt:lpstr>Article I, Section 9</vt:lpstr>
      <vt:lpstr>PowerPoint Presentation</vt:lpstr>
      <vt:lpstr>President’s position</vt:lpstr>
      <vt:lpstr>PowerPoint Presentation</vt:lpstr>
      <vt:lpstr>PowerPoint Presentation</vt:lpstr>
      <vt:lpstr>Search results</vt:lpstr>
      <vt:lpstr>PowerPoint Presentation</vt:lpstr>
      <vt:lpstr>Examples</vt:lpstr>
      <vt:lpstr>Examples</vt:lpstr>
      <vt:lpstr>Nouns preceding other emolument(s) in coordinated NPs</vt:lpstr>
      <vt:lpstr>PowerPoint Presentation</vt:lpstr>
      <vt:lpstr>PowerPoint Presentation</vt:lpstr>
      <vt:lpstr>PowerPoint Presentation</vt:lpstr>
      <vt:lpstr>GSU Law Students Present Research: April 11, 2018</vt:lpstr>
      <vt:lpstr>Isaac Godfrey 8th Amendment “Excessive bail shall not be required …”</vt:lpstr>
      <vt:lpstr> Pearson Cunningham &amp; William Lasker  Congress shall make no law . . . abridging . . . the right of the people . . . to petition the Government for a redress of grievances </vt:lpstr>
      <vt:lpstr>Eleanor Miller &amp;  Heather Obelgoner</vt:lpstr>
      <vt:lpstr>Don’t Be Cruel: A Corpus Analysis of the Cruel and Unusual Punishments Clause</vt:lpstr>
      <vt:lpstr>Seminar on Judicial Power Spring 2019</vt:lpstr>
      <vt:lpstr>PowerPoint Presentation</vt:lpstr>
    </vt:vector>
  </TitlesOfParts>
  <Company>Georgia State University - College of Law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Clark D Cunningham</dc:creator>
  <cp:lastModifiedBy>Clark D Cunningham</cp:lastModifiedBy>
  <cp:revision>59</cp:revision>
  <cp:lastPrinted>2018-09-21T16:43:09Z</cp:lastPrinted>
  <dcterms:created xsi:type="dcterms:W3CDTF">2018-09-20T23:09:54Z</dcterms:created>
  <dcterms:modified xsi:type="dcterms:W3CDTF">2019-03-01T13:05:15Z</dcterms:modified>
</cp:coreProperties>
</file>