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handoutMasterIdLst>
    <p:handoutMasterId r:id="rId54"/>
  </p:handoutMasterIdLst>
  <p:sldIdLst>
    <p:sldId id="292" r:id="rId3"/>
    <p:sldId id="256" r:id="rId4"/>
    <p:sldId id="286" r:id="rId5"/>
    <p:sldId id="287" r:id="rId6"/>
    <p:sldId id="258" r:id="rId7"/>
    <p:sldId id="278" r:id="rId8"/>
    <p:sldId id="312" r:id="rId9"/>
    <p:sldId id="313" r:id="rId10"/>
    <p:sldId id="297" r:id="rId11"/>
    <p:sldId id="296" r:id="rId12"/>
    <p:sldId id="279" r:id="rId13"/>
    <p:sldId id="298" r:id="rId14"/>
    <p:sldId id="281" r:id="rId15"/>
    <p:sldId id="280" r:id="rId16"/>
    <p:sldId id="314" r:id="rId17"/>
    <p:sldId id="315" r:id="rId18"/>
    <p:sldId id="303" r:id="rId19"/>
    <p:sldId id="288" r:id="rId20"/>
    <p:sldId id="306" r:id="rId21"/>
    <p:sldId id="310" r:id="rId22"/>
    <p:sldId id="311" r:id="rId23"/>
    <p:sldId id="307" r:id="rId24"/>
    <p:sldId id="305" r:id="rId25"/>
    <p:sldId id="308" r:id="rId26"/>
    <p:sldId id="309" r:id="rId27"/>
    <p:sldId id="294" r:id="rId28"/>
    <p:sldId id="295" r:id="rId29"/>
    <p:sldId id="282" r:id="rId30"/>
    <p:sldId id="293" r:id="rId31"/>
    <p:sldId id="285" r:id="rId32"/>
    <p:sldId id="299" r:id="rId33"/>
    <p:sldId id="301" r:id="rId34"/>
    <p:sldId id="283" r:id="rId35"/>
    <p:sldId id="277" r:id="rId36"/>
    <p:sldId id="290" r:id="rId37"/>
    <p:sldId id="259" r:id="rId38"/>
    <p:sldId id="264" r:id="rId39"/>
    <p:sldId id="260" r:id="rId40"/>
    <p:sldId id="265" r:id="rId41"/>
    <p:sldId id="266" r:id="rId42"/>
    <p:sldId id="267" r:id="rId43"/>
    <p:sldId id="268" r:id="rId44"/>
    <p:sldId id="269" r:id="rId45"/>
    <p:sldId id="261" r:id="rId46"/>
    <p:sldId id="270" r:id="rId47"/>
    <p:sldId id="271" r:id="rId48"/>
    <p:sldId id="262" r:id="rId49"/>
    <p:sldId id="274" r:id="rId50"/>
    <p:sldId id="273" r:id="rId51"/>
    <p:sldId id="276" r:id="rId5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86" autoAdjust="0"/>
  </p:normalViewPr>
  <p:slideViewPr>
    <p:cSldViewPr snapToGrid="0">
      <p:cViewPr varScale="1">
        <p:scale>
          <a:sx n="109" d="100"/>
          <a:sy n="109" d="100"/>
        </p:scale>
        <p:origin x="65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Frequency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signed</c:v>
                </c:pt>
                <c:pt idx="1">
                  <c:v>filed</c:v>
                </c:pt>
                <c:pt idx="2">
                  <c:v>presented</c:v>
                </c:pt>
                <c:pt idx="3">
                  <c:v>court</c:v>
                </c:pt>
                <c:pt idx="4">
                  <c:v>congress</c:v>
                </c:pt>
                <c:pt idx="5">
                  <c:v>king</c:v>
                </c:pt>
                <c:pt idx="6">
                  <c:v>sign</c:v>
                </c:pt>
                <c:pt idx="7">
                  <c:v>signatures</c:v>
                </c:pt>
                <c:pt idx="8">
                  <c:v>granted</c:v>
                </c:pt>
                <c:pt idx="9">
                  <c:v>bankruptcy</c:v>
                </c:pt>
              </c:strCache>
            </c:strRef>
          </c:cat>
          <c:val>
            <c:numRef>
              <c:f>Sheet1!$B$2:$B$11</c:f>
              <c:numCache>
                <c:formatCode>General</c:formatCode>
                <c:ptCount val="10"/>
                <c:pt idx="0">
                  <c:v>165</c:v>
                </c:pt>
                <c:pt idx="1">
                  <c:v>146</c:v>
                </c:pt>
                <c:pt idx="2">
                  <c:v>133</c:v>
                </c:pt>
                <c:pt idx="3">
                  <c:v>108</c:v>
                </c:pt>
                <c:pt idx="4">
                  <c:v>87</c:v>
                </c:pt>
                <c:pt idx="5">
                  <c:v>79</c:v>
                </c:pt>
                <c:pt idx="6">
                  <c:v>69</c:v>
                </c:pt>
                <c:pt idx="7">
                  <c:v>66</c:v>
                </c:pt>
                <c:pt idx="8">
                  <c:v>56</c:v>
                </c:pt>
                <c:pt idx="9">
                  <c:v>45</c:v>
                </c:pt>
              </c:numCache>
            </c:numRef>
          </c:val>
          <c:extLst>
            <c:ext xmlns:c16="http://schemas.microsoft.com/office/drawing/2014/chart" uri="{C3380CC4-5D6E-409C-BE32-E72D297353CC}">
              <c16:uniqueId val="{00000000-02DF-4D70-ABF6-4B7B1C621FE1}"/>
            </c:ext>
          </c:extLst>
        </c:ser>
        <c:dLbls>
          <c:dLblPos val="inEnd"/>
          <c:showLegendKey val="0"/>
          <c:showVal val="1"/>
          <c:showCatName val="0"/>
          <c:showSerName val="0"/>
          <c:showPercent val="0"/>
          <c:showBubbleSize val="0"/>
        </c:dLbls>
        <c:gapWidth val="65"/>
        <c:axId val="2123030560"/>
        <c:axId val="2123031792"/>
      </c:barChart>
      <c:catAx>
        <c:axId val="21230305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2123031792"/>
        <c:crosses val="autoZero"/>
        <c:auto val="1"/>
        <c:lblAlgn val="ctr"/>
        <c:lblOffset val="100"/>
        <c:noMultiLvlLbl val="0"/>
      </c:catAx>
      <c:valAx>
        <c:axId val="2123031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230305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421613564066E-2"/>
          <c:y val="5.7566940754796597E-2"/>
          <c:w val="0.95173085244482902"/>
          <c:h val="0.78695498680101705"/>
        </c:manualLayout>
      </c:layout>
      <c:barChart>
        <c:barDir val="col"/>
        <c:grouping val="clustered"/>
        <c:varyColors val="0"/>
        <c:ser>
          <c:idx val="0"/>
          <c:order val="0"/>
          <c:tx>
            <c:strRef>
              <c:f>Sheet1!$B$1</c:f>
              <c:strCache>
                <c:ptCount val="1"/>
                <c:pt idx="0">
                  <c:v>Frequency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signed</c:v>
                </c:pt>
                <c:pt idx="1">
                  <c:v>filed</c:v>
                </c:pt>
                <c:pt idx="2">
                  <c:v>court</c:v>
                </c:pt>
                <c:pt idx="3">
                  <c:v>sign</c:v>
                </c:pt>
                <c:pt idx="4">
                  <c:v>signatures</c:v>
                </c:pt>
                <c:pt idx="5">
                  <c:v>drive</c:v>
                </c:pt>
                <c:pt idx="6">
                  <c:v>government</c:v>
                </c:pt>
                <c:pt idx="7">
                  <c:v>online</c:v>
                </c:pt>
                <c:pt idx="8">
                  <c:v>asking</c:v>
                </c:pt>
                <c:pt idx="9">
                  <c:v>calling</c:v>
                </c:pt>
              </c:strCache>
            </c:strRef>
          </c:cat>
          <c:val>
            <c:numRef>
              <c:f>Sheet1!$B$2:$B$11</c:f>
              <c:numCache>
                <c:formatCode>General</c:formatCode>
                <c:ptCount val="10"/>
                <c:pt idx="0">
                  <c:v>291</c:v>
                </c:pt>
                <c:pt idx="1">
                  <c:v>269</c:v>
                </c:pt>
                <c:pt idx="2">
                  <c:v>174</c:v>
                </c:pt>
                <c:pt idx="3">
                  <c:v>148</c:v>
                </c:pt>
                <c:pt idx="4">
                  <c:v>146</c:v>
                </c:pt>
                <c:pt idx="5">
                  <c:v>136</c:v>
                </c:pt>
                <c:pt idx="6">
                  <c:v>118</c:v>
                </c:pt>
                <c:pt idx="7">
                  <c:v>81</c:v>
                </c:pt>
                <c:pt idx="8">
                  <c:v>66</c:v>
                </c:pt>
                <c:pt idx="9">
                  <c:v>65</c:v>
                </c:pt>
              </c:numCache>
            </c:numRef>
          </c:val>
          <c:extLst>
            <c:ext xmlns:c16="http://schemas.microsoft.com/office/drawing/2014/chart" uri="{C3380CC4-5D6E-409C-BE32-E72D297353CC}">
              <c16:uniqueId val="{00000000-DCBD-47DD-B704-D6D400DBF4FB}"/>
            </c:ext>
          </c:extLst>
        </c:ser>
        <c:dLbls>
          <c:dLblPos val="inEnd"/>
          <c:showLegendKey val="0"/>
          <c:showVal val="1"/>
          <c:showCatName val="0"/>
          <c:showSerName val="0"/>
          <c:showPercent val="0"/>
          <c:showBubbleSize val="0"/>
        </c:dLbls>
        <c:gapWidth val="65"/>
        <c:axId val="2124049648"/>
        <c:axId val="2124109168"/>
      </c:barChart>
      <c:catAx>
        <c:axId val="21240496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2124109168"/>
        <c:crosses val="autoZero"/>
        <c:auto val="1"/>
        <c:lblAlgn val="ctr"/>
        <c:lblOffset val="100"/>
        <c:noMultiLvlLbl val="0"/>
      </c:catAx>
      <c:valAx>
        <c:axId val="21241091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240496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Frequency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prayer</c:v>
                </c:pt>
                <c:pt idx="1">
                  <c:v>John</c:v>
                </c:pt>
                <c:pt idx="2">
                  <c:v>a</c:v>
                </c:pt>
                <c:pt idx="3">
                  <c:v>report</c:v>
                </c:pt>
                <c:pt idx="4">
                  <c:v>william</c:v>
                </c:pt>
                <c:pt idx="5">
                  <c:v>mr</c:v>
                </c:pt>
                <c:pt idx="6">
                  <c:v>committee</c:v>
                </c:pt>
                <c:pt idx="7">
                  <c:v>thomas</c:v>
                </c:pt>
                <c:pt idx="8">
                  <c:v>congress</c:v>
                </c:pt>
                <c:pt idx="9">
                  <c:v>samuel</c:v>
                </c:pt>
              </c:strCache>
            </c:strRef>
          </c:cat>
          <c:val>
            <c:numRef>
              <c:f>Sheet1!$B$2:$B$11</c:f>
              <c:numCache>
                <c:formatCode>General</c:formatCode>
                <c:ptCount val="10"/>
                <c:pt idx="0">
                  <c:v>1603</c:v>
                </c:pt>
                <c:pt idx="1">
                  <c:v>849</c:v>
                </c:pt>
                <c:pt idx="2">
                  <c:v>645</c:v>
                </c:pt>
                <c:pt idx="3">
                  <c:v>558</c:v>
                </c:pt>
                <c:pt idx="4">
                  <c:v>462</c:v>
                </c:pt>
                <c:pt idx="5">
                  <c:v>425</c:v>
                </c:pt>
                <c:pt idx="6">
                  <c:v>388</c:v>
                </c:pt>
                <c:pt idx="7">
                  <c:v>384</c:v>
                </c:pt>
                <c:pt idx="8">
                  <c:v>353</c:v>
                </c:pt>
                <c:pt idx="9">
                  <c:v>317</c:v>
                </c:pt>
              </c:numCache>
            </c:numRef>
          </c:val>
          <c:extLst>
            <c:ext xmlns:c16="http://schemas.microsoft.com/office/drawing/2014/chart" uri="{C3380CC4-5D6E-409C-BE32-E72D297353CC}">
              <c16:uniqueId val="{00000000-7891-4423-9D88-B56A3A955EE6}"/>
            </c:ext>
          </c:extLst>
        </c:ser>
        <c:dLbls>
          <c:dLblPos val="inEnd"/>
          <c:showLegendKey val="0"/>
          <c:showVal val="1"/>
          <c:showCatName val="0"/>
          <c:showSerName val="0"/>
          <c:showPercent val="0"/>
          <c:showBubbleSize val="0"/>
        </c:dLbls>
        <c:gapWidth val="65"/>
        <c:axId val="2115542608"/>
        <c:axId val="2124064960"/>
      </c:barChart>
      <c:catAx>
        <c:axId val="21155426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2124064960"/>
        <c:crosses val="autoZero"/>
        <c:auto val="1"/>
        <c:lblAlgn val="ctr"/>
        <c:lblOffset val="100"/>
        <c:noMultiLvlLbl val="0"/>
      </c:catAx>
      <c:valAx>
        <c:axId val="21240649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155426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71421031634917E-2"/>
          <c:y val="0.17824134609549641"/>
          <c:w val="0.91870533129487519"/>
          <c:h val="0.79414459370268953"/>
        </c:manualLayout>
      </c:layout>
      <c:ofPieChart>
        <c:ofPieType val="bar"/>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142-4C4C-A884-727F4B701BA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142-4C4C-A884-727F4B701BA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142-4C4C-A884-727F4B701BA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142-4C4C-A884-727F4B701BA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F142-4C4C-A884-727F4B701BA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F142-4C4C-A884-727F4B701BA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F142-4C4C-A884-727F4B701BA2}"/>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F142-4C4C-A884-727F4B701BA2}"/>
              </c:ext>
            </c:extLst>
          </c:dPt>
          <c:dLbls>
            <c:dLbl>
              <c:idx val="7"/>
              <c:tx>
                <c:rich>
                  <a:bodyPr rot="0" spcFirstLastPara="1" vertOverflow="ellipsis" vert="horz" wrap="square" lIns="38100" tIns="19050" rIns="38100" bIns="19050" anchor="ctr" anchorCtr="1">
                    <a:noAutofit/>
                  </a:bodyPr>
                  <a:lstStyle/>
                  <a:p>
                    <a:pPr>
                      <a:defRPr sz="2800" b="1" i="0" u="none" strike="noStrike" kern="1200" baseline="0">
                        <a:solidFill>
                          <a:schemeClr val="lt1"/>
                        </a:solidFill>
                        <a:latin typeface="+mn-lt"/>
                        <a:ea typeface="+mn-ea"/>
                        <a:cs typeface="+mn-cs"/>
                      </a:defRPr>
                    </a:pPr>
                    <a:r>
                      <a:rPr lang="en-US" dirty="0"/>
                      <a:t>Name</a:t>
                    </a:r>
                    <a:r>
                      <a:rPr lang="en-US" baseline="0" dirty="0"/>
                      <a:t> or </a:t>
                    </a:r>
                    <a:r>
                      <a:rPr lang="en-US" baseline="0" dirty="0" err="1"/>
                      <a:t>Mr</a:t>
                    </a:r>
                    <a:endParaRPr lang="en-US" dirty="0"/>
                  </a:p>
                </c:rich>
              </c:tx>
              <c:spPr>
                <a:noFill/>
                <a:ln>
                  <a:noFill/>
                </a:ln>
                <a:effectLst/>
              </c:sp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142-4C4C-A884-727F4B701BA2}"/>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prayer</c:v>
                </c:pt>
                <c:pt idx="1">
                  <c:v>a</c:v>
                </c:pt>
                <c:pt idx="2">
                  <c:v>report</c:v>
                </c:pt>
                <c:pt idx="3">
                  <c:v>congress</c:v>
                </c:pt>
                <c:pt idx="4">
                  <c:v>committee</c:v>
                </c:pt>
                <c:pt idx="5">
                  <c:v>names</c:v>
                </c:pt>
                <c:pt idx="6">
                  <c:v>mr</c:v>
                </c:pt>
              </c:strCache>
            </c:strRef>
          </c:cat>
          <c:val>
            <c:numRef>
              <c:f>Sheet1!$B$2:$B$8</c:f>
              <c:numCache>
                <c:formatCode>General</c:formatCode>
                <c:ptCount val="7"/>
                <c:pt idx="0">
                  <c:v>1603</c:v>
                </c:pt>
                <c:pt idx="1">
                  <c:v>645</c:v>
                </c:pt>
                <c:pt idx="2">
                  <c:v>558</c:v>
                </c:pt>
                <c:pt idx="3">
                  <c:v>353</c:v>
                </c:pt>
                <c:pt idx="4">
                  <c:v>388</c:v>
                </c:pt>
                <c:pt idx="5">
                  <c:v>2460</c:v>
                </c:pt>
                <c:pt idx="6">
                  <c:v>425</c:v>
                </c:pt>
              </c:numCache>
            </c:numRef>
          </c:val>
          <c:extLst>
            <c:ext xmlns:c16="http://schemas.microsoft.com/office/drawing/2014/chart" uri="{C3380CC4-5D6E-409C-BE32-E72D297353CC}">
              <c16:uniqueId val="{00000010-F142-4C4C-A884-727F4B701BA2}"/>
            </c:ext>
          </c:extLst>
        </c:ser>
        <c:dLbls>
          <c:dLblPos val="inEnd"/>
          <c:showLegendKey val="0"/>
          <c:showVal val="0"/>
          <c:showCatName val="0"/>
          <c:showSerName val="0"/>
          <c:showPercent val="1"/>
          <c:showBubbleSize val="0"/>
          <c:showLeaderLines val="1"/>
        </c:dLbls>
        <c:gapWidth val="100"/>
        <c:splitType val="pos"/>
        <c:splitPos val="2"/>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95F68B0-077E-41B1-B135-FD59B9BF7B29}" type="datetimeFigureOut">
              <a:rPr lang="en-US" smtClean="0"/>
              <a:t>09/25/2018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542D3D3-F82E-4D39-A11A-EA2BB6F06775}" type="slidenum">
              <a:rPr lang="en-US" smtClean="0"/>
              <a:t>‹#›</a:t>
            </a:fld>
            <a:endParaRPr lang="en-US"/>
          </a:p>
        </p:txBody>
      </p:sp>
    </p:spTree>
    <p:extLst>
      <p:ext uri="{BB962C8B-B14F-4D97-AF65-F5344CB8AC3E}">
        <p14:creationId xmlns:p14="http://schemas.microsoft.com/office/powerpoint/2010/main" val="1445774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820DBB-D07E-4F01-B454-9FFAE44F179B}" type="datetimeFigureOut">
              <a:rPr lang="en-US" smtClean="0"/>
              <a:t>09/25/2018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6261F21-22DD-4D16-BBD5-83B491110BFC}" type="slidenum">
              <a:rPr lang="en-US" smtClean="0"/>
              <a:t>‹#›</a:t>
            </a:fld>
            <a:endParaRPr lang="en-US"/>
          </a:p>
        </p:txBody>
      </p:sp>
    </p:spTree>
    <p:extLst>
      <p:ext uri="{BB962C8B-B14F-4D97-AF65-F5344CB8AC3E}">
        <p14:creationId xmlns:p14="http://schemas.microsoft.com/office/powerpoint/2010/main" val="25693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ED9AFB-BAC0-48BF-8391-D9B292844CB6}" type="slidenum">
              <a:rPr lang="en-US" altLang="en-US" smtClean="0"/>
              <a:pPr>
                <a:defRPr/>
              </a:pPr>
              <a:t>1</a:t>
            </a:fld>
            <a:endParaRPr lang="en-US" altLang="en-US"/>
          </a:p>
        </p:txBody>
      </p:sp>
    </p:spTree>
    <p:extLst>
      <p:ext uri="{BB962C8B-B14F-4D97-AF65-F5344CB8AC3E}">
        <p14:creationId xmlns:p14="http://schemas.microsoft.com/office/powerpoint/2010/main" val="202734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12</a:t>
            </a:fld>
            <a:endParaRPr lang="en-US"/>
          </a:p>
        </p:txBody>
      </p:sp>
    </p:spTree>
    <p:extLst>
      <p:ext uri="{BB962C8B-B14F-4D97-AF65-F5344CB8AC3E}">
        <p14:creationId xmlns:p14="http://schemas.microsoft.com/office/powerpoint/2010/main" val="53383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13</a:t>
            </a:fld>
            <a:endParaRPr lang="en-US"/>
          </a:p>
        </p:txBody>
      </p:sp>
    </p:spTree>
    <p:extLst>
      <p:ext uri="{BB962C8B-B14F-4D97-AF65-F5344CB8AC3E}">
        <p14:creationId xmlns:p14="http://schemas.microsoft.com/office/powerpoint/2010/main" val="3359724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14</a:t>
            </a:fld>
            <a:endParaRPr lang="en-US"/>
          </a:p>
        </p:txBody>
      </p:sp>
    </p:spTree>
    <p:extLst>
      <p:ext uri="{BB962C8B-B14F-4D97-AF65-F5344CB8AC3E}">
        <p14:creationId xmlns:p14="http://schemas.microsoft.com/office/powerpoint/2010/main" val="387815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17</a:t>
            </a:fld>
            <a:endParaRPr lang="en-US"/>
          </a:p>
        </p:txBody>
      </p:sp>
    </p:spTree>
    <p:extLst>
      <p:ext uri="{BB962C8B-B14F-4D97-AF65-F5344CB8AC3E}">
        <p14:creationId xmlns:p14="http://schemas.microsoft.com/office/powerpoint/2010/main" val="2298929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18</a:t>
            </a:fld>
            <a:endParaRPr lang="en-US"/>
          </a:p>
        </p:txBody>
      </p:sp>
    </p:spTree>
    <p:extLst>
      <p:ext uri="{BB962C8B-B14F-4D97-AF65-F5344CB8AC3E}">
        <p14:creationId xmlns:p14="http://schemas.microsoft.com/office/powerpoint/2010/main" val="471777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19</a:t>
            </a:fld>
            <a:endParaRPr lang="en-US"/>
          </a:p>
        </p:txBody>
      </p:sp>
    </p:spTree>
    <p:extLst>
      <p:ext uri="{BB962C8B-B14F-4D97-AF65-F5344CB8AC3E}">
        <p14:creationId xmlns:p14="http://schemas.microsoft.com/office/powerpoint/2010/main" val="389874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22</a:t>
            </a:fld>
            <a:endParaRPr lang="en-US"/>
          </a:p>
        </p:txBody>
      </p:sp>
    </p:spTree>
    <p:extLst>
      <p:ext uri="{BB962C8B-B14F-4D97-AF65-F5344CB8AC3E}">
        <p14:creationId xmlns:p14="http://schemas.microsoft.com/office/powerpoint/2010/main" val="3277588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23</a:t>
            </a:fld>
            <a:endParaRPr lang="en-US"/>
          </a:p>
        </p:txBody>
      </p:sp>
    </p:spTree>
    <p:extLst>
      <p:ext uri="{BB962C8B-B14F-4D97-AF65-F5344CB8AC3E}">
        <p14:creationId xmlns:p14="http://schemas.microsoft.com/office/powerpoint/2010/main" val="256602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26</a:t>
            </a:fld>
            <a:endParaRPr lang="en-US"/>
          </a:p>
        </p:txBody>
      </p:sp>
    </p:spTree>
    <p:extLst>
      <p:ext uri="{BB962C8B-B14F-4D97-AF65-F5344CB8AC3E}">
        <p14:creationId xmlns:p14="http://schemas.microsoft.com/office/powerpoint/2010/main" val="27603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27</a:t>
            </a:fld>
            <a:endParaRPr lang="en-US"/>
          </a:p>
        </p:txBody>
      </p:sp>
    </p:spTree>
    <p:extLst>
      <p:ext uri="{BB962C8B-B14F-4D97-AF65-F5344CB8AC3E}">
        <p14:creationId xmlns:p14="http://schemas.microsoft.com/office/powerpoint/2010/main" val="376056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a:t>
            </a:fld>
            <a:endParaRPr lang="en-US"/>
          </a:p>
        </p:txBody>
      </p:sp>
    </p:spTree>
    <p:extLst>
      <p:ext uri="{BB962C8B-B14F-4D97-AF65-F5344CB8AC3E}">
        <p14:creationId xmlns:p14="http://schemas.microsoft.com/office/powerpoint/2010/main" val="93155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28</a:t>
            </a:fld>
            <a:endParaRPr lang="en-US"/>
          </a:p>
        </p:txBody>
      </p:sp>
    </p:spTree>
    <p:extLst>
      <p:ext uri="{BB962C8B-B14F-4D97-AF65-F5344CB8AC3E}">
        <p14:creationId xmlns:p14="http://schemas.microsoft.com/office/powerpoint/2010/main" val="3769036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29</a:t>
            </a:fld>
            <a:endParaRPr lang="en-US"/>
          </a:p>
        </p:txBody>
      </p:sp>
    </p:spTree>
    <p:extLst>
      <p:ext uri="{BB962C8B-B14F-4D97-AF65-F5344CB8AC3E}">
        <p14:creationId xmlns:p14="http://schemas.microsoft.com/office/powerpoint/2010/main" val="3296051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30</a:t>
            </a:fld>
            <a:endParaRPr lang="en-US"/>
          </a:p>
        </p:txBody>
      </p:sp>
    </p:spTree>
    <p:extLst>
      <p:ext uri="{BB962C8B-B14F-4D97-AF65-F5344CB8AC3E}">
        <p14:creationId xmlns:p14="http://schemas.microsoft.com/office/powerpoint/2010/main" val="82059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31</a:t>
            </a:fld>
            <a:endParaRPr lang="en-US"/>
          </a:p>
        </p:txBody>
      </p:sp>
    </p:spTree>
    <p:extLst>
      <p:ext uri="{BB962C8B-B14F-4D97-AF65-F5344CB8AC3E}">
        <p14:creationId xmlns:p14="http://schemas.microsoft.com/office/powerpoint/2010/main" val="385139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32</a:t>
            </a:fld>
            <a:endParaRPr lang="en-US"/>
          </a:p>
        </p:txBody>
      </p:sp>
    </p:spTree>
    <p:extLst>
      <p:ext uri="{BB962C8B-B14F-4D97-AF65-F5344CB8AC3E}">
        <p14:creationId xmlns:p14="http://schemas.microsoft.com/office/powerpoint/2010/main" val="3176416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33</a:t>
            </a:fld>
            <a:endParaRPr lang="en-US"/>
          </a:p>
        </p:txBody>
      </p:sp>
    </p:spTree>
    <p:extLst>
      <p:ext uri="{BB962C8B-B14F-4D97-AF65-F5344CB8AC3E}">
        <p14:creationId xmlns:p14="http://schemas.microsoft.com/office/powerpoint/2010/main" val="4210518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34</a:t>
            </a:fld>
            <a:endParaRPr lang="en-US"/>
          </a:p>
        </p:txBody>
      </p:sp>
    </p:spTree>
    <p:extLst>
      <p:ext uri="{BB962C8B-B14F-4D97-AF65-F5344CB8AC3E}">
        <p14:creationId xmlns:p14="http://schemas.microsoft.com/office/powerpoint/2010/main" val="3019161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ED9AFB-BAC0-48BF-8391-D9B292844CB6}" type="slidenum">
              <a:rPr lang="en-US" altLang="en-US" smtClean="0"/>
              <a:pPr>
                <a:defRPr/>
              </a:pPr>
              <a:t>35</a:t>
            </a:fld>
            <a:endParaRPr lang="en-US" altLang="en-US"/>
          </a:p>
        </p:txBody>
      </p:sp>
    </p:spTree>
    <p:extLst>
      <p:ext uri="{BB962C8B-B14F-4D97-AF65-F5344CB8AC3E}">
        <p14:creationId xmlns:p14="http://schemas.microsoft.com/office/powerpoint/2010/main" val="4235594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36</a:t>
            </a:fld>
            <a:endParaRPr lang="en-US"/>
          </a:p>
        </p:txBody>
      </p:sp>
    </p:spTree>
    <p:extLst>
      <p:ext uri="{BB962C8B-B14F-4D97-AF65-F5344CB8AC3E}">
        <p14:creationId xmlns:p14="http://schemas.microsoft.com/office/powerpoint/2010/main" val="1709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37</a:t>
            </a:fld>
            <a:endParaRPr lang="en-US"/>
          </a:p>
        </p:txBody>
      </p:sp>
    </p:spTree>
    <p:extLst>
      <p:ext uri="{BB962C8B-B14F-4D97-AF65-F5344CB8AC3E}">
        <p14:creationId xmlns:p14="http://schemas.microsoft.com/office/powerpoint/2010/main" val="343488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a:t>
            </a:fld>
            <a:endParaRPr lang="en-US"/>
          </a:p>
        </p:txBody>
      </p:sp>
    </p:spTree>
    <p:extLst>
      <p:ext uri="{BB962C8B-B14F-4D97-AF65-F5344CB8AC3E}">
        <p14:creationId xmlns:p14="http://schemas.microsoft.com/office/powerpoint/2010/main" val="2943806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38</a:t>
            </a:fld>
            <a:endParaRPr lang="en-US"/>
          </a:p>
        </p:txBody>
      </p:sp>
    </p:spTree>
    <p:extLst>
      <p:ext uri="{BB962C8B-B14F-4D97-AF65-F5344CB8AC3E}">
        <p14:creationId xmlns:p14="http://schemas.microsoft.com/office/powerpoint/2010/main" val="1860917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39</a:t>
            </a:fld>
            <a:endParaRPr lang="en-US"/>
          </a:p>
        </p:txBody>
      </p:sp>
    </p:spTree>
    <p:extLst>
      <p:ext uri="{BB962C8B-B14F-4D97-AF65-F5344CB8AC3E}">
        <p14:creationId xmlns:p14="http://schemas.microsoft.com/office/powerpoint/2010/main" val="184658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D5212-1EEA-4D43-9DAC-476EA13590C7}" type="slidenum">
              <a:rPr lang="en-US" smtClean="0"/>
              <a:t>40</a:t>
            </a:fld>
            <a:endParaRPr lang="en-US"/>
          </a:p>
        </p:txBody>
      </p:sp>
    </p:spTree>
    <p:extLst>
      <p:ext uri="{BB962C8B-B14F-4D97-AF65-F5344CB8AC3E}">
        <p14:creationId xmlns:p14="http://schemas.microsoft.com/office/powerpoint/2010/main" val="4035969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41</a:t>
            </a:fld>
            <a:endParaRPr lang="en-US"/>
          </a:p>
        </p:txBody>
      </p:sp>
    </p:spTree>
    <p:extLst>
      <p:ext uri="{BB962C8B-B14F-4D97-AF65-F5344CB8AC3E}">
        <p14:creationId xmlns:p14="http://schemas.microsoft.com/office/powerpoint/2010/main" val="747362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D5212-1EEA-4D43-9DAC-476EA13590C7}" type="slidenum">
              <a:rPr lang="en-US" smtClean="0"/>
              <a:t>42</a:t>
            </a:fld>
            <a:endParaRPr lang="en-US"/>
          </a:p>
        </p:txBody>
      </p:sp>
    </p:spTree>
    <p:extLst>
      <p:ext uri="{BB962C8B-B14F-4D97-AF65-F5344CB8AC3E}">
        <p14:creationId xmlns:p14="http://schemas.microsoft.com/office/powerpoint/2010/main" val="295130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D5212-1EEA-4D43-9DAC-476EA13590C7}" type="slidenum">
              <a:rPr lang="en-US" smtClean="0"/>
              <a:t>43</a:t>
            </a:fld>
            <a:endParaRPr lang="en-US"/>
          </a:p>
        </p:txBody>
      </p:sp>
    </p:spTree>
    <p:extLst>
      <p:ext uri="{BB962C8B-B14F-4D97-AF65-F5344CB8AC3E}">
        <p14:creationId xmlns:p14="http://schemas.microsoft.com/office/powerpoint/2010/main" val="345534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like any good </a:t>
            </a:r>
            <a:r>
              <a:rPr lang="en-US" dirty="0" err="1"/>
              <a:t>textualist</a:t>
            </a:r>
            <a:r>
              <a:rPr lang="en-US" dirty="0"/>
              <a:t>, we</a:t>
            </a:r>
            <a:r>
              <a:rPr lang="en-US" baseline="0" dirty="0"/>
              <a:t> began with the text of Article II. And what o</a:t>
            </a:r>
            <a:r>
              <a:rPr lang="en-US" dirty="0"/>
              <a:t>riginally</a:t>
            </a:r>
            <a:r>
              <a:rPr lang="en-US" baseline="0" dirty="0"/>
              <a:t> caught our attention was this broad grant of singular “executive power” (queue underline), that stood in contrast to the syntax of the other vesting clauses (click for Art I &amp; Art II). Point out limiting language in Art. I &amp; III. Mention this will be a distinction that we will return to later during the linguistic presentation.</a:t>
            </a:r>
            <a:endParaRPr lang="en-US" dirty="0"/>
          </a:p>
        </p:txBody>
      </p:sp>
      <p:sp>
        <p:nvSpPr>
          <p:cNvPr id="4" name="Slide Number Placeholder 3"/>
          <p:cNvSpPr>
            <a:spLocks noGrp="1"/>
          </p:cNvSpPr>
          <p:nvPr>
            <p:ph type="sldNum" sz="quarter" idx="10"/>
          </p:nvPr>
        </p:nvSpPr>
        <p:spPr/>
        <p:txBody>
          <a:bodyPr/>
          <a:lstStyle/>
          <a:p>
            <a:fld id="{8E368AF8-D948-4618-9E09-E1D00E95E692}" type="slidenum">
              <a:rPr lang="en-US" smtClean="0"/>
              <a:t>44</a:t>
            </a:fld>
            <a:endParaRPr lang="en-US"/>
          </a:p>
        </p:txBody>
      </p:sp>
    </p:spTree>
    <p:extLst>
      <p:ext uri="{BB962C8B-B14F-4D97-AF65-F5344CB8AC3E}">
        <p14:creationId xmlns:p14="http://schemas.microsoft.com/office/powerpoint/2010/main" val="2934430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COFEA vs.</a:t>
            </a:r>
            <a:r>
              <a:rPr lang="en-US" baseline="0" dirty="0"/>
              <a:t> COCA. COCA (1990-present); COFEA (</a:t>
            </a:r>
            <a:r>
              <a:rPr lang="en-US" dirty="0"/>
              <a:t>1760-1799). Point out drift. “Run the government like a business” first appeared in the 1920s, gaining popularity under Reagan. This connotation was never contemplated at the time of the Founding. </a:t>
            </a:r>
          </a:p>
        </p:txBody>
      </p:sp>
      <p:sp>
        <p:nvSpPr>
          <p:cNvPr id="4" name="Slide Number Placeholder 3"/>
          <p:cNvSpPr>
            <a:spLocks noGrp="1"/>
          </p:cNvSpPr>
          <p:nvPr>
            <p:ph type="sldNum" sz="quarter" idx="10"/>
          </p:nvPr>
        </p:nvSpPr>
        <p:spPr/>
        <p:txBody>
          <a:bodyPr/>
          <a:lstStyle/>
          <a:p>
            <a:fld id="{8E368AF8-D948-4618-9E09-E1D00E95E692}" type="slidenum">
              <a:rPr lang="en-US" smtClean="0"/>
              <a:t>45</a:t>
            </a:fld>
            <a:endParaRPr lang="en-US"/>
          </a:p>
        </p:txBody>
      </p:sp>
    </p:spTree>
    <p:extLst>
      <p:ext uri="{BB962C8B-B14F-4D97-AF65-F5344CB8AC3E}">
        <p14:creationId xmlns:p14="http://schemas.microsoft.com/office/powerpoint/2010/main" val="1519976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COFEA vs.</a:t>
            </a:r>
            <a:r>
              <a:rPr lang="en-US" baseline="0" dirty="0"/>
              <a:t> COCA. COCA (1990-present); COFEA (</a:t>
            </a:r>
            <a:r>
              <a:rPr lang="en-US" dirty="0"/>
              <a:t>1760-1799). Point out drift. “Run the government like a business” first appeared in the 1920s, gaining popularity under Reagan. This connotation was never contemplated at the time of the Founding. </a:t>
            </a:r>
          </a:p>
        </p:txBody>
      </p:sp>
      <p:sp>
        <p:nvSpPr>
          <p:cNvPr id="4" name="Slide Number Placeholder 3"/>
          <p:cNvSpPr>
            <a:spLocks noGrp="1"/>
          </p:cNvSpPr>
          <p:nvPr>
            <p:ph type="sldNum" sz="quarter" idx="10"/>
          </p:nvPr>
        </p:nvSpPr>
        <p:spPr/>
        <p:txBody>
          <a:bodyPr/>
          <a:lstStyle/>
          <a:p>
            <a:fld id="{8E368AF8-D948-4618-9E09-E1D00E95E692}" type="slidenum">
              <a:rPr lang="en-US" smtClean="0"/>
              <a:t>46</a:t>
            </a:fld>
            <a:endParaRPr lang="en-US"/>
          </a:p>
        </p:txBody>
      </p:sp>
    </p:spTree>
    <p:extLst>
      <p:ext uri="{BB962C8B-B14F-4D97-AF65-F5344CB8AC3E}">
        <p14:creationId xmlns:p14="http://schemas.microsoft.com/office/powerpoint/2010/main" val="4160887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47</a:t>
            </a:fld>
            <a:endParaRPr lang="en-US"/>
          </a:p>
        </p:txBody>
      </p:sp>
    </p:spTree>
    <p:extLst>
      <p:ext uri="{BB962C8B-B14F-4D97-AF65-F5344CB8AC3E}">
        <p14:creationId xmlns:p14="http://schemas.microsoft.com/office/powerpoint/2010/main" val="214938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a:t>
            </a:fld>
            <a:endParaRPr lang="en-US"/>
          </a:p>
        </p:txBody>
      </p:sp>
    </p:spTree>
    <p:extLst>
      <p:ext uri="{BB962C8B-B14F-4D97-AF65-F5344CB8AC3E}">
        <p14:creationId xmlns:p14="http://schemas.microsoft.com/office/powerpoint/2010/main" val="1607243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48</a:t>
            </a:fld>
            <a:endParaRPr lang="en-US"/>
          </a:p>
        </p:txBody>
      </p:sp>
    </p:spTree>
    <p:extLst>
      <p:ext uri="{BB962C8B-B14F-4D97-AF65-F5344CB8AC3E}">
        <p14:creationId xmlns:p14="http://schemas.microsoft.com/office/powerpoint/2010/main" val="812618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49</a:t>
            </a:fld>
            <a:endParaRPr lang="en-US"/>
          </a:p>
        </p:txBody>
      </p:sp>
    </p:spTree>
    <p:extLst>
      <p:ext uri="{BB962C8B-B14F-4D97-AF65-F5344CB8AC3E}">
        <p14:creationId xmlns:p14="http://schemas.microsoft.com/office/powerpoint/2010/main" val="867110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50</a:t>
            </a:fld>
            <a:endParaRPr lang="en-US"/>
          </a:p>
        </p:txBody>
      </p:sp>
    </p:spTree>
    <p:extLst>
      <p:ext uri="{BB962C8B-B14F-4D97-AF65-F5344CB8AC3E}">
        <p14:creationId xmlns:p14="http://schemas.microsoft.com/office/powerpoint/2010/main" val="1261949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5</a:t>
            </a:fld>
            <a:endParaRPr lang="en-US"/>
          </a:p>
        </p:txBody>
      </p:sp>
    </p:spTree>
    <p:extLst>
      <p:ext uri="{BB962C8B-B14F-4D97-AF65-F5344CB8AC3E}">
        <p14:creationId xmlns:p14="http://schemas.microsoft.com/office/powerpoint/2010/main" val="3850568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6</a:t>
            </a:fld>
            <a:endParaRPr lang="en-US"/>
          </a:p>
        </p:txBody>
      </p:sp>
    </p:spTree>
    <p:extLst>
      <p:ext uri="{BB962C8B-B14F-4D97-AF65-F5344CB8AC3E}">
        <p14:creationId xmlns:p14="http://schemas.microsoft.com/office/powerpoint/2010/main" val="92829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9</a:t>
            </a:fld>
            <a:endParaRPr lang="en-US"/>
          </a:p>
        </p:txBody>
      </p:sp>
    </p:spTree>
    <p:extLst>
      <p:ext uri="{BB962C8B-B14F-4D97-AF65-F5344CB8AC3E}">
        <p14:creationId xmlns:p14="http://schemas.microsoft.com/office/powerpoint/2010/main" val="280306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10</a:t>
            </a:fld>
            <a:endParaRPr lang="en-US"/>
          </a:p>
        </p:txBody>
      </p:sp>
    </p:spTree>
    <p:extLst>
      <p:ext uri="{BB962C8B-B14F-4D97-AF65-F5344CB8AC3E}">
        <p14:creationId xmlns:p14="http://schemas.microsoft.com/office/powerpoint/2010/main" val="229459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261F21-22DD-4D16-BBD5-83B491110BFC}" type="slidenum">
              <a:rPr lang="en-US" smtClean="0"/>
              <a:t>11</a:t>
            </a:fld>
            <a:endParaRPr lang="en-US"/>
          </a:p>
        </p:txBody>
      </p:sp>
    </p:spTree>
    <p:extLst>
      <p:ext uri="{BB962C8B-B14F-4D97-AF65-F5344CB8AC3E}">
        <p14:creationId xmlns:p14="http://schemas.microsoft.com/office/powerpoint/2010/main" val="2827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1920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4460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173451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r>
              <a:rPr lang="en-US"/>
              <a:t>April 11, 2018</a:t>
            </a:r>
            <a:endParaRPr lang="en-US" dirty="0"/>
          </a:p>
        </p:txBody>
      </p:sp>
      <p:sp>
        <p:nvSpPr>
          <p:cNvPr id="6" name="Footer Placeholder 5"/>
          <p:cNvSpPr>
            <a:spLocks noGrp="1"/>
          </p:cNvSpPr>
          <p:nvPr>
            <p:ph type="ftr" sz="quarter" idx="11"/>
          </p:nvPr>
        </p:nvSpPr>
        <p:spPr/>
        <p:txBody>
          <a:bodyPr/>
          <a:lstStyle/>
          <a:p>
            <a:r>
              <a:rPr lang="en-US"/>
              <a:t>Seminar on Judicial Power: Introduction to Corpus Linguistics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45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r>
              <a:rPr lang="en-US"/>
              <a:t>April 11, 2018</a:t>
            </a:r>
          </a:p>
        </p:txBody>
      </p:sp>
      <p:sp>
        <p:nvSpPr>
          <p:cNvPr id="17" name="Footer Placeholder 16"/>
          <p:cNvSpPr>
            <a:spLocks noGrp="1"/>
          </p:cNvSpPr>
          <p:nvPr>
            <p:ph type="ftr" sz="quarter" idx="11"/>
          </p:nvPr>
        </p:nvSpPr>
        <p:spPr/>
        <p:txBody>
          <a:bodyPr/>
          <a:lstStyle/>
          <a:p>
            <a:r>
              <a:rPr lang="en-US"/>
              <a:t>Seminar on Judicial Power: Introduction to Corpus Linguistics</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B69C4BD-DE1D-4364-9A65-BD12A5D8A49F}"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693040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9B69C4BD-DE1D-4364-9A65-BD12A5D8A49F}"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2528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a:xfrm>
            <a:off x="1066800" y="6172200"/>
            <a:ext cx="5334000" cy="457200"/>
          </a:xfrm>
        </p:spPr>
        <p:txBody>
          <a:bodyPr/>
          <a:lstStyle/>
          <a:p>
            <a:r>
              <a:rPr lang="en-US"/>
              <a:t>Seminar on Judicial Power: Introduction to Corpus Linguistics</a:t>
            </a: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9B69C4BD-DE1D-4364-9A65-BD12A5D8A49F}" type="slidenum">
              <a:rPr lang="en-US" smtClean="0"/>
              <a:t>‹#›</a:t>
            </a:fld>
            <a:endParaRPr lang="en-US"/>
          </a:p>
        </p:txBody>
      </p:sp>
    </p:spTree>
    <p:extLst>
      <p:ext uri="{BB962C8B-B14F-4D97-AF65-F5344CB8AC3E}">
        <p14:creationId xmlns:p14="http://schemas.microsoft.com/office/powerpoint/2010/main" val="25322227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Seminar on Judicial Power: Introduction to Corpus Linguistics</a:t>
            </a:r>
          </a:p>
        </p:txBody>
      </p:sp>
      <p:sp>
        <p:nvSpPr>
          <p:cNvPr id="7" name="Slide Number Placeholder 6"/>
          <p:cNvSpPr>
            <a:spLocks noGrp="1"/>
          </p:cNvSpPr>
          <p:nvPr>
            <p:ph type="sldNum" sz="quarter" idx="12"/>
          </p:nvPr>
        </p:nvSpPr>
        <p:spPr/>
        <p:txBody>
          <a:bodyPr/>
          <a:lstStyle/>
          <a:p>
            <a:fld id="{9B69C4BD-DE1D-4364-9A65-BD12A5D8A49F}"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86604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n-US"/>
              <a:t>April 11, 2018</a:t>
            </a:r>
          </a:p>
        </p:txBody>
      </p:sp>
      <p:sp>
        <p:nvSpPr>
          <p:cNvPr id="8" name="Footer Placeholder 7"/>
          <p:cNvSpPr>
            <a:spLocks noGrp="1"/>
          </p:cNvSpPr>
          <p:nvPr>
            <p:ph type="ftr" sz="quarter" idx="11"/>
          </p:nvPr>
        </p:nvSpPr>
        <p:spPr/>
        <p:txBody>
          <a:bodyPr/>
          <a:lstStyle/>
          <a:p>
            <a:r>
              <a:rPr lang="en-US"/>
              <a:t>Seminar on Judicial Power: Introduction to Corpus Linguistics</a:t>
            </a:r>
          </a:p>
        </p:txBody>
      </p:sp>
      <p:sp>
        <p:nvSpPr>
          <p:cNvPr id="9" name="Slide Number Placeholder 8"/>
          <p:cNvSpPr>
            <a:spLocks noGrp="1"/>
          </p:cNvSpPr>
          <p:nvPr>
            <p:ph type="sldNum" sz="quarter" idx="12"/>
          </p:nvPr>
        </p:nvSpPr>
        <p:spPr/>
        <p:txBody>
          <a:bodyPr/>
          <a:lstStyle/>
          <a:p>
            <a:fld id="{9B69C4BD-DE1D-4364-9A65-BD12A5D8A49F}"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2229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April 11, 2018</a:t>
            </a:r>
          </a:p>
        </p:txBody>
      </p:sp>
      <p:sp>
        <p:nvSpPr>
          <p:cNvPr id="4" name="Footer Placeholder 3"/>
          <p:cNvSpPr>
            <a:spLocks noGrp="1"/>
          </p:cNvSpPr>
          <p:nvPr>
            <p:ph type="ftr" sz="quarter" idx="11"/>
          </p:nvPr>
        </p:nvSpPr>
        <p:spPr/>
        <p:txBody>
          <a:bodyPr/>
          <a:lstStyle/>
          <a:p>
            <a:r>
              <a:rPr lang="en-US"/>
              <a:t>Seminar on Judicial Power: Introduction to Corpus Linguistics</a:t>
            </a:r>
          </a:p>
        </p:txBody>
      </p:sp>
      <p:sp>
        <p:nvSpPr>
          <p:cNvPr id="5" name="Slide Number Placeholder 4"/>
          <p:cNvSpPr>
            <a:spLocks noGrp="1"/>
          </p:cNvSpPr>
          <p:nvPr>
            <p:ph type="sldNum" sz="quarter" idx="12"/>
          </p:nvPr>
        </p:nvSpPr>
        <p:spPr/>
        <p:txBody>
          <a:bodyPr/>
          <a:lstStyle/>
          <a:p>
            <a:fld id="{9B69C4BD-DE1D-4364-9A65-BD12A5D8A49F}" type="slidenum">
              <a:rPr lang="en-US" smtClean="0"/>
              <a:t>‹#›</a:t>
            </a:fld>
            <a:endParaRPr lang="en-US"/>
          </a:p>
        </p:txBody>
      </p:sp>
    </p:spTree>
    <p:extLst>
      <p:ext uri="{BB962C8B-B14F-4D97-AF65-F5344CB8AC3E}">
        <p14:creationId xmlns:p14="http://schemas.microsoft.com/office/powerpoint/2010/main" val="3672929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11, 2018</a:t>
            </a:r>
          </a:p>
        </p:txBody>
      </p:sp>
      <p:sp>
        <p:nvSpPr>
          <p:cNvPr id="3" name="Footer Placeholder 2"/>
          <p:cNvSpPr>
            <a:spLocks noGrp="1"/>
          </p:cNvSpPr>
          <p:nvPr>
            <p:ph type="ftr" sz="quarter" idx="11"/>
          </p:nvPr>
        </p:nvSpPr>
        <p:spPr/>
        <p:txBody>
          <a:bodyPr/>
          <a:lstStyle/>
          <a:p>
            <a:r>
              <a:rPr lang="en-US"/>
              <a:t>Seminar on Judicial Power: Introduction to Corpus Linguistics</a:t>
            </a:r>
          </a:p>
        </p:txBody>
      </p:sp>
      <p:sp>
        <p:nvSpPr>
          <p:cNvPr id="4" name="Slide Number Placeholder 3"/>
          <p:cNvSpPr>
            <a:spLocks noGrp="1"/>
          </p:cNvSpPr>
          <p:nvPr>
            <p:ph type="sldNum" sz="quarter" idx="12"/>
          </p:nvPr>
        </p:nvSpPr>
        <p:spPr/>
        <p:txBody>
          <a:bodyPr/>
          <a:lstStyle/>
          <a:p>
            <a:fld id="{9B69C4BD-DE1D-4364-9A65-BD12A5D8A49F}" type="slidenum">
              <a:rPr lang="en-US" smtClean="0"/>
              <a:t>‹#›</a:t>
            </a:fld>
            <a:endParaRPr lang="en-US"/>
          </a:p>
        </p:txBody>
      </p:sp>
    </p:spTree>
    <p:extLst>
      <p:ext uri="{BB962C8B-B14F-4D97-AF65-F5344CB8AC3E}">
        <p14:creationId xmlns:p14="http://schemas.microsoft.com/office/powerpoint/2010/main" val="148336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86675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Seminar on Judicial Power: Introduction to Corpus Linguistics</a:t>
            </a:r>
          </a:p>
        </p:txBody>
      </p:sp>
      <p:sp>
        <p:nvSpPr>
          <p:cNvPr id="7" name="Slide Number Placeholder 6"/>
          <p:cNvSpPr>
            <a:spLocks noGrp="1"/>
          </p:cNvSpPr>
          <p:nvPr>
            <p:ph type="sldNum" sz="quarter" idx="12"/>
          </p:nvPr>
        </p:nvSpPr>
        <p:spPr/>
        <p:txBody>
          <a:bodyPr/>
          <a:lstStyle/>
          <a:p>
            <a:fld id="{9B69C4BD-DE1D-4364-9A65-BD12A5D8A49F}"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64108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a:xfrm>
            <a:off x="1219200" y="6172200"/>
            <a:ext cx="5181600" cy="457200"/>
          </a:xfrm>
        </p:spPr>
        <p:txBody>
          <a:bodyPr/>
          <a:lstStyle/>
          <a:p>
            <a:r>
              <a:rPr lang="en-US"/>
              <a:t>Seminar on Judicial Power: Introduction to Corpus Linguistics</a:t>
            </a:r>
          </a:p>
        </p:txBody>
      </p:sp>
      <p:sp>
        <p:nvSpPr>
          <p:cNvPr id="7" name="Slide Number Placeholder 6"/>
          <p:cNvSpPr>
            <a:spLocks noGrp="1"/>
          </p:cNvSpPr>
          <p:nvPr>
            <p:ph type="sldNum" sz="quarter" idx="12"/>
          </p:nvPr>
        </p:nvSpPr>
        <p:spPr>
          <a:xfrm>
            <a:off x="195072" y="6208776"/>
            <a:ext cx="609600" cy="457200"/>
          </a:xfrm>
        </p:spPr>
        <p:txBody>
          <a:bodyPr/>
          <a:lstStyle/>
          <a:p>
            <a:fld id="{9B69C4BD-DE1D-4364-9A65-BD12A5D8A49F}"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147293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9B69C4BD-DE1D-4364-9A65-BD12A5D8A49F}" type="slidenum">
              <a:rPr lang="en-US" smtClean="0"/>
              <a:t>‹#›</a:t>
            </a:fld>
            <a:endParaRPr lang="en-US"/>
          </a:p>
        </p:txBody>
      </p:sp>
    </p:spTree>
    <p:extLst>
      <p:ext uri="{BB962C8B-B14F-4D97-AF65-F5344CB8AC3E}">
        <p14:creationId xmlns:p14="http://schemas.microsoft.com/office/powerpoint/2010/main" val="42861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9B69C4BD-DE1D-4364-9A65-BD12A5D8A49F}" type="slidenum">
              <a:rPr lang="en-US" smtClean="0"/>
              <a:t>‹#›</a:t>
            </a:fld>
            <a:endParaRPr lang="en-US"/>
          </a:p>
        </p:txBody>
      </p:sp>
    </p:spTree>
    <p:extLst>
      <p:ext uri="{BB962C8B-B14F-4D97-AF65-F5344CB8AC3E}">
        <p14:creationId xmlns:p14="http://schemas.microsoft.com/office/powerpoint/2010/main" val="185096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April 11, 2018</a:t>
            </a:r>
          </a:p>
        </p:txBody>
      </p:sp>
      <p:sp>
        <p:nvSpPr>
          <p:cNvPr id="5" name="Footer Placeholder 4"/>
          <p:cNvSpPr>
            <a:spLocks noGrp="1"/>
          </p:cNvSpPr>
          <p:nvPr>
            <p:ph type="ftr" sz="quarter" idx="11"/>
          </p:nvPr>
        </p:nvSpPr>
        <p:spPr/>
        <p:txBody>
          <a:bodyPr/>
          <a:lstStyle/>
          <a:p>
            <a:r>
              <a:rPr lang="en-US"/>
              <a:t>Seminar on Judicial Power: Introduction to Corpus Linguistics</a:t>
            </a:r>
          </a:p>
        </p:txBody>
      </p:sp>
      <p:sp>
        <p:nvSpPr>
          <p:cNvPr id="6" name="Slide Number Placeholder 5"/>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07587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Seminar on Judicial Power: Introduction to Corpus Linguistics</a:t>
            </a:r>
          </a:p>
        </p:txBody>
      </p:sp>
      <p:sp>
        <p:nvSpPr>
          <p:cNvPr id="7" name="Slide Number Placeholder 6"/>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30142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April 11, 2018</a:t>
            </a:r>
          </a:p>
        </p:txBody>
      </p:sp>
      <p:sp>
        <p:nvSpPr>
          <p:cNvPr id="8" name="Footer Placeholder 7"/>
          <p:cNvSpPr>
            <a:spLocks noGrp="1"/>
          </p:cNvSpPr>
          <p:nvPr>
            <p:ph type="ftr" sz="quarter" idx="11"/>
          </p:nvPr>
        </p:nvSpPr>
        <p:spPr/>
        <p:txBody>
          <a:bodyPr/>
          <a:lstStyle/>
          <a:p>
            <a:r>
              <a:rPr lang="en-US"/>
              <a:t>Seminar on Judicial Power: Introduction to Corpus Linguistics</a:t>
            </a:r>
          </a:p>
        </p:txBody>
      </p:sp>
      <p:sp>
        <p:nvSpPr>
          <p:cNvPr id="9" name="Slide Number Placeholder 8"/>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227794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April 11, 2018</a:t>
            </a:r>
          </a:p>
        </p:txBody>
      </p:sp>
      <p:sp>
        <p:nvSpPr>
          <p:cNvPr id="4" name="Footer Placeholder 3"/>
          <p:cNvSpPr>
            <a:spLocks noGrp="1"/>
          </p:cNvSpPr>
          <p:nvPr>
            <p:ph type="ftr" sz="quarter" idx="11"/>
          </p:nvPr>
        </p:nvSpPr>
        <p:spPr/>
        <p:txBody>
          <a:bodyPr/>
          <a:lstStyle/>
          <a:p>
            <a:r>
              <a:rPr lang="en-US"/>
              <a:t>Seminar on Judicial Power: Introduction to Corpus Linguistics</a:t>
            </a:r>
          </a:p>
        </p:txBody>
      </p:sp>
      <p:sp>
        <p:nvSpPr>
          <p:cNvPr id="5" name="Slide Number Placeholder 4"/>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135633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11, 2018</a:t>
            </a:r>
          </a:p>
        </p:txBody>
      </p:sp>
      <p:sp>
        <p:nvSpPr>
          <p:cNvPr id="3" name="Footer Placeholder 2"/>
          <p:cNvSpPr>
            <a:spLocks noGrp="1"/>
          </p:cNvSpPr>
          <p:nvPr>
            <p:ph type="ftr" sz="quarter" idx="11"/>
          </p:nvPr>
        </p:nvSpPr>
        <p:spPr/>
        <p:txBody>
          <a:bodyPr/>
          <a:lstStyle/>
          <a:p>
            <a:r>
              <a:rPr lang="en-US"/>
              <a:t>Seminar on Judicial Power: Introduction to Corpus Linguistics</a:t>
            </a:r>
          </a:p>
        </p:txBody>
      </p:sp>
      <p:sp>
        <p:nvSpPr>
          <p:cNvPr id="4" name="Slide Number Placeholder 3"/>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89376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Seminar on Judicial Power: Introduction to Corpus Linguistics</a:t>
            </a:r>
          </a:p>
        </p:txBody>
      </p:sp>
      <p:sp>
        <p:nvSpPr>
          <p:cNvPr id="7" name="Slide Number Placeholder 6"/>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23705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11, 2018</a:t>
            </a:r>
          </a:p>
        </p:txBody>
      </p:sp>
      <p:sp>
        <p:nvSpPr>
          <p:cNvPr id="6" name="Footer Placeholder 5"/>
          <p:cNvSpPr>
            <a:spLocks noGrp="1"/>
          </p:cNvSpPr>
          <p:nvPr>
            <p:ph type="ftr" sz="quarter" idx="11"/>
          </p:nvPr>
        </p:nvSpPr>
        <p:spPr/>
        <p:txBody>
          <a:bodyPr/>
          <a:lstStyle/>
          <a:p>
            <a:r>
              <a:rPr lang="en-US"/>
              <a:t>Seminar on Judicial Power: Introduction to Corpus Linguistics</a:t>
            </a:r>
          </a:p>
        </p:txBody>
      </p:sp>
      <p:sp>
        <p:nvSpPr>
          <p:cNvPr id="7" name="Slide Number Placeholder 6"/>
          <p:cNvSpPr>
            <a:spLocks noGrp="1"/>
          </p:cNvSpPr>
          <p:nvPr>
            <p:ph type="sldNum" sz="quarter" idx="12"/>
          </p:nvPr>
        </p:nvSpPr>
        <p:spPr/>
        <p:txBody>
          <a:bodyPr/>
          <a:lstStyle/>
          <a:p>
            <a:fld id="{ED73BE5E-36FA-40BB-9055-E534BAA27F5A}" type="slidenum">
              <a:rPr lang="en-US" smtClean="0"/>
              <a:t>‹#›</a:t>
            </a:fld>
            <a:endParaRPr lang="en-US"/>
          </a:p>
        </p:txBody>
      </p:sp>
    </p:spTree>
    <p:extLst>
      <p:ext uri="{BB962C8B-B14F-4D97-AF65-F5344CB8AC3E}">
        <p14:creationId xmlns:p14="http://schemas.microsoft.com/office/powerpoint/2010/main" val="321190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11, 2018</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Seminar on Judicial Power: Introduction to Corpus Linguistics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3BE5E-36FA-40BB-9055-E534BAA27F5A}" type="slidenum">
              <a:rPr lang="en-US" smtClean="0"/>
              <a:t>‹#›</a:t>
            </a:fld>
            <a:endParaRPr lang="en-US"/>
          </a:p>
        </p:txBody>
      </p:sp>
    </p:spTree>
    <p:extLst>
      <p:ext uri="{BB962C8B-B14F-4D97-AF65-F5344CB8AC3E}">
        <p14:creationId xmlns:p14="http://schemas.microsoft.com/office/powerpoint/2010/main" val="1043089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r>
              <a:rPr lang="en-US"/>
              <a:t>April 11, 2018</a:t>
            </a: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a:t>Seminar on Judicial Power: Introduction to Corpus Linguistics</a:t>
            </a:r>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B69C4BD-DE1D-4364-9A65-BD12A5D8A49F}" type="slidenum">
              <a:rPr lang="en-US" smtClean="0"/>
              <a:t>‹#›</a:t>
            </a:fld>
            <a:endParaRPr lang="en-US"/>
          </a:p>
        </p:txBody>
      </p:sp>
    </p:spTree>
    <p:extLst>
      <p:ext uri="{BB962C8B-B14F-4D97-AF65-F5344CB8AC3E}">
        <p14:creationId xmlns:p14="http://schemas.microsoft.com/office/powerpoint/2010/main" val="729950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arkcunningham.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clarkcunningham.org/JP/AACL-Cunningham-TeachingLawyers-21September2018.pptx" TargetMode="External"/><Relationship Id="rId5" Type="http://schemas.openxmlformats.org/officeDocument/2006/relationships/hyperlink" Target="https://twitter.com/AACL2018" TargetMode="External"/><Relationship Id="rId4" Type="http://schemas.openxmlformats.org/officeDocument/2006/relationships/hyperlink" Target="http://www.clarkcunningham.org/JP/index.ht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brooklynworks.brooklaw.edu/facul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brooklynworks.brooklaw.edu/facult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yalelawjournal.org/forum/corpus-linguistics-original-public-mean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apers.ssrn.com/sol3/papers.cfm?abstract_id=303620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lcl.byu.edu/scholarshi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apers.ssrn.com/sol3/papers.cfm?abstract_id=312697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clarkcunningham.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clarkcunningham.org/JP/index.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t.co/6y0RqYU6y4"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news.gsu.edu/2018/05/21/students-present-new-insights-on-original-meaning-of-constitution-to-judges-using-big-data-of-corpus-linguistic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EF47FC-E4D0-4BC6-B9BE-9DABD1845C56}" type="slidenum">
              <a:rPr lang="en-US" altLang="en-US" sz="1400"/>
              <a:pPr>
                <a:spcBef>
                  <a:spcPct val="0"/>
                </a:spcBef>
                <a:buFontTx/>
                <a:buNone/>
              </a:pPr>
              <a:t>1</a:t>
            </a:fld>
            <a:endParaRPr lang="en-US" altLang="en-US" sz="1400"/>
          </a:p>
        </p:txBody>
      </p:sp>
      <p:sp>
        <p:nvSpPr>
          <p:cNvPr id="15364" name="Rectangle 2"/>
          <p:cNvSpPr>
            <a:spLocks noGrp="1" noChangeArrowheads="1"/>
          </p:cNvSpPr>
          <p:nvPr>
            <p:ph type="ctrTitle"/>
          </p:nvPr>
        </p:nvSpPr>
        <p:spPr>
          <a:xfrm>
            <a:off x="2209800" y="228599"/>
            <a:ext cx="7772400" cy="3778135"/>
          </a:xfrm>
        </p:spPr>
        <p:txBody>
          <a:bodyPr>
            <a:normAutofit fontScale="90000"/>
          </a:bodyPr>
          <a:lstStyle/>
          <a:p>
            <a:r>
              <a:rPr lang="en-US" altLang="en-US" sz="4800" b="1" dirty="0"/>
              <a:t>Teaching Lawyers about Using Corpus Linguistics</a:t>
            </a:r>
            <a:br>
              <a:rPr lang="en-US" altLang="en-US" sz="4800" b="1" dirty="0"/>
            </a:br>
            <a:r>
              <a:rPr lang="en-US" altLang="en-US" sz="2400" b="1" dirty="0"/>
              <a:t>Clark D. Cunningham</a:t>
            </a:r>
            <a:br>
              <a:rPr lang="en-US" altLang="en-US" sz="2400" b="1" dirty="0"/>
            </a:br>
            <a:r>
              <a:rPr lang="en-US" altLang="en-US" sz="2400" b="1" dirty="0"/>
              <a:t>W. Lee Burge Chair in Law &amp; Ethics</a:t>
            </a:r>
            <a:br>
              <a:rPr lang="en-US" altLang="en-US" sz="2400" b="1" dirty="0"/>
            </a:br>
            <a:r>
              <a:rPr lang="en-US" altLang="en-US" sz="2400" b="1" dirty="0"/>
              <a:t>Georgia State University College of Law</a:t>
            </a:r>
            <a:br>
              <a:rPr lang="en-US" altLang="en-US" sz="2400" b="1" dirty="0"/>
            </a:br>
            <a:r>
              <a:rPr lang="en-US" altLang="en-US" sz="2400" b="1" dirty="0">
                <a:hlinkClick r:id="rId3"/>
              </a:rPr>
              <a:t>www.ClarkCunningham.org</a:t>
            </a:r>
            <a:r>
              <a:rPr lang="en-US" altLang="en-US" sz="2400" b="1" dirty="0"/>
              <a:t> </a:t>
            </a:r>
            <a:br>
              <a:rPr lang="en-US" altLang="en-US" sz="2400" b="1" dirty="0"/>
            </a:br>
            <a:r>
              <a:rPr lang="en-US" altLang="en-US" sz="2400" b="1" dirty="0"/>
              <a:t/>
            </a:r>
            <a:br>
              <a:rPr lang="en-US" altLang="en-US" sz="2400" b="1" dirty="0"/>
            </a:br>
            <a:r>
              <a:rPr lang="en-US" altLang="en-US" sz="2400" b="1" dirty="0"/>
              <a:t>14th American Association for Corpus Linguistics Conference</a:t>
            </a:r>
            <a:br>
              <a:rPr lang="en-US" altLang="en-US" sz="2400" b="1" dirty="0"/>
            </a:br>
            <a:r>
              <a:rPr lang="en-US" altLang="en-US" sz="2400" b="1" dirty="0"/>
              <a:t>Friday, September 21, 2018  2:00 pm</a:t>
            </a:r>
            <a:br>
              <a:rPr lang="en-US" altLang="en-US" sz="2400" b="1" dirty="0"/>
            </a:br>
            <a:r>
              <a:rPr lang="en-US" altLang="en-US" sz="2400" b="1" dirty="0"/>
              <a:t>Room SCE 217, Student Center East, Georgia State University, Atlanta</a:t>
            </a:r>
            <a:endParaRPr lang="en-US" altLang="en-US" sz="2400" dirty="0"/>
          </a:p>
        </p:txBody>
      </p:sp>
      <p:sp>
        <p:nvSpPr>
          <p:cNvPr id="15365" name="Rectangle 3"/>
          <p:cNvSpPr>
            <a:spLocks noGrp="1" noChangeArrowheads="1"/>
          </p:cNvSpPr>
          <p:nvPr>
            <p:ph type="subTitle" idx="1"/>
          </p:nvPr>
        </p:nvSpPr>
        <p:spPr>
          <a:xfrm>
            <a:off x="972589" y="4098174"/>
            <a:ext cx="10191404" cy="2119746"/>
          </a:xfrm>
        </p:spPr>
        <p:txBody>
          <a:bodyPr>
            <a:normAutofit fontScale="92500" lnSpcReduction="10000"/>
          </a:bodyPr>
          <a:lstStyle/>
          <a:p>
            <a:pPr eaLnBrk="1" hangingPunct="1"/>
            <a:r>
              <a:rPr lang="en-US" altLang="en-US" b="1" dirty="0"/>
              <a:t>This presentation available at</a:t>
            </a:r>
            <a:br>
              <a:rPr lang="en-US" altLang="en-US" b="1" dirty="0"/>
            </a:br>
            <a:r>
              <a:rPr lang="en-US" altLang="en-US" b="1" dirty="0">
                <a:hlinkClick r:id="rId4"/>
              </a:rPr>
              <a:t>http://www.clarkcunningham.org/JP/index.htm</a:t>
            </a:r>
            <a:r>
              <a:rPr lang="en-US" altLang="en-US" b="1" dirty="0"/>
              <a:t> and</a:t>
            </a:r>
          </a:p>
          <a:p>
            <a:r>
              <a:rPr lang="en-US" altLang="en-US" b="1" dirty="0"/>
              <a:t>#AACL2018 twitter feed: </a:t>
            </a:r>
            <a:r>
              <a:rPr lang="en-US" altLang="en-US" b="1" dirty="0">
                <a:hlinkClick r:id="rId5"/>
              </a:rPr>
              <a:t>https://twitter.com/AACL2018</a:t>
            </a:r>
            <a:r>
              <a:rPr lang="en-US" altLang="en-US" b="1" dirty="0"/>
              <a:t> </a:t>
            </a:r>
          </a:p>
          <a:p>
            <a:r>
              <a:rPr lang="en-US" altLang="en-US" b="1" dirty="0"/>
              <a:t>Direct download:</a:t>
            </a:r>
          </a:p>
          <a:p>
            <a:r>
              <a:rPr lang="en-US" altLang="en-US" b="1" dirty="0">
                <a:hlinkClick r:id="rId6"/>
              </a:rPr>
              <a:t>http://www.clarkcunningham.org/JP/AACL-Cunningham-TeachingLawyers-21September2018.pptx</a:t>
            </a:r>
            <a:r>
              <a:rPr lang="en-US" altLang="en-US" b="1" dirty="0"/>
              <a:t> </a:t>
            </a:r>
          </a:p>
        </p:txBody>
      </p:sp>
    </p:spTree>
    <p:extLst>
      <p:ext uri="{BB962C8B-B14F-4D97-AF65-F5344CB8AC3E}">
        <p14:creationId xmlns:p14="http://schemas.microsoft.com/office/powerpoint/2010/main" val="956381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50D2B0-B11B-4736-99D2-2482C0A7942D}"/>
              </a:ext>
            </a:extLst>
          </p:cNvPr>
          <p:cNvSpPr>
            <a:spLocks noGrp="1"/>
          </p:cNvSpPr>
          <p:nvPr>
            <p:ph type="title"/>
          </p:nvPr>
        </p:nvSpPr>
        <p:spPr>
          <a:xfrm>
            <a:off x="325256" y="241443"/>
            <a:ext cx="11028544" cy="1294544"/>
          </a:xfrm>
        </p:spPr>
        <p:txBody>
          <a:bodyPr>
            <a:normAutofit fontScale="90000"/>
          </a:bodyPr>
          <a:lstStyle/>
          <a:p>
            <a:pPr algn="ctr"/>
            <a:r>
              <a:rPr lang="en-US" sz="3600" i="1" dirty="0"/>
              <a:t>Bringing Linguistics into Judicial </a:t>
            </a:r>
            <a:r>
              <a:rPr lang="en-US" sz="3600" i="1" dirty="0" err="1"/>
              <a:t>Decisionmaking</a:t>
            </a:r>
            <a:r>
              <a:rPr lang="en-US" sz="3600" dirty="0"/>
              <a:t/>
            </a:r>
            <a:br>
              <a:rPr lang="en-US" sz="3600" dirty="0"/>
            </a:br>
            <a:r>
              <a:rPr lang="en-US" sz="3600" dirty="0"/>
              <a:t>Download: http://www.clarkcunningham.org/</a:t>
            </a:r>
            <a:br>
              <a:rPr lang="en-US" sz="3600" dirty="0"/>
            </a:br>
            <a:r>
              <a:rPr lang="en-US" sz="3600" dirty="0"/>
              <a:t>Cunningham-Publications.html</a:t>
            </a:r>
          </a:p>
        </p:txBody>
      </p:sp>
      <p:sp>
        <p:nvSpPr>
          <p:cNvPr id="4" name="Content Placeholder 3">
            <a:extLst>
              <a:ext uri="{FF2B5EF4-FFF2-40B4-BE49-F238E27FC236}">
                <a16:creationId xmlns:a16="http://schemas.microsoft.com/office/drawing/2014/main" id="{0346E468-D73D-414A-B1D4-CB0FBF4A6604}"/>
              </a:ext>
            </a:extLst>
          </p:cNvPr>
          <p:cNvSpPr>
            <a:spLocks noGrp="1"/>
          </p:cNvSpPr>
          <p:nvPr>
            <p:ph idx="1"/>
          </p:nvPr>
        </p:nvSpPr>
        <p:spPr>
          <a:xfrm>
            <a:off x="411173" y="1535987"/>
            <a:ext cx="10942627" cy="5018923"/>
          </a:xfrm>
        </p:spPr>
        <p:txBody>
          <a:bodyPr>
            <a:normAutofit fontScale="92500" lnSpcReduction="10000"/>
          </a:bodyPr>
          <a:lstStyle/>
          <a:p>
            <a:r>
              <a:rPr lang="en-US" dirty="0"/>
              <a:t>In its 1993-4 term, the US Supreme Court had the opportunity to see, during deliberations, the results of linguistic research focused directly on three cases before the Court: US v. Granderson, US v. Staples, and NOW v. </a:t>
            </a:r>
            <a:r>
              <a:rPr lang="en-US" dirty="0" err="1"/>
              <a:t>Scheidler</a:t>
            </a:r>
            <a:r>
              <a:rPr lang="en-US" dirty="0"/>
              <a:t>.  </a:t>
            </a:r>
          </a:p>
          <a:p>
            <a:r>
              <a:rPr lang="en-US" dirty="0"/>
              <a:t>The results of this research reached the Court in the form of a review article in the Yale Law journal entitled 'Plain Meaning and Hard Cases'  which included a detailed analysis of the contested language in each of the three cases. </a:t>
            </a:r>
          </a:p>
          <a:p>
            <a:r>
              <a:rPr lang="en-US" dirty="0"/>
              <a:t>In one of the cases, we have reason to believe that the team’s analysis contributed to the Court's opinion; </a:t>
            </a:r>
          </a:p>
          <a:p>
            <a:r>
              <a:rPr lang="en-US" dirty="0"/>
              <a:t>in another, the concurring opinion seems to have rested directly on the team's analysis; </a:t>
            </a:r>
          </a:p>
          <a:p>
            <a:r>
              <a:rPr lang="en-US" dirty="0"/>
              <a:t>and in the third case, although the opinion showed no reliance on the team’s research, the decision was nonetheless in line with the general direction of the team's findings.</a:t>
            </a:r>
          </a:p>
          <a:p>
            <a:endParaRPr lang="en-US" dirty="0"/>
          </a:p>
        </p:txBody>
      </p:sp>
      <p:sp>
        <p:nvSpPr>
          <p:cNvPr id="2" name="Slide Number Placeholder 1">
            <a:extLst>
              <a:ext uri="{FF2B5EF4-FFF2-40B4-BE49-F238E27FC236}">
                <a16:creationId xmlns:a16="http://schemas.microsoft.com/office/drawing/2014/main" id="{E7398BE7-17DD-4173-AA4F-898D57F56889}"/>
              </a:ext>
            </a:extLst>
          </p:cNvPr>
          <p:cNvSpPr>
            <a:spLocks noGrp="1"/>
          </p:cNvSpPr>
          <p:nvPr>
            <p:ph type="sldNum" sz="quarter" idx="12"/>
          </p:nvPr>
        </p:nvSpPr>
        <p:spPr/>
        <p:txBody>
          <a:bodyPr/>
          <a:lstStyle/>
          <a:p>
            <a:fld id="{ED73BE5E-36FA-40BB-9055-E534BAA27F5A}" type="slidenum">
              <a:rPr lang="en-US" smtClean="0"/>
              <a:t>10</a:t>
            </a:fld>
            <a:endParaRPr lang="en-US"/>
          </a:p>
        </p:txBody>
      </p:sp>
    </p:spTree>
    <p:extLst>
      <p:ext uri="{BB962C8B-B14F-4D97-AF65-F5344CB8AC3E}">
        <p14:creationId xmlns:p14="http://schemas.microsoft.com/office/powerpoint/2010/main" val="3203485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3" name="Slide Number Placeholder 2"/>
          <p:cNvSpPr>
            <a:spLocks noGrp="1"/>
          </p:cNvSpPr>
          <p:nvPr>
            <p:ph type="sldNum" sz="quarter" idx="12"/>
          </p:nvPr>
        </p:nvSpPr>
        <p:spPr/>
        <p:txBody>
          <a:bodyPr/>
          <a:lstStyle/>
          <a:p>
            <a:fld id="{ED73BE5E-36FA-40BB-9055-E534BAA27F5A}" type="slidenum">
              <a:rPr lang="en-US" smtClean="0"/>
              <a:t>11</a:t>
            </a:fld>
            <a:endParaRPr lang="en-US"/>
          </a:p>
        </p:txBody>
      </p:sp>
    </p:spTree>
    <p:extLst>
      <p:ext uri="{BB962C8B-B14F-4D97-AF65-F5344CB8AC3E}">
        <p14:creationId xmlns:p14="http://schemas.microsoft.com/office/powerpoint/2010/main" val="1697354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0230B-B504-408E-A073-1C50D84804C5}"/>
              </a:ext>
            </a:extLst>
          </p:cNvPr>
          <p:cNvSpPr>
            <a:spLocks noGrp="1"/>
          </p:cNvSpPr>
          <p:nvPr>
            <p:ph type="title"/>
          </p:nvPr>
        </p:nvSpPr>
        <p:spPr>
          <a:xfrm>
            <a:off x="838200" y="136526"/>
            <a:ext cx="10515600" cy="685408"/>
          </a:xfrm>
        </p:spPr>
        <p:txBody>
          <a:bodyPr>
            <a:normAutofit fontScale="90000"/>
          </a:bodyPr>
          <a:lstStyle/>
          <a:p>
            <a:pPr algn="ctr"/>
            <a:r>
              <a:rPr lang="en-US" dirty="0"/>
              <a:t>Justice Ruth Bader Ginsburg</a:t>
            </a:r>
          </a:p>
        </p:txBody>
      </p:sp>
      <p:sp>
        <p:nvSpPr>
          <p:cNvPr id="4" name="Content Placeholder 3">
            <a:extLst>
              <a:ext uri="{FF2B5EF4-FFF2-40B4-BE49-F238E27FC236}">
                <a16:creationId xmlns:a16="http://schemas.microsoft.com/office/drawing/2014/main" id="{E5A2595D-00FC-4746-9D17-AE7993BB58DB}"/>
              </a:ext>
            </a:extLst>
          </p:cNvPr>
          <p:cNvSpPr>
            <a:spLocks noGrp="1"/>
          </p:cNvSpPr>
          <p:nvPr>
            <p:ph idx="1"/>
          </p:nvPr>
        </p:nvSpPr>
        <p:spPr>
          <a:xfrm>
            <a:off x="390417" y="873304"/>
            <a:ext cx="11491645" cy="5303660"/>
          </a:xfrm>
        </p:spPr>
        <p:txBody>
          <a:bodyPr>
            <a:normAutofit fontScale="92500" lnSpcReduction="20000"/>
          </a:bodyPr>
          <a:lstStyle/>
          <a:p>
            <a:r>
              <a:rPr lang="en-US" i="1" dirty="0"/>
              <a:t>Communicating and Commenting on the Court's Work</a:t>
            </a:r>
            <a:r>
              <a:rPr lang="en-US" dirty="0"/>
              <a:t>, 83 Georgetown Law Journal 2119, 2127 (1995)</a:t>
            </a:r>
          </a:p>
          <a:p>
            <a:r>
              <a:rPr lang="en-US" dirty="0"/>
              <a:t> “If law journal citations in Supreme Court opinions are less numerous than they once were, it may be because some in the academy are writing on topics or in a language ordinary judges and lawyers do not comprehend.</a:t>
            </a:r>
          </a:p>
          <a:p>
            <a:r>
              <a:rPr lang="en-US" dirty="0"/>
              <a:t> But articles accessible and useful to judges remain in vogue. </a:t>
            </a:r>
          </a:p>
          <a:p>
            <a:r>
              <a:rPr lang="en-US" dirty="0"/>
              <a:t>Last Term, for example, a Yale Law Journal article sensibly discussing "Plain Meaning and Hard Cases" received credit lines in three Supreme Court opinions (two of them mine). </a:t>
            </a:r>
          </a:p>
          <a:p>
            <a:r>
              <a:rPr lang="en-US" dirty="0"/>
              <a:t>Cited in </a:t>
            </a:r>
          </a:p>
          <a:p>
            <a:r>
              <a:rPr lang="en-US" dirty="0"/>
              <a:t>Director, Office of Workers' Compensation Programs v. Greenwich Collieries, 114 </a:t>
            </a:r>
            <a:r>
              <a:rPr lang="en-US" dirty="0" err="1"/>
              <a:t>S.Ct</a:t>
            </a:r>
            <a:r>
              <a:rPr lang="en-US" dirty="0"/>
              <a:t>. 2251, 2255 (1994)(O'Connor, J.)</a:t>
            </a:r>
          </a:p>
          <a:p>
            <a:r>
              <a:rPr lang="en-US" dirty="0"/>
              <a:t>Staples v. United States, 114 </a:t>
            </a:r>
            <a:r>
              <a:rPr lang="en-US" dirty="0" err="1"/>
              <a:t>S.Ct</a:t>
            </a:r>
            <a:r>
              <a:rPr lang="en-US" dirty="0"/>
              <a:t>. 1793, 1806 (1994)(Ginsburg, J., concurring in judgment)</a:t>
            </a:r>
          </a:p>
          <a:p>
            <a:r>
              <a:rPr lang="en-US" dirty="0"/>
              <a:t>United States v. Granderson, 114 </a:t>
            </a:r>
            <a:r>
              <a:rPr lang="en-US" dirty="0" err="1"/>
              <a:t>S.Ct</a:t>
            </a:r>
            <a:r>
              <a:rPr lang="en-US" dirty="0"/>
              <a:t>. 1259, 1267 n.10 (1994)(Ginsburg, J.)].”</a:t>
            </a:r>
          </a:p>
        </p:txBody>
      </p:sp>
      <p:sp>
        <p:nvSpPr>
          <p:cNvPr id="2" name="Slide Number Placeholder 1">
            <a:extLst>
              <a:ext uri="{FF2B5EF4-FFF2-40B4-BE49-F238E27FC236}">
                <a16:creationId xmlns:a16="http://schemas.microsoft.com/office/drawing/2014/main" id="{8A52A734-FD8A-4642-A6CF-1FA6E71F5FE2}"/>
              </a:ext>
            </a:extLst>
          </p:cNvPr>
          <p:cNvSpPr>
            <a:spLocks noGrp="1"/>
          </p:cNvSpPr>
          <p:nvPr>
            <p:ph type="sldNum" sz="quarter" idx="12"/>
          </p:nvPr>
        </p:nvSpPr>
        <p:spPr/>
        <p:txBody>
          <a:bodyPr/>
          <a:lstStyle/>
          <a:p>
            <a:fld id="{ED73BE5E-36FA-40BB-9055-E534BAA27F5A}" type="slidenum">
              <a:rPr lang="en-US" smtClean="0"/>
              <a:t>12</a:t>
            </a:fld>
            <a:endParaRPr lang="en-US"/>
          </a:p>
        </p:txBody>
      </p:sp>
    </p:spTree>
    <p:extLst>
      <p:ext uri="{BB962C8B-B14F-4D97-AF65-F5344CB8AC3E}">
        <p14:creationId xmlns:p14="http://schemas.microsoft.com/office/powerpoint/2010/main" val="1084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56" y="38051"/>
            <a:ext cx="6156144" cy="6135568"/>
          </a:xfrm>
          <a:prstGeom prst="rect">
            <a:avLst/>
          </a:prstGeom>
        </p:spPr>
      </p:pic>
      <p:sp>
        <p:nvSpPr>
          <p:cNvPr id="3" name="Slide Number Placeholder 2"/>
          <p:cNvSpPr>
            <a:spLocks noGrp="1"/>
          </p:cNvSpPr>
          <p:nvPr>
            <p:ph type="sldNum" sz="quarter" idx="12"/>
          </p:nvPr>
        </p:nvSpPr>
        <p:spPr/>
        <p:txBody>
          <a:bodyPr/>
          <a:lstStyle/>
          <a:p>
            <a:fld id="{ED73BE5E-36FA-40BB-9055-E534BAA27F5A}" type="slidenum">
              <a:rPr lang="en-US" smtClean="0"/>
              <a:t>13</a:t>
            </a:fld>
            <a:endParaRPr lang="en-US"/>
          </a:p>
        </p:txBody>
      </p:sp>
    </p:spTree>
    <p:extLst>
      <p:ext uri="{BB962C8B-B14F-4D97-AF65-F5344CB8AC3E}">
        <p14:creationId xmlns:p14="http://schemas.microsoft.com/office/powerpoint/2010/main" val="187220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879" y="28252"/>
            <a:ext cx="6842546" cy="6328098"/>
          </a:xfrm>
          <a:prstGeom prst="rect">
            <a:avLst/>
          </a:prstGeom>
        </p:spPr>
      </p:pic>
      <p:sp>
        <p:nvSpPr>
          <p:cNvPr id="3" name="Slide Number Placeholder 2"/>
          <p:cNvSpPr>
            <a:spLocks noGrp="1"/>
          </p:cNvSpPr>
          <p:nvPr>
            <p:ph type="sldNum" sz="quarter" idx="12"/>
          </p:nvPr>
        </p:nvSpPr>
        <p:spPr/>
        <p:txBody>
          <a:bodyPr/>
          <a:lstStyle/>
          <a:p>
            <a:fld id="{ED73BE5E-36FA-40BB-9055-E534BAA27F5A}" type="slidenum">
              <a:rPr lang="en-US" smtClean="0"/>
              <a:t>14</a:t>
            </a:fld>
            <a:endParaRPr lang="en-US"/>
          </a:p>
        </p:txBody>
      </p:sp>
      <p:pic>
        <p:nvPicPr>
          <p:cNvPr id="4" name="Picture 3">
            <a:extLst>
              <a:ext uri="{FF2B5EF4-FFF2-40B4-BE49-F238E27FC236}">
                <a16:creationId xmlns:a16="http://schemas.microsoft.com/office/drawing/2014/main" id="{40934217-A1CB-416B-835A-5B1E1ACE6FA9}"/>
              </a:ext>
            </a:extLst>
          </p:cNvPr>
          <p:cNvPicPr>
            <a:picLocks noChangeAspect="1"/>
          </p:cNvPicPr>
          <p:nvPr/>
        </p:nvPicPr>
        <p:blipFill>
          <a:blip r:embed="rId4"/>
          <a:stretch>
            <a:fillRect/>
          </a:stretch>
        </p:blipFill>
        <p:spPr>
          <a:xfrm>
            <a:off x="2312945" y="6325004"/>
            <a:ext cx="8090093" cy="493819"/>
          </a:xfrm>
          <a:prstGeom prst="rect">
            <a:avLst/>
          </a:prstGeom>
        </p:spPr>
      </p:pic>
    </p:spTree>
    <p:extLst>
      <p:ext uri="{BB962C8B-B14F-4D97-AF65-F5344CB8AC3E}">
        <p14:creationId xmlns:p14="http://schemas.microsoft.com/office/powerpoint/2010/main" val="369267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3BE5E-36FA-40BB-9055-E534BAA27F5A}" type="slidenum">
              <a:rPr lang="en-US" smtClean="0"/>
              <a:t>15</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992" y="84792"/>
            <a:ext cx="6503192" cy="6386346"/>
          </a:xfrm>
          <a:prstGeom prst="rect">
            <a:avLst/>
          </a:prstGeom>
        </p:spPr>
      </p:pic>
    </p:spTree>
    <p:extLst>
      <p:ext uri="{BB962C8B-B14F-4D97-AF65-F5344CB8AC3E}">
        <p14:creationId xmlns:p14="http://schemas.microsoft.com/office/powerpoint/2010/main" val="2224495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3BE5E-36FA-40BB-9055-E534BAA27F5A}" type="slidenum">
              <a:rPr lang="en-US" smtClean="0"/>
              <a:t>16</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364" y="342899"/>
            <a:ext cx="8990727" cy="5899683"/>
          </a:xfrm>
          <a:prstGeom prst="rect">
            <a:avLst/>
          </a:prstGeom>
        </p:spPr>
      </p:pic>
    </p:spTree>
    <p:extLst>
      <p:ext uri="{BB962C8B-B14F-4D97-AF65-F5344CB8AC3E}">
        <p14:creationId xmlns:p14="http://schemas.microsoft.com/office/powerpoint/2010/main" val="1216251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338"/>
            <a:ext cx="10515600" cy="738554"/>
          </a:xfrm>
        </p:spPr>
        <p:txBody>
          <a:bodyPr>
            <a:normAutofit fontScale="90000"/>
          </a:bodyPr>
          <a:lstStyle/>
          <a:p>
            <a:r>
              <a:rPr lang="en-US" dirty="0"/>
              <a:t>Bailey v US  	   516 U.S. 137, 116 S. Ct. 501 (1995)</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07" y="940778"/>
            <a:ext cx="11973775" cy="4648476"/>
          </a:xfrm>
        </p:spPr>
      </p:pic>
      <p:sp>
        <p:nvSpPr>
          <p:cNvPr id="4" name="Slide Number Placeholder 3"/>
          <p:cNvSpPr>
            <a:spLocks noGrp="1"/>
          </p:cNvSpPr>
          <p:nvPr>
            <p:ph type="sldNum" sz="quarter" idx="12"/>
          </p:nvPr>
        </p:nvSpPr>
        <p:spPr/>
        <p:txBody>
          <a:bodyPr/>
          <a:lstStyle/>
          <a:p>
            <a:fld id="{ED73BE5E-36FA-40BB-9055-E534BAA27F5A}" type="slidenum">
              <a:rPr lang="en-US" smtClean="0"/>
              <a:t>17</a:t>
            </a:fld>
            <a:endParaRPr lang="en-US"/>
          </a:p>
        </p:txBody>
      </p:sp>
    </p:spTree>
    <p:extLst>
      <p:ext uri="{BB962C8B-B14F-4D97-AF65-F5344CB8AC3E}">
        <p14:creationId xmlns:p14="http://schemas.microsoft.com/office/powerpoint/2010/main" val="2320293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8240"/>
          </a:xfrm>
        </p:spPr>
        <p:txBody>
          <a:bodyPr>
            <a:normAutofit fontScale="90000"/>
          </a:bodyPr>
          <a:lstStyle/>
          <a:p>
            <a:r>
              <a:rPr lang="en-US" dirty="0"/>
              <a:t>Bailey v US  	   516 U.S. 137, 116 S. Ct. 501 (1995)</a:t>
            </a:r>
          </a:p>
        </p:txBody>
      </p:sp>
      <p:sp>
        <p:nvSpPr>
          <p:cNvPr id="3" name="Content Placeholder 2"/>
          <p:cNvSpPr>
            <a:spLocks noGrp="1"/>
          </p:cNvSpPr>
          <p:nvPr>
            <p:ph idx="1"/>
          </p:nvPr>
        </p:nvSpPr>
        <p:spPr>
          <a:xfrm>
            <a:off x="838200" y="1140736"/>
            <a:ext cx="10515600" cy="5145763"/>
          </a:xfrm>
        </p:spPr>
        <p:txBody>
          <a:bodyPr>
            <a:normAutofit/>
          </a:bodyPr>
          <a:lstStyle/>
          <a:p>
            <a:pPr marL="0" indent="0">
              <a:buNone/>
            </a:pPr>
            <a:r>
              <a:rPr lang="en-US" dirty="0"/>
              <a:t>Brief for Bailey</a:t>
            </a:r>
            <a:r>
              <a:rPr lang="en-US" dirty="0" smtClean="0"/>
              <a:t>:</a:t>
            </a:r>
            <a:endParaRPr lang="en-US" dirty="0"/>
          </a:p>
          <a:p>
            <a:r>
              <a:rPr lang="en-US" dirty="0"/>
              <a:t>The error of the government’s reading is confirmed by the linguistic analysis of Section 924(c) in a forthcoming article (which has been lodged with the Clerk). See Clark Cunningham &amp; Charles Fillmore, Using Common Sense: A Linguistic Perspective on Judicial Interpretations of “Use a Firearm,” 73 WASH. U.L.Q. 1159 (1995). </a:t>
            </a:r>
          </a:p>
          <a:p>
            <a:r>
              <a:rPr lang="en-US" dirty="0"/>
              <a:t>Cunningham and Fillmore analyze the ordinary meaning of the phrase “uses * * * a firearm” by examining instances where that phrase (or its equivalent) occurs in newspaper articles and in Title 18 of the United States Code. See id. at 1162, 1174-1175 &amp; n. 92. </a:t>
            </a:r>
          </a:p>
          <a:p>
            <a:r>
              <a:rPr lang="en-US" dirty="0"/>
              <a:t>They conclude that the government’s interpretation is “contrary to linguistic ‘common sense.’ ” Id. at 1203.</a:t>
            </a:r>
          </a:p>
        </p:txBody>
      </p:sp>
      <p:sp>
        <p:nvSpPr>
          <p:cNvPr id="4" name="Slide Number Placeholder 3"/>
          <p:cNvSpPr>
            <a:spLocks noGrp="1"/>
          </p:cNvSpPr>
          <p:nvPr>
            <p:ph type="sldNum" sz="quarter" idx="12"/>
          </p:nvPr>
        </p:nvSpPr>
        <p:spPr/>
        <p:txBody>
          <a:bodyPr/>
          <a:lstStyle/>
          <a:p>
            <a:fld id="{ED73BE5E-36FA-40BB-9055-E534BAA27F5A}" type="slidenum">
              <a:rPr lang="en-US" smtClean="0"/>
              <a:t>18</a:t>
            </a:fld>
            <a:endParaRPr lang="en-US"/>
          </a:p>
        </p:txBody>
      </p:sp>
    </p:spTree>
    <p:extLst>
      <p:ext uri="{BB962C8B-B14F-4D97-AF65-F5344CB8AC3E}">
        <p14:creationId xmlns:p14="http://schemas.microsoft.com/office/powerpoint/2010/main" val="4236333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923"/>
            <a:ext cx="10515600" cy="606669"/>
          </a:xfrm>
        </p:spPr>
        <p:txBody>
          <a:bodyPr>
            <a:normAutofit fontScale="90000"/>
          </a:bodyPr>
          <a:lstStyle/>
          <a:p>
            <a:r>
              <a:rPr lang="en-US" dirty="0"/>
              <a:t>Bailey v US  	   516 U.S. 137, 116 S. Ct. 501 (1995)</a:t>
            </a:r>
          </a:p>
        </p:txBody>
      </p:sp>
      <p:sp>
        <p:nvSpPr>
          <p:cNvPr id="3" name="Content Placeholder 2"/>
          <p:cNvSpPr>
            <a:spLocks noGrp="1"/>
          </p:cNvSpPr>
          <p:nvPr>
            <p:ph idx="1"/>
          </p:nvPr>
        </p:nvSpPr>
        <p:spPr>
          <a:xfrm>
            <a:off x="838200" y="694592"/>
            <a:ext cx="10515600" cy="5917223"/>
          </a:xfrm>
        </p:spPr>
        <p:txBody>
          <a:bodyPr>
            <a:normAutofit fontScale="85000" lnSpcReduction="20000"/>
          </a:bodyPr>
          <a:lstStyle/>
          <a:p>
            <a:pPr marL="0" indent="0">
              <a:buNone/>
            </a:pPr>
            <a:r>
              <a:rPr lang="en-US" dirty="0"/>
              <a:t>Brief for Bailey</a:t>
            </a:r>
            <a:r>
              <a:rPr lang="en-US" dirty="0" smtClean="0"/>
              <a:t>:</a:t>
            </a:r>
          </a:p>
          <a:p>
            <a:pPr marL="0" indent="0">
              <a:buNone/>
            </a:pPr>
            <a:r>
              <a:rPr lang="en-US" dirty="0" smtClean="0"/>
              <a:t>“Cunningham </a:t>
            </a:r>
            <a:r>
              <a:rPr lang="en-US" dirty="0"/>
              <a:t>and Fillmore distinguish between “</a:t>
            </a:r>
            <a:r>
              <a:rPr lang="en-US" dirty="0" err="1"/>
              <a:t>eventive</a:t>
            </a:r>
            <a:r>
              <a:rPr lang="en-US" dirty="0"/>
              <a:t>” and “designative” meanings</a:t>
            </a:r>
            <a:r>
              <a:rPr lang="en-US" dirty="0" smtClean="0"/>
              <a:t>.</a:t>
            </a:r>
            <a:br>
              <a:rPr lang="en-US" dirty="0" smtClean="0"/>
            </a:br>
            <a:r>
              <a:rPr lang="en-US" dirty="0" smtClean="0"/>
              <a:t> </a:t>
            </a:r>
            <a:br>
              <a:rPr lang="en-US" dirty="0" smtClean="0"/>
            </a:br>
            <a:r>
              <a:rPr lang="en-US" dirty="0" smtClean="0"/>
              <a:t>An </a:t>
            </a:r>
            <a:r>
              <a:rPr lang="en-US" dirty="0" err="1"/>
              <a:t>eventive</a:t>
            </a:r>
            <a:r>
              <a:rPr lang="en-US" dirty="0"/>
              <a:t> meaning is one in which “a reader would understand that a specific event took place in which the gun played an instrumental role.” 73 WASH. U.L.Q. at 1183. </a:t>
            </a:r>
            <a:r>
              <a:rPr lang="en-US" dirty="0" smtClean="0"/>
              <a:t/>
            </a:r>
            <a:br>
              <a:rPr lang="en-US" dirty="0" smtClean="0"/>
            </a:br>
            <a:r>
              <a:rPr lang="en-US" dirty="0" smtClean="0"/>
              <a:t/>
            </a:r>
            <a:br>
              <a:rPr lang="en-US" dirty="0" smtClean="0"/>
            </a:br>
            <a:r>
              <a:rPr lang="en-US" dirty="0" smtClean="0"/>
              <a:t>Thus</a:t>
            </a:r>
            <a:r>
              <a:rPr lang="en-US" dirty="0"/>
              <a:t>, the statement “John used a gun in self-defense” is </a:t>
            </a:r>
            <a:r>
              <a:rPr lang="en-US" dirty="0" err="1"/>
              <a:t>eventive</a:t>
            </a:r>
            <a:r>
              <a:rPr lang="en-US" dirty="0"/>
              <a:t> because it suggests that “[u]sing the gun was a specific time-bound act.” </a:t>
            </a:r>
            <a:r>
              <a:rPr lang="en-US" dirty="0" smtClean="0"/>
              <a:t/>
            </a:r>
            <a:br>
              <a:rPr lang="en-US" dirty="0" smtClean="0"/>
            </a:br>
            <a:r>
              <a:rPr lang="en-US" dirty="0" smtClean="0"/>
              <a:t/>
            </a:r>
            <a:br>
              <a:rPr lang="en-US" dirty="0" smtClean="0"/>
            </a:br>
            <a:r>
              <a:rPr lang="en-US" dirty="0" smtClean="0"/>
              <a:t>By </a:t>
            </a:r>
            <a:r>
              <a:rPr lang="en-US" dirty="0"/>
              <a:t>contrast, a “designative” meaning “does not bring to mind a specific event” but rather “designate[s] the firearm to a particular purpose * * * or * * * agent.” Id. at </a:t>
            </a:r>
            <a:r>
              <a:rPr lang="en-US" dirty="0" smtClean="0"/>
              <a:t>1182. </a:t>
            </a:r>
            <a:br>
              <a:rPr lang="en-US" dirty="0" smtClean="0"/>
            </a:br>
            <a:r>
              <a:rPr lang="en-US" dirty="0" smtClean="0"/>
              <a:t/>
            </a:r>
            <a:br>
              <a:rPr lang="en-US" dirty="0" smtClean="0"/>
            </a:br>
            <a:r>
              <a:rPr lang="en-US" dirty="0" smtClean="0"/>
              <a:t>As </a:t>
            </a:r>
            <a:r>
              <a:rPr lang="en-US" dirty="0"/>
              <a:t>an example of a “designative” usage, Cunningham and Fillmore cite an </a:t>
            </a:r>
            <a:r>
              <a:rPr lang="en-US" dirty="0" smtClean="0"/>
              <a:t>illustration: </a:t>
            </a:r>
            <a:r>
              <a:rPr lang="en-US" dirty="0"/>
              <a:t>a gun kept in a drawer beside one’s bed for fear of an intruder is “used for domestic protection.” </a:t>
            </a:r>
            <a:r>
              <a:rPr lang="en-US" dirty="0" smtClean="0"/>
              <a:t/>
            </a:r>
            <a:br>
              <a:rPr lang="en-US" dirty="0" smtClean="0"/>
            </a:br>
            <a:r>
              <a:rPr lang="en-US" dirty="0" smtClean="0"/>
              <a:t/>
            </a:r>
            <a:br>
              <a:rPr lang="en-US" dirty="0" smtClean="0"/>
            </a:br>
            <a:r>
              <a:rPr lang="en-US" dirty="0" smtClean="0"/>
              <a:t>In </a:t>
            </a:r>
            <a:r>
              <a:rPr lang="en-US" dirty="0"/>
              <a:t>such a designative usage, “it becomes difficult to identify an activity * * * for which the gun served an instrumental role.” 73 WASH. U.L.Q. at 1181</a:t>
            </a:r>
            <a:r>
              <a:rPr lang="en-US" dirty="0" smtClean="0"/>
              <a:t>.”</a:t>
            </a:r>
            <a:endParaRPr lang="en-US" dirty="0"/>
          </a:p>
        </p:txBody>
      </p:sp>
      <p:sp>
        <p:nvSpPr>
          <p:cNvPr id="4" name="Slide Number Placeholder 3"/>
          <p:cNvSpPr>
            <a:spLocks noGrp="1"/>
          </p:cNvSpPr>
          <p:nvPr>
            <p:ph type="sldNum" sz="quarter" idx="12"/>
          </p:nvPr>
        </p:nvSpPr>
        <p:spPr/>
        <p:txBody>
          <a:bodyPr/>
          <a:lstStyle/>
          <a:p>
            <a:fld id="{ED73BE5E-36FA-40BB-9055-E534BAA27F5A}" type="slidenum">
              <a:rPr lang="en-US" smtClean="0"/>
              <a:t>19</a:t>
            </a:fld>
            <a:endParaRPr lang="en-US"/>
          </a:p>
        </p:txBody>
      </p:sp>
    </p:spTree>
    <p:extLst>
      <p:ext uri="{BB962C8B-B14F-4D97-AF65-F5344CB8AC3E}">
        <p14:creationId xmlns:p14="http://schemas.microsoft.com/office/powerpoint/2010/main" val="2150344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65159"/>
          </a:xfrm>
        </p:spPr>
        <p:txBody>
          <a:bodyPr/>
          <a:lstStyle/>
          <a:p>
            <a:r>
              <a:rPr lang="en-US" dirty="0"/>
              <a:t>Justice Antonin Scalia</a:t>
            </a:r>
          </a:p>
        </p:txBody>
      </p:sp>
      <p:sp>
        <p:nvSpPr>
          <p:cNvPr id="5" name="Content Placeholder 4"/>
          <p:cNvSpPr>
            <a:spLocks noGrp="1"/>
          </p:cNvSpPr>
          <p:nvPr>
            <p:ph idx="1"/>
          </p:nvPr>
        </p:nvSpPr>
        <p:spPr>
          <a:xfrm>
            <a:off x="838200" y="1230284"/>
            <a:ext cx="10515600" cy="4946679"/>
          </a:xfrm>
        </p:spPr>
        <p:txBody>
          <a:bodyPr>
            <a:normAutofit/>
          </a:bodyPr>
          <a:lstStyle/>
          <a:p>
            <a:r>
              <a:rPr lang="en-US" sz="4000" dirty="0"/>
              <a:t>“Find the ordinary meaning of the language in its textual context.</a:t>
            </a:r>
          </a:p>
          <a:p>
            <a:r>
              <a:rPr lang="en-US" sz="4000" dirty="0"/>
              <a:t>Ask whether there is any clear indication that some meaning other than the ordinary meaning applies.</a:t>
            </a:r>
          </a:p>
          <a:p>
            <a:r>
              <a:rPr lang="en-US" sz="4000" dirty="0"/>
              <a:t>If not, we apply that ordinary meaning.”</a:t>
            </a:r>
          </a:p>
          <a:p>
            <a:pPr lvl="6"/>
            <a:r>
              <a:rPr lang="en-US" sz="3000" dirty="0" err="1"/>
              <a:t>Chison</a:t>
            </a:r>
            <a:r>
              <a:rPr lang="en-US" sz="3000" dirty="0"/>
              <a:t> v Roemer (1991)</a:t>
            </a:r>
          </a:p>
        </p:txBody>
      </p:sp>
      <p:sp>
        <p:nvSpPr>
          <p:cNvPr id="6" name="Slide Number Placeholder 5"/>
          <p:cNvSpPr>
            <a:spLocks noGrp="1"/>
          </p:cNvSpPr>
          <p:nvPr>
            <p:ph type="sldNum" sz="quarter" idx="12"/>
          </p:nvPr>
        </p:nvSpPr>
        <p:spPr/>
        <p:txBody>
          <a:bodyPr/>
          <a:lstStyle/>
          <a:p>
            <a:fld id="{ED73BE5E-36FA-40BB-9055-E534BAA27F5A}" type="slidenum">
              <a:rPr lang="en-US" smtClean="0"/>
              <a:t>2</a:t>
            </a:fld>
            <a:endParaRPr lang="en-US"/>
          </a:p>
        </p:txBody>
      </p:sp>
    </p:spTree>
    <p:extLst>
      <p:ext uri="{BB962C8B-B14F-4D97-AF65-F5344CB8AC3E}">
        <p14:creationId xmlns:p14="http://schemas.microsoft.com/office/powerpoint/2010/main" val="806879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Cunningham &amp; Fillmore, 73 Washington University Law Quarterly 1159,1174-75 (1995)</a:t>
            </a:r>
            <a:endParaRPr lang="en-US" dirty="0"/>
          </a:p>
        </p:txBody>
      </p:sp>
      <p:sp>
        <p:nvSpPr>
          <p:cNvPr id="3" name="Content Placeholder 2"/>
          <p:cNvSpPr>
            <a:spLocks noGrp="1"/>
          </p:cNvSpPr>
          <p:nvPr>
            <p:ph idx="1"/>
          </p:nvPr>
        </p:nvSpPr>
        <p:spPr/>
        <p:txBody>
          <a:bodyPr/>
          <a:lstStyle/>
          <a:p>
            <a:pPr marL="0" indent="0">
              <a:buNone/>
            </a:pPr>
            <a:r>
              <a:rPr lang="en-US" dirty="0" smtClean="0"/>
              <a:t>The first data set we used was the British National Corpus [BNC].</a:t>
            </a:r>
          </a:p>
          <a:p>
            <a:pPr marL="0" indent="0">
              <a:buNone/>
            </a:pPr>
            <a:r>
              <a:rPr lang="en-US" dirty="0" smtClean="0"/>
              <a:t> [We reviewed] sentences from the [BNC] that contained the word </a:t>
            </a:r>
            <a:r>
              <a:rPr lang="en-US" i="1" dirty="0" smtClean="0"/>
              <a:t>use</a:t>
            </a:r>
            <a:r>
              <a:rPr lang="en-US" dirty="0" smtClean="0"/>
              <a:t>  and one or more of the words </a:t>
            </a:r>
            <a:r>
              <a:rPr lang="en-US" i="1" dirty="0" smtClean="0"/>
              <a:t>gun</a:t>
            </a:r>
            <a:r>
              <a:rPr lang="en-US" dirty="0" smtClean="0"/>
              <a:t>, </a:t>
            </a:r>
            <a:r>
              <a:rPr lang="en-US" i="1" dirty="0" smtClean="0"/>
              <a:t>weapon</a:t>
            </a:r>
            <a:r>
              <a:rPr lang="en-US" dirty="0" smtClean="0"/>
              <a:t>, </a:t>
            </a:r>
            <a:r>
              <a:rPr lang="en-US" i="1" dirty="0" smtClean="0"/>
              <a:t>firearm</a:t>
            </a:r>
            <a:r>
              <a:rPr lang="en-US" dirty="0" smtClean="0"/>
              <a:t>, </a:t>
            </a:r>
            <a:r>
              <a:rPr lang="en-US" i="1" dirty="0" smtClean="0"/>
              <a:t>rifle</a:t>
            </a:r>
            <a:r>
              <a:rPr lang="en-US" dirty="0" smtClean="0"/>
              <a:t>, </a:t>
            </a:r>
            <a:r>
              <a:rPr lang="en-US" i="1" dirty="0" smtClean="0"/>
              <a:t>pistol</a:t>
            </a:r>
            <a:r>
              <a:rPr lang="en-US" dirty="0" smtClean="0"/>
              <a:t>, </a:t>
            </a:r>
            <a:r>
              <a:rPr lang="en-US" i="1" dirty="0" smtClean="0"/>
              <a:t>shotgun</a:t>
            </a:r>
            <a:r>
              <a:rPr lang="en-US" dirty="0" smtClean="0"/>
              <a:t>. </a:t>
            </a:r>
          </a:p>
          <a:p>
            <a:pPr marL="0" indent="0">
              <a:buNone/>
            </a:pPr>
            <a:r>
              <a:rPr lang="en-US" dirty="0" smtClean="0"/>
              <a:t>[We also searched] selected American newspaper articles, a much smaller set used as a control against possible dialect differences.</a:t>
            </a:r>
          </a:p>
          <a:p>
            <a:pPr marL="0" indent="0">
              <a:buNone/>
            </a:pPr>
            <a:r>
              <a:rPr lang="en-US" dirty="0" smtClean="0"/>
              <a:t>[Finally we searched] the entire text of Title 18 of the United States Code, which includes most federal criminal law.</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ED73BE5E-36FA-40BB-9055-E534BAA27F5A}" type="slidenum">
              <a:rPr lang="en-US" smtClean="0"/>
              <a:t>20</a:t>
            </a:fld>
            <a:endParaRPr lang="en-US"/>
          </a:p>
        </p:txBody>
      </p:sp>
    </p:spTree>
    <p:extLst>
      <p:ext uri="{BB962C8B-B14F-4D97-AF65-F5344CB8AC3E}">
        <p14:creationId xmlns:p14="http://schemas.microsoft.com/office/powerpoint/2010/main" val="3929110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Cunningham &amp; Fillmore, 73 Washington University Law Quarterly 1159,1186 (1995)</a:t>
            </a:r>
            <a:endParaRPr lang="en-US" dirty="0"/>
          </a:p>
        </p:txBody>
      </p:sp>
      <p:sp>
        <p:nvSpPr>
          <p:cNvPr id="3" name="Content Placeholder 2"/>
          <p:cNvSpPr>
            <a:spLocks noGrp="1"/>
          </p:cNvSpPr>
          <p:nvPr>
            <p:ph idx="1"/>
          </p:nvPr>
        </p:nvSpPr>
        <p:spPr/>
        <p:txBody>
          <a:bodyPr/>
          <a:lstStyle/>
          <a:p>
            <a:r>
              <a:rPr lang="en-US" dirty="0" smtClean="0"/>
              <a:t>[Consider] the following examples:</a:t>
            </a:r>
          </a:p>
          <a:p>
            <a:pPr lvl="1"/>
            <a:r>
              <a:rPr lang="en-US" sz="2800" dirty="0" smtClean="0"/>
              <a:t>Take a look at this fine fur coat I bought in England.</a:t>
            </a:r>
          </a:p>
          <a:p>
            <a:pPr lvl="1"/>
            <a:r>
              <a:rPr lang="en-US" sz="2800" dirty="0" smtClean="0"/>
              <a:t>Have you actually used it?</a:t>
            </a:r>
          </a:p>
          <a:p>
            <a:pPr lvl="1"/>
            <a:r>
              <a:rPr lang="en-US" sz="2800" dirty="0" smtClean="0"/>
              <a:t>No, I’m waiting until the first snowfall.</a:t>
            </a:r>
          </a:p>
          <a:p>
            <a:pPr lvl="1"/>
            <a:endParaRPr lang="en-US" sz="2800" dirty="0"/>
          </a:p>
          <a:p>
            <a:pPr lvl="1"/>
            <a:r>
              <a:rPr lang="en-US" sz="2800" dirty="0" smtClean="0"/>
              <a:t>This is the gun I use for domestic protection.</a:t>
            </a:r>
          </a:p>
          <a:p>
            <a:pPr lvl="1"/>
            <a:r>
              <a:rPr lang="en-US" sz="2800" dirty="0" smtClean="0"/>
              <a:t>Have you actually used it?</a:t>
            </a:r>
          </a:p>
          <a:p>
            <a:pPr lvl="1"/>
            <a:r>
              <a:rPr lang="en-US" sz="2800" dirty="0" smtClean="0"/>
              <a:t>No, thank God, I’ve never had to use it.</a:t>
            </a:r>
          </a:p>
          <a:p>
            <a:endParaRPr lang="en-US" dirty="0"/>
          </a:p>
        </p:txBody>
      </p:sp>
      <p:sp>
        <p:nvSpPr>
          <p:cNvPr id="4" name="Slide Number Placeholder 3"/>
          <p:cNvSpPr>
            <a:spLocks noGrp="1"/>
          </p:cNvSpPr>
          <p:nvPr>
            <p:ph type="sldNum" sz="quarter" idx="12"/>
          </p:nvPr>
        </p:nvSpPr>
        <p:spPr/>
        <p:txBody>
          <a:bodyPr/>
          <a:lstStyle/>
          <a:p>
            <a:fld id="{ED73BE5E-36FA-40BB-9055-E534BAA27F5A}" type="slidenum">
              <a:rPr lang="en-US" smtClean="0"/>
              <a:t>21</a:t>
            </a:fld>
            <a:endParaRPr lang="en-US"/>
          </a:p>
        </p:txBody>
      </p:sp>
    </p:spTree>
    <p:extLst>
      <p:ext uri="{BB962C8B-B14F-4D97-AF65-F5344CB8AC3E}">
        <p14:creationId xmlns:p14="http://schemas.microsoft.com/office/powerpoint/2010/main" val="725428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923"/>
            <a:ext cx="10515600" cy="606669"/>
          </a:xfrm>
        </p:spPr>
        <p:txBody>
          <a:bodyPr>
            <a:normAutofit fontScale="90000"/>
          </a:bodyPr>
          <a:lstStyle/>
          <a:p>
            <a:r>
              <a:rPr lang="en-US" dirty="0"/>
              <a:t>Bailey v US  	   516 U.S. 137, 116 S. Ct. 501 (1995)</a:t>
            </a:r>
          </a:p>
        </p:txBody>
      </p:sp>
      <p:sp>
        <p:nvSpPr>
          <p:cNvPr id="3" name="Content Placeholder 2"/>
          <p:cNvSpPr>
            <a:spLocks noGrp="1"/>
          </p:cNvSpPr>
          <p:nvPr>
            <p:ph idx="1"/>
          </p:nvPr>
        </p:nvSpPr>
        <p:spPr>
          <a:xfrm>
            <a:off x="838200" y="694592"/>
            <a:ext cx="10515600" cy="5917223"/>
          </a:xfrm>
        </p:spPr>
        <p:txBody>
          <a:bodyPr>
            <a:normAutofit lnSpcReduction="10000"/>
          </a:bodyPr>
          <a:lstStyle/>
          <a:p>
            <a:pPr marL="0" indent="0">
              <a:buNone/>
            </a:pPr>
            <a:r>
              <a:rPr lang="en-US" dirty="0" smtClean="0"/>
              <a:t>Oral argument at the Supreme Court</a:t>
            </a:r>
          </a:p>
          <a:p>
            <a:pPr marL="0" indent="0">
              <a:buNone/>
            </a:pPr>
            <a:r>
              <a:rPr lang="en-US" dirty="0"/>
              <a:t>Justice Ginsburg: </a:t>
            </a:r>
            <a:r>
              <a:rPr lang="en-US" dirty="0" smtClean="0"/>
              <a:t/>
            </a:r>
            <a:br>
              <a:rPr lang="en-US" dirty="0" smtClean="0"/>
            </a:br>
            <a:r>
              <a:rPr lang="en-US" dirty="0" smtClean="0"/>
              <a:t>“It </a:t>
            </a:r>
            <a:r>
              <a:rPr lang="en-US" dirty="0"/>
              <a:t>was an active use, and you have suggested that one might say the gun that’s hidden in my drawer, I use the gun for protection, but one might equally say about a gun that one has bought and never fired, I bought a gun but I’ve never used it, or I don’t use it. Those are two uses of the word use</a:t>
            </a:r>
            <a:r>
              <a:rPr lang="en-US" dirty="0" smtClean="0"/>
              <a:t>. </a:t>
            </a:r>
            <a:r>
              <a:rPr lang="en-US" dirty="0"/>
              <a:t>… I just gave you two distinct uses. One is, it’s in my drawer, I’ve never fired it, but I say, I use it for protection</a:t>
            </a:r>
            <a:r>
              <a:rPr lang="en-US" dirty="0" smtClean="0"/>
              <a:t>.”</a:t>
            </a:r>
          </a:p>
          <a:p>
            <a:pPr marL="0" indent="0">
              <a:buNone/>
            </a:pPr>
            <a:r>
              <a:rPr lang="en-US" dirty="0" smtClean="0"/>
              <a:t>Justice </a:t>
            </a:r>
            <a:r>
              <a:rPr lang="en-US" dirty="0"/>
              <a:t>O’Connor: </a:t>
            </a:r>
            <a:r>
              <a:rPr lang="en-US" dirty="0" smtClean="0"/>
              <a:t/>
            </a:r>
            <a:br>
              <a:rPr lang="en-US" dirty="0" smtClean="0"/>
            </a:br>
            <a:r>
              <a:rPr lang="en-US" dirty="0" smtClean="0"/>
              <a:t>“If </a:t>
            </a:r>
            <a:r>
              <a:rPr lang="en-US" dirty="0"/>
              <a:t>the distinction is active versus passive, it was an active use to the extent we’re concerned about that</a:t>
            </a:r>
            <a:r>
              <a:rPr lang="en-US" dirty="0" smtClean="0"/>
              <a:t>. </a:t>
            </a:r>
            <a:r>
              <a:rPr lang="en-US" dirty="0"/>
              <a:t>… So there was no ambiguity as among, or as between several active, possible active uses, but there still can be an ambiguity as between active and passive use</a:t>
            </a:r>
            <a:r>
              <a:rPr lang="en-US" dirty="0" smtClean="0"/>
              <a:t>. </a:t>
            </a:r>
            <a:r>
              <a:rPr lang="en-US" dirty="0"/>
              <a:t>… </a:t>
            </a:r>
            <a:r>
              <a:rPr lang="en-US" dirty="0" smtClean="0"/>
              <a:t>what </a:t>
            </a:r>
            <a:r>
              <a:rPr lang="en-US" dirty="0"/>
              <a:t>we have here is a choice between active and passive</a:t>
            </a:r>
            <a:r>
              <a:rPr lang="en-US" dirty="0" smtClean="0"/>
              <a:t>.”</a:t>
            </a:r>
            <a:endParaRPr lang="en-US" dirty="0"/>
          </a:p>
          <a:p>
            <a:pPr marL="0" indent="0">
              <a:buNone/>
            </a:pPr>
            <a:r>
              <a:rPr lang="en-US" sz="2400" dirty="0"/>
              <a:t> </a:t>
            </a:r>
          </a:p>
          <a:p>
            <a:pPr marL="0" indent="0">
              <a:buNone/>
            </a:pPr>
            <a:endParaRPr lang="en-US" sz="2400" dirty="0"/>
          </a:p>
        </p:txBody>
      </p:sp>
      <p:sp>
        <p:nvSpPr>
          <p:cNvPr id="4" name="Slide Number Placeholder 3"/>
          <p:cNvSpPr>
            <a:spLocks noGrp="1"/>
          </p:cNvSpPr>
          <p:nvPr>
            <p:ph type="sldNum" sz="quarter" idx="12"/>
          </p:nvPr>
        </p:nvSpPr>
        <p:spPr/>
        <p:txBody>
          <a:bodyPr/>
          <a:lstStyle/>
          <a:p>
            <a:fld id="{ED73BE5E-36FA-40BB-9055-E534BAA27F5A}" type="slidenum">
              <a:rPr lang="en-US" smtClean="0"/>
              <a:t>22</a:t>
            </a:fld>
            <a:endParaRPr lang="en-US"/>
          </a:p>
        </p:txBody>
      </p:sp>
    </p:spTree>
    <p:extLst>
      <p:ext uri="{BB962C8B-B14F-4D97-AF65-F5344CB8AC3E}">
        <p14:creationId xmlns:p14="http://schemas.microsoft.com/office/powerpoint/2010/main" val="2954951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8240"/>
          </a:xfrm>
        </p:spPr>
        <p:txBody>
          <a:bodyPr>
            <a:normAutofit fontScale="90000"/>
          </a:bodyPr>
          <a:lstStyle/>
          <a:p>
            <a:r>
              <a:rPr lang="en-US" dirty="0"/>
              <a:t>Bailey v US  	   516 U.S. 137, 116 S. Ct. 501 (1995)</a:t>
            </a:r>
          </a:p>
        </p:txBody>
      </p:sp>
      <p:sp>
        <p:nvSpPr>
          <p:cNvPr id="3" name="Content Placeholder 2"/>
          <p:cNvSpPr>
            <a:spLocks noGrp="1"/>
          </p:cNvSpPr>
          <p:nvPr>
            <p:ph idx="1"/>
          </p:nvPr>
        </p:nvSpPr>
        <p:spPr>
          <a:xfrm>
            <a:off x="838200" y="1140736"/>
            <a:ext cx="10515600" cy="5145763"/>
          </a:xfrm>
        </p:spPr>
        <p:txBody>
          <a:bodyPr>
            <a:normAutofit fontScale="92500" lnSpcReduction="10000"/>
          </a:bodyPr>
          <a:lstStyle/>
          <a:p>
            <a:pPr marL="0" indent="0">
              <a:buNone/>
            </a:pPr>
            <a:r>
              <a:rPr lang="en-US" dirty="0" smtClean="0"/>
              <a:t>Opinion by Justice O’Connor for a unanimous Court</a:t>
            </a:r>
          </a:p>
          <a:p>
            <a:pPr marL="0" indent="0">
              <a:buNone/>
            </a:pPr>
            <a:r>
              <a:rPr lang="en-US" dirty="0"/>
              <a:t>“Consider the paradoxical statement: “I use a gun to protect my house, but I’ve never had to use it</a:t>
            </a:r>
            <a:r>
              <a:rPr lang="en-US" dirty="0" smtClean="0"/>
              <a:t>.” …</a:t>
            </a:r>
          </a:p>
          <a:p>
            <a:pPr marL="0" indent="0">
              <a:buNone/>
            </a:pPr>
            <a:r>
              <a:rPr lang="en-US" dirty="0" smtClean="0"/>
              <a:t>“[U]se” must </a:t>
            </a:r>
            <a:r>
              <a:rPr lang="en-US" dirty="0"/>
              <a:t>connote more than mere possession of a firearm by a person who commits a drug </a:t>
            </a:r>
            <a:r>
              <a:rPr lang="en-US" dirty="0" smtClean="0"/>
              <a:t>offense. …</a:t>
            </a:r>
          </a:p>
          <a:p>
            <a:pPr marL="0" indent="0">
              <a:buNone/>
            </a:pPr>
            <a:r>
              <a:rPr lang="en-US" dirty="0" smtClean="0"/>
              <a:t>We </a:t>
            </a:r>
            <a:r>
              <a:rPr lang="en-US" dirty="0"/>
              <a:t>conclude that the language, context, and history of § 924(c)(1) indicate that the Government must show active employment of the firearm</a:t>
            </a:r>
            <a:r>
              <a:rPr lang="en-US" dirty="0" smtClean="0"/>
              <a:t>.</a:t>
            </a:r>
          </a:p>
          <a:p>
            <a:pPr marL="0" indent="0">
              <a:buNone/>
            </a:pPr>
            <a:r>
              <a:rPr lang="en-US" dirty="0"/>
              <a:t>We start, as we must, with the language of the statute. </a:t>
            </a:r>
            <a:endParaRPr lang="en-US" dirty="0" smtClean="0"/>
          </a:p>
          <a:p>
            <a:pPr marL="0" indent="0">
              <a:buNone/>
            </a:pPr>
            <a:r>
              <a:rPr lang="en-US" dirty="0" smtClean="0"/>
              <a:t>The </a:t>
            </a:r>
            <a:r>
              <a:rPr lang="en-US" dirty="0"/>
              <a:t>word “use” in the statute must be given its “ordinary or natural” meaning, a meaning variously defined as “[t]o convert to one’s service,” “to employ,” “to avail oneself of,” and “to carry out a purpose or action by means of.” </a:t>
            </a:r>
            <a:endParaRPr lang="en-US" dirty="0" smtClean="0"/>
          </a:p>
          <a:p>
            <a:pPr marL="0" indent="0">
              <a:buNone/>
            </a:pPr>
            <a:r>
              <a:rPr lang="en-US" dirty="0" smtClean="0"/>
              <a:t>These </a:t>
            </a:r>
            <a:r>
              <a:rPr lang="en-US" dirty="0"/>
              <a:t>various definitions of “use” imply action and implementation</a:t>
            </a:r>
            <a:r>
              <a:rPr lang="en-US" dirty="0" smtClean="0"/>
              <a:t>.” </a:t>
            </a:r>
            <a:endParaRPr lang="en-US" dirty="0"/>
          </a:p>
        </p:txBody>
      </p:sp>
      <p:sp>
        <p:nvSpPr>
          <p:cNvPr id="4" name="Slide Number Placeholder 3"/>
          <p:cNvSpPr>
            <a:spLocks noGrp="1"/>
          </p:cNvSpPr>
          <p:nvPr>
            <p:ph type="sldNum" sz="quarter" idx="12"/>
          </p:nvPr>
        </p:nvSpPr>
        <p:spPr/>
        <p:txBody>
          <a:bodyPr/>
          <a:lstStyle/>
          <a:p>
            <a:fld id="{ED73BE5E-36FA-40BB-9055-E534BAA27F5A}" type="slidenum">
              <a:rPr lang="en-US" smtClean="0"/>
              <a:t>23</a:t>
            </a:fld>
            <a:endParaRPr lang="en-US"/>
          </a:p>
        </p:txBody>
      </p:sp>
    </p:spTree>
    <p:extLst>
      <p:ext uri="{BB962C8B-B14F-4D97-AF65-F5344CB8AC3E}">
        <p14:creationId xmlns:p14="http://schemas.microsoft.com/office/powerpoint/2010/main" val="1414094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6557"/>
          </a:xfrm>
        </p:spPr>
        <p:txBody>
          <a:bodyPr>
            <a:normAutofit fontScale="90000"/>
          </a:bodyPr>
          <a:lstStyle/>
          <a:p>
            <a:r>
              <a:rPr lang="en-US" sz="2400" dirty="0" smtClean="0"/>
              <a:t>Lawrence Solan, </a:t>
            </a:r>
            <a:r>
              <a:rPr lang="en-US" sz="2400" i="1" dirty="0" smtClean="0"/>
              <a:t>The New </a:t>
            </a:r>
            <a:r>
              <a:rPr lang="en-US" sz="2400" i="1" dirty="0" err="1" smtClean="0"/>
              <a:t>Textualists</a:t>
            </a:r>
            <a:r>
              <a:rPr lang="en-US" sz="2400" i="1" dirty="0" smtClean="0"/>
              <a:t>’ New Text</a:t>
            </a:r>
            <a:r>
              <a:rPr lang="en-US" sz="2400" dirty="0" smtClean="0"/>
              <a:t>, 38 Loyola Law Review 2027, 2049(2005)</a:t>
            </a:r>
            <a:r>
              <a:rPr lang="en-US" sz="2400" dirty="0"/>
              <a:t/>
            </a:r>
            <a:br>
              <a:rPr lang="en-US" sz="2400" dirty="0"/>
            </a:br>
            <a:r>
              <a:rPr lang="en-US" sz="2400" dirty="0"/>
              <a:t>Download: </a:t>
            </a:r>
            <a:r>
              <a:rPr lang="en-US" sz="2400" dirty="0">
                <a:hlinkClick r:id="rId2"/>
              </a:rPr>
              <a:t>http://</a:t>
            </a:r>
            <a:r>
              <a:rPr lang="en-US" sz="2400" dirty="0" smtClean="0">
                <a:hlinkClick r:id="rId2"/>
              </a:rPr>
              <a:t>brooklynworks.brooklaw.edu/faculty</a:t>
            </a:r>
            <a:r>
              <a:rPr lang="en-US" sz="2400" dirty="0" smtClean="0"/>
              <a:t> </a:t>
            </a:r>
            <a:endParaRPr lang="en-US" sz="2400" dirty="0"/>
          </a:p>
        </p:txBody>
      </p:sp>
      <p:sp>
        <p:nvSpPr>
          <p:cNvPr id="3" name="Content Placeholder 2"/>
          <p:cNvSpPr>
            <a:spLocks noGrp="1"/>
          </p:cNvSpPr>
          <p:nvPr>
            <p:ph idx="1"/>
          </p:nvPr>
        </p:nvSpPr>
        <p:spPr>
          <a:xfrm>
            <a:off x="838200" y="1521069"/>
            <a:ext cx="10515600" cy="4655894"/>
          </a:xfrm>
        </p:spPr>
        <p:txBody>
          <a:bodyPr>
            <a:normAutofit/>
          </a:bodyPr>
          <a:lstStyle/>
          <a:p>
            <a:r>
              <a:rPr lang="en-US" sz="3200" dirty="0" smtClean="0"/>
              <a:t>[In Bailey] the strongest argument was a linguistic one. The Court gave the following example: “I use a gun to protect my house but I’ve never had to use it.” The Court surmised that in enacting the statute, the legislature contemplated the second occurrence of “use” in that sentence: active use of some kind.</a:t>
            </a:r>
          </a:p>
          <a:p>
            <a:r>
              <a:rPr lang="en-US" sz="3200" dirty="0" smtClean="0"/>
              <a:t>If the </a:t>
            </a:r>
            <a:r>
              <a:rPr lang="en-US" sz="3200" smtClean="0"/>
              <a:t>argument sounds </a:t>
            </a:r>
            <a:r>
              <a:rPr lang="en-US" sz="3200" dirty="0" smtClean="0"/>
              <a:t>more linguistically sophisticated than we should expect for a judge not trained in linguistics – it is.</a:t>
            </a:r>
            <a:endParaRPr lang="en-US" sz="3200" dirty="0"/>
          </a:p>
        </p:txBody>
      </p:sp>
      <p:sp>
        <p:nvSpPr>
          <p:cNvPr id="4" name="Slide Number Placeholder 3"/>
          <p:cNvSpPr>
            <a:spLocks noGrp="1"/>
          </p:cNvSpPr>
          <p:nvPr>
            <p:ph type="sldNum" sz="quarter" idx="12"/>
          </p:nvPr>
        </p:nvSpPr>
        <p:spPr/>
        <p:txBody>
          <a:bodyPr/>
          <a:lstStyle/>
          <a:p>
            <a:fld id="{ED73BE5E-36FA-40BB-9055-E534BAA27F5A}" type="slidenum">
              <a:rPr lang="en-US" smtClean="0"/>
              <a:t>24</a:t>
            </a:fld>
            <a:endParaRPr lang="en-US"/>
          </a:p>
        </p:txBody>
      </p:sp>
    </p:spTree>
    <p:extLst>
      <p:ext uri="{BB962C8B-B14F-4D97-AF65-F5344CB8AC3E}">
        <p14:creationId xmlns:p14="http://schemas.microsoft.com/office/powerpoint/2010/main" val="1220377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6557"/>
          </a:xfrm>
        </p:spPr>
        <p:txBody>
          <a:bodyPr>
            <a:normAutofit fontScale="90000"/>
          </a:bodyPr>
          <a:lstStyle/>
          <a:p>
            <a:r>
              <a:rPr lang="en-US" sz="2400" dirty="0" smtClean="0"/>
              <a:t>Lawrence Solan, </a:t>
            </a:r>
            <a:r>
              <a:rPr lang="en-US" sz="2400" i="1" dirty="0" smtClean="0"/>
              <a:t>The New </a:t>
            </a:r>
            <a:r>
              <a:rPr lang="en-US" sz="2400" i="1" dirty="0" err="1" smtClean="0"/>
              <a:t>Textualists</a:t>
            </a:r>
            <a:r>
              <a:rPr lang="en-US" sz="2400" i="1" dirty="0" smtClean="0"/>
              <a:t>’ New Text</a:t>
            </a:r>
            <a:r>
              <a:rPr lang="en-US" sz="2400" dirty="0" smtClean="0"/>
              <a:t>, 38 Loyola Law Review 2027, 2049(2005)</a:t>
            </a:r>
            <a:r>
              <a:rPr lang="en-US" sz="2400" dirty="0"/>
              <a:t/>
            </a:r>
            <a:br>
              <a:rPr lang="en-US" sz="2400" dirty="0"/>
            </a:br>
            <a:r>
              <a:rPr lang="en-US" sz="2400" dirty="0"/>
              <a:t>Download: </a:t>
            </a:r>
            <a:r>
              <a:rPr lang="en-US" sz="2400" dirty="0">
                <a:hlinkClick r:id="rId2"/>
              </a:rPr>
              <a:t>http://</a:t>
            </a:r>
            <a:r>
              <a:rPr lang="en-US" sz="2400" dirty="0" smtClean="0">
                <a:hlinkClick r:id="rId2"/>
              </a:rPr>
              <a:t>brooklynworks.brooklaw.edu/faculty</a:t>
            </a:r>
            <a:r>
              <a:rPr lang="en-US" sz="2400" dirty="0" smtClean="0"/>
              <a:t> </a:t>
            </a:r>
            <a:endParaRPr lang="en-US" sz="2400" dirty="0"/>
          </a:p>
        </p:txBody>
      </p:sp>
      <p:sp>
        <p:nvSpPr>
          <p:cNvPr id="3" name="Content Placeholder 2"/>
          <p:cNvSpPr>
            <a:spLocks noGrp="1"/>
          </p:cNvSpPr>
          <p:nvPr>
            <p:ph idx="1"/>
          </p:nvPr>
        </p:nvSpPr>
        <p:spPr>
          <a:xfrm>
            <a:off x="838200" y="1521069"/>
            <a:ext cx="10515600" cy="4655894"/>
          </a:xfrm>
        </p:spPr>
        <p:txBody>
          <a:bodyPr>
            <a:normAutofit/>
          </a:bodyPr>
          <a:lstStyle/>
          <a:p>
            <a:r>
              <a:rPr lang="en-US" sz="3200" dirty="0" smtClean="0"/>
              <a:t>As the Court was deciding </a:t>
            </a:r>
            <a:r>
              <a:rPr lang="en-US" sz="3200" i="1" dirty="0" smtClean="0"/>
              <a:t>Bailey</a:t>
            </a:r>
            <a:r>
              <a:rPr lang="en-US" sz="3200" dirty="0" smtClean="0"/>
              <a:t>, Clark Cunningham, a law professor, and Charles Fillmore, a linguist, published an article using the precise example contained in the Court’s opinion.</a:t>
            </a:r>
          </a:p>
          <a:p>
            <a:r>
              <a:rPr lang="en-US" sz="3200" dirty="0" smtClean="0"/>
              <a:t>They made the linguistic argument that the court relied upon.</a:t>
            </a:r>
          </a:p>
          <a:p>
            <a:r>
              <a:rPr lang="en-US" sz="3200" dirty="0" smtClean="0"/>
              <a:t>The opinion did not mention the article, which clearly influenced the Court’s thinking.</a:t>
            </a:r>
            <a:endParaRPr lang="en-US" sz="3200" dirty="0"/>
          </a:p>
        </p:txBody>
      </p:sp>
      <p:sp>
        <p:nvSpPr>
          <p:cNvPr id="4" name="Slide Number Placeholder 3"/>
          <p:cNvSpPr>
            <a:spLocks noGrp="1"/>
          </p:cNvSpPr>
          <p:nvPr>
            <p:ph type="sldNum" sz="quarter" idx="12"/>
          </p:nvPr>
        </p:nvSpPr>
        <p:spPr/>
        <p:txBody>
          <a:bodyPr/>
          <a:lstStyle/>
          <a:p>
            <a:fld id="{ED73BE5E-36FA-40BB-9055-E534BAA27F5A}" type="slidenum">
              <a:rPr lang="en-US" smtClean="0"/>
              <a:t>25</a:t>
            </a:fld>
            <a:endParaRPr lang="en-US"/>
          </a:p>
        </p:txBody>
      </p:sp>
    </p:spTree>
    <p:extLst>
      <p:ext uri="{BB962C8B-B14F-4D97-AF65-F5344CB8AC3E}">
        <p14:creationId xmlns:p14="http://schemas.microsoft.com/office/powerpoint/2010/main" val="323102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7766DC-D10F-483C-88B7-F18FFB78FEF3}"/>
              </a:ext>
            </a:extLst>
          </p:cNvPr>
          <p:cNvSpPr>
            <a:spLocks noGrp="1"/>
          </p:cNvSpPr>
          <p:nvPr>
            <p:ph type="title"/>
          </p:nvPr>
        </p:nvSpPr>
        <p:spPr>
          <a:xfrm>
            <a:off x="838200" y="365125"/>
            <a:ext cx="10515600" cy="883185"/>
          </a:xfrm>
        </p:spPr>
        <p:txBody>
          <a:bodyPr/>
          <a:lstStyle/>
          <a:p>
            <a:r>
              <a:rPr lang="en-US" dirty="0"/>
              <a:t>Prof. Lawrence Solan    Brooklyn Law School</a:t>
            </a:r>
          </a:p>
        </p:txBody>
      </p:sp>
      <p:pic>
        <p:nvPicPr>
          <p:cNvPr id="8" name="Content Placeholder 7">
            <a:extLst>
              <a:ext uri="{FF2B5EF4-FFF2-40B4-BE49-F238E27FC236}">
                <a16:creationId xmlns:a16="http://schemas.microsoft.com/office/drawing/2014/main" id="{6615D2DB-06C1-45EB-9BDE-3F72821D6D3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7553" y="1284270"/>
            <a:ext cx="5492692" cy="4628508"/>
          </a:xfrm>
        </p:spPr>
      </p:pic>
      <p:pic>
        <p:nvPicPr>
          <p:cNvPr id="10" name="Content Placeholder 9">
            <a:extLst>
              <a:ext uri="{FF2B5EF4-FFF2-40B4-BE49-F238E27FC236}">
                <a16:creationId xmlns:a16="http://schemas.microsoft.com/office/drawing/2014/main" id="{5C6CA750-366D-47D5-B86F-F308E7D5B09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60131" y="2184878"/>
            <a:ext cx="4493669" cy="2746716"/>
          </a:xfrm>
        </p:spPr>
      </p:pic>
      <p:sp>
        <p:nvSpPr>
          <p:cNvPr id="4" name="Slide Number Placeholder 3">
            <a:extLst>
              <a:ext uri="{FF2B5EF4-FFF2-40B4-BE49-F238E27FC236}">
                <a16:creationId xmlns:a16="http://schemas.microsoft.com/office/drawing/2014/main" id="{4D8D92C0-9B09-4D65-B44D-BD6583441A3B}"/>
              </a:ext>
            </a:extLst>
          </p:cNvPr>
          <p:cNvSpPr>
            <a:spLocks noGrp="1"/>
          </p:cNvSpPr>
          <p:nvPr>
            <p:ph type="sldNum" sz="quarter" idx="12"/>
          </p:nvPr>
        </p:nvSpPr>
        <p:spPr/>
        <p:txBody>
          <a:bodyPr/>
          <a:lstStyle/>
          <a:p>
            <a:fld id="{ED73BE5E-36FA-40BB-9055-E534BAA27F5A}" type="slidenum">
              <a:rPr lang="en-US" smtClean="0"/>
              <a:t>26</a:t>
            </a:fld>
            <a:endParaRPr lang="en-US"/>
          </a:p>
        </p:txBody>
      </p:sp>
    </p:spTree>
    <p:extLst>
      <p:ext uri="{BB962C8B-B14F-4D97-AF65-F5344CB8AC3E}">
        <p14:creationId xmlns:p14="http://schemas.microsoft.com/office/powerpoint/2010/main" val="1066269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C53FB-CBE1-40E3-8CE5-0AB40B7ACF83}"/>
              </a:ext>
            </a:extLst>
          </p:cNvPr>
          <p:cNvSpPr>
            <a:spLocks noGrp="1"/>
          </p:cNvSpPr>
          <p:nvPr>
            <p:ph type="title"/>
          </p:nvPr>
        </p:nvSpPr>
        <p:spPr>
          <a:xfrm>
            <a:off x="838200" y="365126"/>
            <a:ext cx="10515600" cy="811266"/>
          </a:xfrm>
        </p:spPr>
        <p:txBody>
          <a:bodyPr/>
          <a:lstStyle/>
          <a:p>
            <a:pPr algn="ctr"/>
            <a:r>
              <a:rPr lang="en-US" dirty="0"/>
              <a:t>Solan - Books</a:t>
            </a:r>
          </a:p>
        </p:txBody>
      </p:sp>
      <p:sp>
        <p:nvSpPr>
          <p:cNvPr id="7" name="Content Placeholder 6">
            <a:extLst>
              <a:ext uri="{FF2B5EF4-FFF2-40B4-BE49-F238E27FC236}">
                <a16:creationId xmlns:a16="http://schemas.microsoft.com/office/drawing/2014/main" id="{E1EB40B9-5FF8-4248-BDF4-1013FB0190CD}"/>
              </a:ext>
            </a:extLst>
          </p:cNvPr>
          <p:cNvSpPr>
            <a:spLocks noGrp="1"/>
          </p:cNvSpPr>
          <p:nvPr>
            <p:ph idx="1"/>
          </p:nvPr>
        </p:nvSpPr>
        <p:spPr>
          <a:xfrm>
            <a:off x="838200" y="1304818"/>
            <a:ext cx="10515600" cy="4872145"/>
          </a:xfrm>
        </p:spPr>
        <p:txBody>
          <a:bodyPr/>
          <a:lstStyle/>
          <a:p>
            <a:r>
              <a:rPr lang="en-US" dirty="0"/>
              <a:t> Peter </a:t>
            </a:r>
            <a:r>
              <a:rPr lang="en-US" dirty="0" err="1"/>
              <a:t>Tiersma</a:t>
            </a:r>
            <a:r>
              <a:rPr lang="en-US" dirty="0"/>
              <a:t> &amp; Lawrence Solan, SPEAKING OF CRIME: THE LANGUAGE OF CRIMINAL JUSTICE (Cambridge University Press 2005)</a:t>
            </a:r>
          </a:p>
          <a:p>
            <a:r>
              <a:rPr lang="en-US" dirty="0"/>
              <a:t>Lawrence Solan, THE LANGUAGE OF STATUTES: LAWS AND THEIR INTERPRETATION, (University of Chicago Press 2010)</a:t>
            </a:r>
          </a:p>
          <a:p>
            <a:r>
              <a:rPr lang="en-US" dirty="0"/>
              <a:t>Lawrence Solan &amp; Peter </a:t>
            </a:r>
            <a:r>
              <a:rPr lang="en-US" dirty="0" err="1"/>
              <a:t>Tiersma</a:t>
            </a:r>
            <a:r>
              <a:rPr lang="en-US" dirty="0"/>
              <a:t> eds., OXFORD HANDBOOK OF LANGUAGE AND LAW (Oxford University Press 2012)</a:t>
            </a:r>
          </a:p>
          <a:p>
            <a:r>
              <a:rPr lang="en-US" dirty="0"/>
              <a:t> Lawrence Solan, Janet Ainsworth &amp; Roger </a:t>
            </a:r>
            <a:r>
              <a:rPr lang="en-US" dirty="0" err="1"/>
              <a:t>Shuy</a:t>
            </a:r>
            <a:r>
              <a:rPr lang="en-US" dirty="0"/>
              <a:t>, Speaking of Language and Law: Conversations on the Work of Peter </a:t>
            </a:r>
            <a:r>
              <a:rPr lang="en-US" dirty="0" err="1"/>
              <a:t>Tiersma</a:t>
            </a:r>
            <a:r>
              <a:rPr lang="en-US" dirty="0"/>
              <a:t> (Oxford University Press, 2015)</a:t>
            </a:r>
          </a:p>
        </p:txBody>
      </p:sp>
      <p:sp>
        <p:nvSpPr>
          <p:cNvPr id="5" name="Slide Number Placeholder 4">
            <a:extLst>
              <a:ext uri="{FF2B5EF4-FFF2-40B4-BE49-F238E27FC236}">
                <a16:creationId xmlns:a16="http://schemas.microsoft.com/office/drawing/2014/main" id="{C5FAC27A-3F33-47D6-BF47-F8AE2DC65C08}"/>
              </a:ext>
            </a:extLst>
          </p:cNvPr>
          <p:cNvSpPr>
            <a:spLocks noGrp="1"/>
          </p:cNvSpPr>
          <p:nvPr>
            <p:ph type="sldNum" sz="quarter" idx="12"/>
          </p:nvPr>
        </p:nvSpPr>
        <p:spPr/>
        <p:txBody>
          <a:bodyPr/>
          <a:lstStyle/>
          <a:p>
            <a:fld id="{ED73BE5E-36FA-40BB-9055-E534BAA27F5A}" type="slidenum">
              <a:rPr lang="en-US" smtClean="0"/>
              <a:t>27</a:t>
            </a:fld>
            <a:endParaRPr lang="en-US"/>
          </a:p>
        </p:txBody>
      </p:sp>
    </p:spTree>
    <p:extLst>
      <p:ext uri="{BB962C8B-B14F-4D97-AF65-F5344CB8AC3E}">
        <p14:creationId xmlns:p14="http://schemas.microsoft.com/office/powerpoint/2010/main" val="2981647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5077"/>
          </a:xfrm>
        </p:spPr>
        <p:txBody>
          <a:bodyPr>
            <a:normAutofit fontScale="90000"/>
          </a:bodyPr>
          <a:lstStyle/>
          <a:p>
            <a:r>
              <a:rPr lang="en-US" dirty="0"/>
              <a:t>Stephen C. </a:t>
            </a:r>
            <a:r>
              <a:rPr lang="en-US" dirty="0" err="1"/>
              <a:t>Mouritsen</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27294" y="1367073"/>
            <a:ext cx="2307785" cy="2455342"/>
          </a:xfrm>
        </p:spPr>
      </p:pic>
      <p:sp>
        <p:nvSpPr>
          <p:cNvPr id="4" name="Content Placeholder 3"/>
          <p:cNvSpPr>
            <a:spLocks noGrp="1"/>
          </p:cNvSpPr>
          <p:nvPr>
            <p:ph sz="half" idx="2"/>
          </p:nvPr>
        </p:nvSpPr>
        <p:spPr>
          <a:xfrm>
            <a:off x="2869949" y="1113576"/>
            <a:ext cx="8483851" cy="5063387"/>
          </a:xfrm>
        </p:spPr>
        <p:txBody>
          <a:bodyPr>
            <a:normAutofit/>
          </a:bodyPr>
          <a:lstStyle/>
          <a:p>
            <a:r>
              <a:rPr lang="en-US" sz="2400" dirty="0"/>
              <a:t>2007, M.A., Brigham Young University, Linguistics</a:t>
            </a:r>
          </a:p>
          <a:p>
            <a:r>
              <a:rPr lang="en-US" sz="2400" dirty="0"/>
              <a:t>2010, J.D., magna cum laude, Brigham Young University, </a:t>
            </a:r>
          </a:p>
          <a:p>
            <a:r>
              <a:rPr lang="en-US" sz="2400" dirty="0"/>
              <a:t>Law School, Lead Articles Editor, BYU Law Review, Award for Outstanding Legal Writing</a:t>
            </a:r>
          </a:p>
          <a:p>
            <a:r>
              <a:rPr lang="en-US" sz="2400" i="1" dirty="0"/>
              <a:t>The Dictionary Is Not a Fortress: Definitional Fallacies and a Corpus-Based Approach to Plain Meaning</a:t>
            </a:r>
            <a:r>
              <a:rPr lang="en-US" sz="2400" dirty="0"/>
              <a:t>, 2010 BYU Law Review 1915</a:t>
            </a:r>
          </a:p>
          <a:p>
            <a:r>
              <a:rPr lang="en-US" sz="2400" dirty="0"/>
              <a:t>2010-2011, Clerk to  Justice Thomas Lee, Utah Supreme Court</a:t>
            </a:r>
          </a:p>
          <a:p>
            <a:r>
              <a:rPr lang="en-US" sz="2400" dirty="0"/>
              <a:t>State v. </a:t>
            </a:r>
            <a:r>
              <a:rPr lang="en-US" sz="2400" dirty="0" err="1"/>
              <a:t>Rasabout</a:t>
            </a:r>
            <a:r>
              <a:rPr lang="en-US" sz="2400" dirty="0"/>
              <a:t>, 356 P.3d 1258 (Utah 2015) </a:t>
            </a:r>
          </a:p>
          <a:p>
            <a:r>
              <a:rPr lang="en-US" sz="2400" i="1" dirty="0"/>
              <a:t>Judging Ordinary Meaning</a:t>
            </a:r>
            <a:r>
              <a:rPr lang="en-US" sz="2400" dirty="0"/>
              <a:t>, 127 Yale Law Journal 788 (2018) (with Thomas R. Lee)</a:t>
            </a:r>
          </a:p>
          <a:p>
            <a:endParaRPr lang="en-US" sz="2400" dirty="0"/>
          </a:p>
          <a:p>
            <a:endParaRPr lang="en-US" sz="2400" dirty="0"/>
          </a:p>
        </p:txBody>
      </p:sp>
      <p:sp>
        <p:nvSpPr>
          <p:cNvPr id="6" name="Slide Number Placeholder 5"/>
          <p:cNvSpPr>
            <a:spLocks noGrp="1"/>
          </p:cNvSpPr>
          <p:nvPr>
            <p:ph type="sldNum" sz="quarter" idx="12"/>
          </p:nvPr>
        </p:nvSpPr>
        <p:spPr/>
        <p:txBody>
          <a:bodyPr/>
          <a:lstStyle/>
          <a:p>
            <a:fld id="{ED73BE5E-36FA-40BB-9055-E534BAA27F5A}" type="slidenum">
              <a:rPr lang="en-US" smtClean="0"/>
              <a:t>28</a:t>
            </a:fld>
            <a:endParaRPr lang="en-US"/>
          </a:p>
        </p:txBody>
      </p:sp>
    </p:spTree>
    <p:extLst>
      <p:ext uri="{BB962C8B-B14F-4D97-AF65-F5344CB8AC3E}">
        <p14:creationId xmlns:p14="http://schemas.microsoft.com/office/powerpoint/2010/main" val="616285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C03324-E215-4768-B395-88D55F7334B2}"/>
              </a:ext>
            </a:extLst>
          </p:cNvPr>
          <p:cNvSpPr>
            <a:spLocks noGrp="1"/>
          </p:cNvSpPr>
          <p:nvPr>
            <p:ph type="title"/>
          </p:nvPr>
        </p:nvSpPr>
        <p:spPr>
          <a:xfrm>
            <a:off x="838200" y="365126"/>
            <a:ext cx="10515600" cy="653636"/>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F016604A-83DA-4BC6-A730-BA4C1BC16037}"/>
              </a:ext>
            </a:extLst>
          </p:cNvPr>
          <p:cNvSpPr>
            <a:spLocks noGrp="1"/>
          </p:cNvSpPr>
          <p:nvPr>
            <p:ph idx="1"/>
          </p:nvPr>
        </p:nvSpPr>
        <p:spPr>
          <a:xfrm>
            <a:off x="838200" y="1187726"/>
            <a:ext cx="10515600" cy="4989237"/>
          </a:xfrm>
        </p:spPr>
        <p:txBody>
          <a:bodyPr/>
          <a:lstStyle/>
          <a:p>
            <a:r>
              <a:rPr lang="en-US" dirty="0"/>
              <a:t>Ben Zimmer, The Corpus in the Court: ‘Like Lexis on Steroid’, The Atlantic (March 4, 2011)</a:t>
            </a:r>
          </a:p>
          <a:p>
            <a:r>
              <a:rPr lang="en-US" dirty="0"/>
              <a:t>James C. Phillips, Daniel M. Ortner, &amp; Thomas R. Lee, Corpus Linguistics &amp; Original Public Meaning: A New Tool To Make Originalism More Empirical, 126 Yale Law Journal Forum 21 (2016)</a:t>
            </a:r>
          </a:p>
          <a:p>
            <a:r>
              <a:rPr lang="en-US" dirty="0">
                <a:hlinkClick r:id="rId3"/>
              </a:rPr>
              <a:t>https://www.yalelawjournal.org/forum/corpus-linguistics-original-public-meaning</a:t>
            </a:r>
            <a:r>
              <a:rPr lang="en-US" dirty="0"/>
              <a:t> </a:t>
            </a:r>
          </a:p>
          <a:p>
            <a:r>
              <a:rPr lang="en-US" dirty="0"/>
              <a:t>Thomas R. Lee &amp; James C. Phillips, Data-Driven Originalism,  University of Pennsylvania Law Review (forthcoming 2018)</a:t>
            </a:r>
            <a:br>
              <a:rPr lang="en-US" dirty="0"/>
            </a:br>
            <a:r>
              <a:rPr lang="en-US" dirty="0">
                <a:hlinkClick r:id="rId4"/>
              </a:rPr>
              <a:t>https://papers.ssrn.com/sol3/papers.cfm?abstract_id=3036206</a:t>
            </a:r>
            <a:r>
              <a:rPr lang="en-US" dirty="0"/>
              <a:t> </a:t>
            </a:r>
          </a:p>
        </p:txBody>
      </p:sp>
      <p:sp>
        <p:nvSpPr>
          <p:cNvPr id="2" name="Slide Number Placeholder 1">
            <a:extLst>
              <a:ext uri="{FF2B5EF4-FFF2-40B4-BE49-F238E27FC236}">
                <a16:creationId xmlns:a16="http://schemas.microsoft.com/office/drawing/2014/main" id="{4EDE044B-A7C6-42F9-9F6E-8FD0F469C37E}"/>
              </a:ext>
            </a:extLst>
          </p:cNvPr>
          <p:cNvSpPr>
            <a:spLocks noGrp="1"/>
          </p:cNvSpPr>
          <p:nvPr>
            <p:ph type="sldNum" sz="quarter" idx="12"/>
          </p:nvPr>
        </p:nvSpPr>
        <p:spPr/>
        <p:txBody>
          <a:bodyPr/>
          <a:lstStyle/>
          <a:p>
            <a:fld id="{ED73BE5E-36FA-40BB-9055-E534BAA27F5A}" type="slidenum">
              <a:rPr lang="en-US" smtClean="0"/>
              <a:t>29</a:t>
            </a:fld>
            <a:endParaRPr lang="en-US"/>
          </a:p>
        </p:txBody>
      </p:sp>
    </p:spTree>
    <p:extLst>
      <p:ext uri="{BB962C8B-B14F-4D97-AF65-F5344CB8AC3E}">
        <p14:creationId xmlns:p14="http://schemas.microsoft.com/office/powerpoint/2010/main" val="93336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66007"/>
            <a:ext cx="10515600" cy="964277"/>
          </a:xfrm>
        </p:spPr>
        <p:txBody>
          <a:bodyPr>
            <a:normAutofit/>
          </a:bodyPr>
          <a:lstStyle/>
          <a:p>
            <a:r>
              <a:rPr lang="en-US" sz="6000" dirty="0"/>
              <a:t>Justice Antonin Scalia</a:t>
            </a:r>
          </a:p>
        </p:txBody>
      </p:sp>
      <p:sp>
        <p:nvSpPr>
          <p:cNvPr id="5" name="Content Placeholder 4"/>
          <p:cNvSpPr>
            <a:spLocks noGrp="1"/>
          </p:cNvSpPr>
          <p:nvPr>
            <p:ph idx="1"/>
          </p:nvPr>
        </p:nvSpPr>
        <p:spPr>
          <a:xfrm>
            <a:off x="838200" y="1388225"/>
            <a:ext cx="10515600" cy="4788738"/>
          </a:xfrm>
        </p:spPr>
        <p:txBody>
          <a:bodyPr>
            <a:normAutofit/>
          </a:bodyPr>
          <a:lstStyle/>
          <a:p>
            <a:r>
              <a:rPr lang="en-US" sz="4000" dirty="0"/>
              <a:t>“The Constitution was written to be understood by the voters</a:t>
            </a:r>
          </a:p>
          <a:p>
            <a:r>
              <a:rPr lang="en-US" sz="4000" dirty="0"/>
              <a:t>Its words and phrases were used in their normal and ordinary as distinguished from technical meaning.”</a:t>
            </a:r>
          </a:p>
          <a:p>
            <a:pPr marL="457200" lvl="1" indent="0">
              <a:buNone/>
            </a:pPr>
            <a:endParaRPr lang="en-US" sz="3600" dirty="0"/>
          </a:p>
          <a:p>
            <a:r>
              <a:rPr lang="en-US" sz="4000" dirty="0"/>
              <a:t>District of Columbia v Heller (2008)(quoting US v Sprague 1931)</a:t>
            </a:r>
          </a:p>
        </p:txBody>
      </p:sp>
      <p:sp>
        <p:nvSpPr>
          <p:cNvPr id="2" name="Slide Number Placeholder 1"/>
          <p:cNvSpPr>
            <a:spLocks noGrp="1"/>
          </p:cNvSpPr>
          <p:nvPr>
            <p:ph type="sldNum" sz="quarter" idx="12"/>
          </p:nvPr>
        </p:nvSpPr>
        <p:spPr/>
        <p:txBody>
          <a:bodyPr/>
          <a:lstStyle/>
          <a:p>
            <a:fld id="{ED73BE5E-36FA-40BB-9055-E534BAA27F5A}" type="slidenum">
              <a:rPr lang="en-US" smtClean="0"/>
              <a:t>3</a:t>
            </a:fld>
            <a:endParaRPr lang="en-US"/>
          </a:p>
        </p:txBody>
      </p:sp>
    </p:spTree>
    <p:extLst>
      <p:ext uri="{BB962C8B-B14F-4D97-AF65-F5344CB8AC3E}">
        <p14:creationId xmlns:p14="http://schemas.microsoft.com/office/powerpoint/2010/main" val="3188801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618519" cy="7097917"/>
          </a:xfrm>
          <a:prstGeom prst="rect">
            <a:avLst/>
          </a:prstGeom>
        </p:spPr>
      </p:pic>
      <p:sp>
        <p:nvSpPr>
          <p:cNvPr id="3" name="Slide Number Placeholder 2"/>
          <p:cNvSpPr>
            <a:spLocks noGrp="1"/>
          </p:cNvSpPr>
          <p:nvPr>
            <p:ph type="sldNum" sz="quarter" idx="12"/>
          </p:nvPr>
        </p:nvSpPr>
        <p:spPr/>
        <p:txBody>
          <a:bodyPr/>
          <a:lstStyle/>
          <a:p>
            <a:fld id="{ED73BE5E-36FA-40BB-9055-E534BAA27F5A}" type="slidenum">
              <a:rPr lang="en-US" smtClean="0"/>
              <a:t>30</a:t>
            </a:fld>
            <a:endParaRPr lang="en-US"/>
          </a:p>
        </p:txBody>
      </p:sp>
    </p:spTree>
    <p:extLst>
      <p:ext uri="{BB962C8B-B14F-4D97-AF65-F5344CB8AC3E}">
        <p14:creationId xmlns:p14="http://schemas.microsoft.com/office/powerpoint/2010/main" val="4201524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35C2-8039-439E-93B1-3A45EB4F17A1}"/>
              </a:ext>
            </a:extLst>
          </p:cNvPr>
          <p:cNvSpPr>
            <a:spLocks noGrp="1"/>
          </p:cNvSpPr>
          <p:nvPr>
            <p:ph type="title"/>
          </p:nvPr>
        </p:nvSpPr>
        <p:spPr>
          <a:xfrm>
            <a:off x="838200" y="200347"/>
            <a:ext cx="10515600" cy="1304228"/>
          </a:xfrm>
        </p:spPr>
        <p:txBody>
          <a:bodyPr>
            <a:normAutofit/>
          </a:bodyPr>
          <a:lstStyle/>
          <a:p>
            <a:r>
              <a:rPr lang="en-US" dirty="0"/>
              <a:t>Articles available at </a:t>
            </a:r>
            <a:r>
              <a:rPr lang="en-US" dirty="0">
                <a:hlinkClick r:id="rId3"/>
              </a:rPr>
              <a:t>https://lcl.byu.edu/scholarship/</a:t>
            </a:r>
            <a:r>
              <a:rPr lang="en-US" dirty="0"/>
              <a:t> </a:t>
            </a:r>
          </a:p>
        </p:txBody>
      </p:sp>
      <p:sp>
        <p:nvSpPr>
          <p:cNvPr id="3" name="Content Placeholder 2">
            <a:extLst>
              <a:ext uri="{FF2B5EF4-FFF2-40B4-BE49-F238E27FC236}">
                <a16:creationId xmlns:a16="http://schemas.microsoft.com/office/drawing/2014/main" id="{7BFF78D2-C8DF-421B-9AA1-908341C4D72E}"/>
              </a:ext>
            </a:extLst>
          </p:cNvPr>
          <p:cNvSpPr>
            <a:spLocks noGrp="1"/>
          </p:cNvSpPr>
          <p:nvPr>
            <p:ph idx="1"/>
          </p:nvPr>
        </p:nvSpPr>
        <p:spPr>
          <a:xfrm>
            <a:off x="410966" y="1504575"/>
            <a:ext cx="11239928" cy="5034337"/>
          </a:xfrm>
        </p:spPr>
        <p:txBody>
          <a:bodyPr>
            <a:normAutofit fontScale="77500" lnSpcReduction="20000"/>
          </a:bodyPr>
          <a:lstStyle/>
          <a:p>
            <a:endParaRPr lang="en-US" dirty="0"/>
          </a:p>
          <a:p>
            <a:r>
              <a:rPr lang="en-US" dirty="0"/>
              <a:t>Neal Goldfarb, </a:t>
            </a:r>
            <a:r>
              <a:rPr lang="en-US" i="1" dirty="0"/>
              <a:t>A Lawyer’s Introduction to Meaning in the Framework of Corpus Linguistics</a:t>
            </a:r>
            <a:r>
              <a:rPr lang="en-US" dirty="0"/>
              <a:t>, 2017 BYU L. Rev. 1359 (2018)</a:t>
            </a:r>
          </a:p>
          <a:p>
            <a:r>
              <a:rPr lang="en-US" dirty="0"/>
              <a:t>Jennifer L. </a:t>
            </a:r>
            <a:r>
              <a:rPr lang="en-US" dirty="0" err="1"/>
              <a:t>Mascott</a:t>
            </a:r>
            <a:r>
              <a:rPr lang="en-US" dirty="0"/>
              <a:t>, </a:t>
            </a:r>
            <a:r>
              <a:rPr lang="en-US" i="1" dirty="0"/>
              <a:t>Who Are “Officers of the United States”?, </a:t>
            </a:r>
            <a:r>
              <a:rPr lang="en-US" dirty="0"/>
              <a:t>70 Stanford L. Rev. 443 (2018). </a:t>
            </a:r>
          </a:p>
          <a:p>
            <a:r>
              <a:rPr lang="en-US" dirty="0"/>
              <a:t>Stefan Th. </a:t>
            </a:r>
            <a:r>
              <a:rPr lang="en-US" dirty="0" err="1"/>
              <a:t>Gries</a:t>
            </a:r>
            <a:r>
              <a:rPr lang="en-US" dirty="0"/>
              <a:t> and Brian G. Slocum,</a:t>
            </a:r>
            <a:r>
              <a:rPr lang="en-US" i="1" dirty="0"/>
              <a:t> Ordinary Meaning and Corpus Linguistics</a:t>
            </a:r>
            <a:r>
              <a:rPr lang="en-US" dirty="0"/>
              <a:t>, 2017 BYU L. Rev. 1417 (2018).</a:t>
            </a:r>
          </a:p>
          <a:p>
            <a:r>
              <a:rPr lang="en-US" dirty="0"/>
              <a:t>Carissa Byrne Hessick, </a:t>
            </a:r>
            <a:r>
              <a:rPr lang="en-US" i="1" dirty="0"/>
              <a:t>Corpus Linguistics and the Criminal Law</a:t>
            </a:r>
            <a:r>
              <a:rPr lang="en-US" dirty="0"/>
              <a:t>, 2017 BYU L. Rev. 1503 (2018).</a:t>
            </a:r>
          </a:p>
          <a:p>
            <a:r>
              <a:rPr lang="en-US" dirty="0"/>
              <a:t>Thomas R. Lee &amp; Stephen C. </a:t>
            </a:r>
            <a:r>
              <a:rPr lang="en-US" dirty="0" err="1"/>
              <a:t>Mouritsen</a:t>
            </a:r>
            <a:r>
              <a:rPr lang="en-US" dirty="0"/>
              <a:t>, </a:t>
            </a:r>
            <a:r>
              <a:rPr lang="en-US" i="1" dirty="0"/>
              <a:t>Judging Ordinary Meaning</a:t>
            </a:r>
            <a:r>
              <a:rPr lang="en-US" dirty="0"/>
              <a:t>, 127 Yale L. J. 788 (2018).</a:t>
            </a:r>
          </a:p>
          <a:p>
            <a:r>
              <a:rPr lang="en-US" dirty="0"/>
              <a:t>Jennifer L. </a:t>
            </a:r>
            <a:r>
              <a:rPr lang="en-US" dirty="0" err="1"/>
              <a:t>Mascott</a:t>
            </a:r>
            <a:r>
              <a:rPr lang="en-US" dirty="0"/>
              <a:t>, </a:t>
            </a:r>
            <a:r>
              <a:rPr lang="en-US" i="1" dirty="0"/>
              <a:t>The Dictionary as a Specialized Corpus</a:t>
            </a:r>
            <a:r>
              <a:rPr lang="en-US" dirty="0"/>
              <a:t>, 2017 BYU L. Rev. 1557 (2018).</a:t>
            </a:r>
          </a:p>
          <a:p>
            <a:r>
              <a:rPr lang="en-US" dirty="0"/>
              <a:t>James C. Phillips and Jesse Egbert, </a:t>
            </a:r>
            <a:r>
              <a:rPr lang="en-US" i="1" dirty="0"/>
              <a:t>Advancing Law and Corpus Linguistics: Importing Principles and Practices from Survey and Content Analysis Methodologies to Improve Corpus Design and Analysi</a:t>
            </a:r>
            <a:r>
              <a:rPr lang="en-US" dirty="0"/>
              <a:t>s, 2017 BYU L. Rev. 1589 (2018).</a:t>
            </a:r>
          </a:p>
          <a:p>
            <a:r>
              <a:rPr lang="en-US" dirty="0"/>
              <a:t>Lawrence M. Solan and Tammy Gales, </a:t>
            </a:r>
            <a:r>
              <a:rPr lang="en-US" i="1" dirty="0"/>
              <a:t>Corpus Linguistics as a Tool in Legal Interpretation</a:t>
            </a:r>
            <a:r>
              <a:rPr lang="en-US" dirty="0"/>
              <a:t>, 2017 BYU L. Rev. 1311 (2018).</a:t>
            </a:r>
          </a:p>
        </p:txBody>
      </p:sp>
      <p:sp>
        <p:nvSpPr>
          <p:cNvPr id="4" name="Slide Number Placeholder 3">
            <a:extLst>
              <a:ext uri="{FF2B5EF4-FFF2-40B4-BE49-F238E27FC236}">
                <a16:creationId xmlns:a16="http://schemas.microsoft.com/office/drawing/2014/main" id="{8E2038A3-B36C-4FE9-93F3-56DC74629C1F}"/>
              </a:ext>
            </a:extLst>
          </p:cNvPr>
          <p:cNvSpPr>
            <a:spLocks noGrp="1"/>
          </p:cNvSpPr>
          <p:nvPr>
            <p:ph type="sldNum" sz="quarter" idx="12"/>
          </p:nvPr>
        </p:nvSpPr>
        <p:spPr/>
        <p:txBody>
          <a:bodyPr/>
          <a:lstStyle/>
          <a:p>
            <a:fld id="{ED73BE5E-36FA-40BB-9055-E534BAA27F5A}" type="slidenum">
              <a:rPr lang="en-US" smtClean="0"/>
              <a:t>31</a:t>
            </a:fld>
            <a:endParaRPr lang="en-US"/>
          </a:p>
        </p:txBody>
      </p:sp>
    </p:spTree>
    <p:extLst>
      <p:ext uri="{BB962C8B-B14F-4D97-AF65-F5344CB8AC3E}">
        <p14:creationId xmlns:p14="http://schemas.microsoft.com/office/powerpoint/2010/main" val="894227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69FFE6-59F6-468C-8C2B-1494407A49A3}"/>
              </a:ext>
            </a:extLst>
          </p:cNvPr>
          <p:cNvSpPr>
            <a:spLocks noGrp="1"/>
          </p:cNvSpPr>
          <p:nvPr>
            <p:ph type="title"/>
          </p:nvPr>
        </p:nvSpPr>
        <p:spPr>
          <a:xfrm>
            <a:off x="838200" y="365125"/>
            <a:ext cx="10515600" cy="580097"/>
          </a:xfrm>
        </p:spPr>
        <p:txBody>
          <a:bodyPr>
            <a:normAutofit fontScale="90000"/>
          </a:bodyPr>
          <a:lstStyle/>
          <a:p>
            <a:pPr algn="ctr"/>
            <a:r>
              <a:rPr lang="en-US" dirty="0"/>
              <a:t>Works in Progress</a:t>
            </a:r>
          </a:p>
        </p:txBody>
      </p:sp>
      <p:sp>
        <p:nvSpPr>
          <p:cNvPr id="6" name="Content Placeholder 5">
            <a:extLst>
              <a:ext uri="{FF2B5EF4-FFF2-40B4-BE49-F238E27FC236}">
                <a16:creationId xmlns:a16="http://schemas.microsoft.com/office/drawing/2014/main" id="{756D105B-FBB0-4086-98CD-D4E4B6754156}"/>
              </a:ext>
            </a:extLst>
          </p:cNvPr>
          <p:cNvSpPr>
            <a:spLocks noGrp="1"/>
          </p:cNvSpPr>
          <p:nvPr>
            <p:ph idx="1"/>
          </p:nvPr>
        </p:nvSpPr>
        <p:spPr>
          <a:xfrm>
            <a:off x="838200" y="1279133"/>
            <a:ext cx="10515600" cy="4897830"/>
          </a:xfrm>
        </p:spPr>
        <p:txBody>
          <a:bodyPr/>
          <a:lstStyle/>
          <a:p>
            <a:r>
              <a:rPr lang="en-US" dirty="0"/>
              <a:t> James </a:t>
            </a:r>
            <a:r>
              <a:rPr lang="en-US" dirty="0" err="1"/>
              <a:t>Cleith</a:t>
            </a:r>
            <a:r>
              <a:rPr lang="en-US" dirty="0"/>
              <a:t> Phillips &amp; Sara White, </a:t>
            </a:r>
            <a:r>
              <a:rPr lang="en-US" i="1" dirty="0"/>
              <a:t>The Meaning of the Three Emoluments Clauses in the U.S Constitution: A Corpus Linguistic Analysis of American English, 1760-1799</a:t>
            </a:r>
            <a:r>
              <a:rPr lang="en-US" dirty="0"/>
              <a:t>, 59 S. Tex. L. Rev. (forthcoming, issue 2, 2018) </a:t>
            </a:r>
          </a:p>
          <a:p>
            <a:r>
              <a:rPr lang="en-US" dirty="0"/>
              <a:t>James C. Phillips, Jacob Crump, &amp; Benjamin Lee, </a:t>
            </a:r>
            <a:r>
              <a:rPr lang="en-US" i="1" dirty="0"/>
              <a:t>Investigating the Original Meaning of “Officers of The United States” With the Corpus of Founding-Era American English </a:t>
            </a:r>
            <a:r>
              <a:rPr lang="en-US" dirty="0"/>
              <a:t>(2018) </a:t>
            </a:r>
            <a:r>
              <a:rPr lang="en-US" dirty="0">
                <a:hlinkClick r:id="rId3"/>
              </a:rPr>
              <a:t>https://papers.ssrn.com/sol3/papers.cfm?abstract_id=3126975</a:t>
            </a:r>
            <a:r>
              <a:rPr lang="en-US" dirty="0"/>
              <a:t>    </a:t>
            </a:r>
          </a:p>
          <a:p>
            <a:endParaRPr lang="en-US" dirty="0"/>
          </a:p>
        </p:txBody>
      </p:sp>
      <p:sp>
        <p:nvSpPr>
          <p:cNvPr id="4" name="Slide Number Placeholder 3">
            <a:extLst>
              <a:ext uri="{FF2B5EF4-FFF2-40B4-BE49-F238E27FC236}">
                <a16:creationId xmlns:a16="http://schemas.microsoft.com/office/drawing/2014/main" id="{93A6EC83-618F-4487-940A-480810E203FF}"/>
              </a:ext>
            </a:extLst>
          </p:cNvPr>
          <p:cNvSpPr>
            <a:spLocks noGrp="1"/>
          </p:cNvSpPr>
          <p:nvPr>
            <p:ph type="sldNum" sz="quarter" idx="12"/>
          </p:nvPr>
        </p:nvSpPr>
        <p:spPr/>
        <p:txBody>
          <a:bodyPr/>
          <a:lstStyle/>
          <a:p>
            <a:fld id="{ED73BE5E-36FA-40BB-9055-E534BAA27F5A}" type="slidenum">
              <a:rPr lang="en-US" smtClean="0"/>
              <a:t>32</a:t>
            </a:fld>
            <a:endParaRPr lang="en-US"/>
          </a:p>
        </p:txBody>
      </p:sp>
    </p:spTree>
    <p:extLst>
      <p:ext uri="{BB962C8B-B14F-4D97-AF65-F5344CB8AC3E}">
        <p14:creationId xmlns:p14="http://schemas.microsoft.com/office/powerpoint/2010/main" val="3754661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12470643" cy="7014737"/>
          </a:xfrm>
          <a:prstGeom prst="rect">
            <a:avLst/>
          </a:prstGeom>
        </p:spPr>
      </p:pic>
      <p:sp>
        <p:nvSpPr>
          <p:cNvPr id="3" name="Slide Number Placeholder 2"/>
          <p:cNvSpPr>
            <a:spLocks noGrp="1"/>
          </p:cNvSpPr>
          <p:nvPr>
            <p:ph type="sldNum" sz="quarter" idx="12"/>
          </p:nvPr>
        </p:nvSpPr>
        <p:spPr/>
        <p:txBody>
          <a:bodyPr/>
          <a:lstStyle/>
          <a:p>
            <a:fld id="{ED73BE5E-36FA-40BB-9055-E534BAA27F5A}" type="slidenum">
              <a:rPr lang="en-US" smtClean="0"/>
              <a:t>33</a:t>
            </a:fld>
            <a:endParaRPr lang="en-US"/>
          </a:p>
        </p:txBody>
      </p:sp>
    </p:spTree>
    <p:extLst>
      <p:ext uri="{BB962C8B-B14F-4D97-AF65-F5344CB8AC3E}">
        <p14:creationId xmlns:p14="http://schemas.microsoft.com/office/powerpoint/2010/main" val="3641068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192" y="362139"/>
            <a:ext cx="9985972" cy="2308324"/>
          </a:xfrm>
          <a:prstGeom prst="rect">
            <a:avLst/>
          </a:prstGeom>
        </p:spPr>
        <p:txBody>
          <a:bodyPr wrap="square">
            <a:spAutoFit/>
          </a:bodyPr>
          <a:lstStyle/>
          <a:p>
            <a:pPr algn="ctr"/>
            <a:r>
              <a:rPr lang="en-US" b="1" dirty="0">
                <a:latin typeface="Arial, Helvetica, sans-serif"/>
              </a:rPr>
              <a:t>Seminar on Judicial Power </a:t>
            </a:r>
            <a:br>
              <a:rPr lang="en-US" b="1" dirty="0">
                <a:latin typeface="Arial, Helvetica, sans-serif"/>
              </a:rPr>
            </a:br>
            <a:r>
              <a:rPr lang="en-US" dirty="0">
                <a:latin typeface="Arial, Helvetica, sans-serif"/>
              </a:rPr>
              <a:t>Georgia State University College of Law</a:t>
            </a:r>
            <a:br>
              <a:rPr lang="en-US" dirty="0">
                <a:latin typeface="Arial, Helvetica, sans-serif"/>
              </a:rPr>
            </a:br>
            <a:endParaRPr lang="en-US" dirty="0"/>
          </a:p>
          <a:p>
            <a:r>
              <a:rPr lang="en-US" dirty="0">
                <a:latin typeface="Arial, Helvetica, sans-serif"/>
                <a:hlinkClick r:id="rId3"/>
              </a:rPr>
              <a:t>Clark D. Cunningham</a:t>
            </a:r>
            <a:r>
              <a:rPr lang="en-US" dirty="0">
                <a:latin typeface="Arial, Helvetica, sans-serif"/>
              </a:rPr>
              <a:t> </a:t>
            </a:r>
            <a:br>
              <a:rPr lang="en-US" dirty="0">
                <a:latin typeface="Arial, Helvetica, sans-serif"/>
              </a:rPr>
            </a:br>
            <a:r>
              <a:rPr lang="en-US" dirty="0">
                <a:latin typeface="Arial, Helvetica, sans-serif"/>
              </a:rPr>
              <a:t>W. Lee Burge Chair in Law &amp; Ethics</a:t>
            </a:r>
            <a:br>
              <a:rPr lang="en-US" dirty="0">
                <a:latin typeface="Arial, Helvetica, sans-serif"/>
              </a:rPr>
            </a:br>
            <a:r>
              <a:rPr lang="en-US" dirty="0">
                <a:latin typeface="Arial, Helvetica, sans-serif"/>
              </a:rPr>
              <a:t>Spring Semester 2018</a:t>
            </a:r>
            <a:br>
              <a:rPr lang="en-US" dirty="0">
                <a:latin typeface="Arial, Helvetica, sans-serif"/>
              </a:rPr>
            </a:br>
            <a:r>
              <a:rPr lang="en-US" dirty="0">
                <a:latin typeface="Arial, Helvetica, sans-serif"/>
              </a:rPr>
              <a:t/>
            </a:r>
            <a:br>
              <a:rPr lang="en-US" dirty="0">
                <a:latin typeface="Arial, Helvetica, sans-serif"/>
              </a:rPr>
            </a:br>
            <a:r>
              <a:rPr lang="en-US" dirty="0">
                <a:latin typeface="Arial, Helvetica, sans-serif"/>
              </a:rPr>
              <a:t>Web Site Address:</a:t>
            </a:r>
            <a:r>
              <a:rPr lang="en-US" b="1" dirty="0">
                <a:latin typeface="Arial, Helvetica, sans-serif"/>
              </a:rPr>
              <a:t> </a:t>
            </a:r>
            <a:r>
              <a:rPr lang="en-US" dirty="0">
                <a:latin typeface="Arial, Helvetica, sans-serif"/>
                <a:hlinkClick r:id="rId4"/>
              </a:rPr>
              <a:t>www.clarkcunningham.org/JP/index.htm</a:t>
            </a:r>
            <a:endParaRPr lang="en-US" dirty="0"/>
          </a:p>
        </p:txBody>
      </p:sp>
      <p:sp>
        <p:nvSpPr>
          <p:cNvPr id="5" name="Slide Number Placeholder 4"/>
          <p:cNvSpPr>
            <a:spLocks noGrp="1"/>
          </p:cNvSpPr>
          <p:nvPr>
            <p:ph type="sldNum" sz="quarter" idx="12"/>
          </p:nvPr>
        </p:nvSpPr>
        <p:spPr/>
        <p:txBody>
          <a:bodyPr/>
          <a:lstStyle/>
          <a:p>
            <a:fld id="{ED73BE5E-36FA-40BB-9055-E534BAA27F5A}" type="slidenum">
              <a:rPr lang="en-US" smtClean="0"/>
              <a:t>34</a:t>
            </a:fld>
            <a:endParaRPr lang="en-US"/>
          </a:p>
        </p:txBody>
      </p:sp>
    </p:spTree>
    <p:extLst>
      <p:ext uri="{BB962C8B-B14F-4D97-AF65-F5344CB8AC3E}">
        <p14:creationId xmlns:p14="http://schemas.microsoft.com/office/powerpoint/2010/main" val="495390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A9EFCA4-588F-48BE-AAA1-FBE95AFF05CA}" type="slidenum">
              <a:rPr lang="en-US" altLang="en-US" smtClean="0"/>
              <a:pPr>
                <a:defRPr/>
              </a:pPr>
              <a:t>35</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09601"/>
            <a:ext cx="9144000" cy="4072343"/>
          </a:xfrm>
          <a:prstGeom prst="rect">
            <a:avLst/>
          </a:prstGeom>
        </p:spPr>
      </p:pic>
    </p:spTree>
    <p:extLst>
      <p:ext uri="{BB962C8B-B14F-4D97-AF65-F5344CB8AC3E}">
        <p14:creationId xmlns:p14="http://schemas.microsoft.com/office/powerpoint/2010/main" val="4017660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173963"/>
          </a:xfrm>
        </p:spPr>
        <p:txBody>
          <a:bodyPr>
            <a:normAutofit fontScale="90000"/>
          </a:bodyPr>
          <a:lstStyle/>
          <a:p>
            <a:r>
              <a:rPr lang="en-US" dirty="0"/>
              <a:t>Isaac Godfrey 8th Amendment</a:t>
            </a:r>
            <a:br>
              <a:rPr lang="en-US" dirty="0"/>
            </a:br>
            <a:r>
              <a:rPr lang="en-US" dirty="0"/>
              <a:t>“Excessive bail shall not be required …”</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1568" y="1729149"/>
            <a:ext cx="7703271" cy="4837113"/>
          </a:xfrm>
        </p:spPr>
      </p:pic>
      <p:sp>
        <p:nvSpPr>
          <p:cNvPr id="7" name="Slide Number Placeholder 6"/>
          <p:cNvSpPr>
            <a:spLocks noGrp="1"/>
          </p:cNvSpPr>
          <p:nvPr>
            <p:ph type="sldNum" sz="quarter" idx="12"/>
          </p:nvPr>
        </p:nvSpPr>
        <p:spPr/>
        <p:txBody>
          <a:bodyPr/>
          <a:lstStyle/>
          <a:p>
            <a:fld id="{ED73BE5E-36FA-40BB-9055-E534BAA27F5A}" type="slidenum">
              <a:rPr lang="en-US" smtClean="0"/>
              <a:t>36</a:t>
            </a:fld>
            <a:endParaRPr lang="en-US"/>
          </a:p>
        </p:txBody>
      </p:sp>
    </p:spTree>
    <p:extLst>
      <p:ext uri="{BB962C8B-B14F-4D97-AF65-F5344CB8AC3E}">
        <p14:creationId xmlns:p14="http://schemas.microsoft.com/office/powerpoint/2010/main" val="295607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 screen&#10;&#10;Description generated with very high confidence">
            <a:extLst>
              <a:ext uri="{FF2B5EF4-FFF2-40B4-BE49-F238E27FC236}">
                <a16:creationId xmlns:a16="http://schemas.microsoft.com/office/drawing/2014/main" id="{758CECA9-30CF-48D9-A3C3-56A0B9833312}"/>
              </a:ext>
            </a:extLst>
          </p:cNvPr>
          <p:cNvPicPr>
            <a:picLocks noGrp="1" noChangeAspect="1"/>
          </p:cNvPicPr>
          <p:nvPr>
            <p:ph idx="1"/>
          </p:nvPr>
        </p:nvPicPr>
        <p:blipFill>
          <a:blip r:embed="rId3"/>
          <a:stretch>
            <a:fillRect/>
          </a:stretch>
        </p:blipFill>
        <p:spPr>
          <a:xfrm>
            <a:off x="1400215" y="286584"/>
            <a:ext cx="9152245" cy="6109124"/>
          </a:xfrm>
          <a:prstGeom prst="rect">
            <a:avLst/>
          </a:prstGeom>
        </p:spPr>
      </p:pic>
      <p:sp>
        <p:nvSpPr>
          <p:cNvPr id="4" name="Slide Number Placeholder 3"/>
          <p:cNvSpPr>
            <a:spLocks noGrp="1"/>
          </p:cNvSpPr>
          <p:nvPr>
            <p:ph type="sldNum" sz="quarter" idx="12"/>
          </p:nvPr>
        </p:nvSpPr>
        <p:spPr/>
        <p:txBody>
          <a:bodyPr/>
          <a:lstStyle/>
          <a:p>
            <a:fld id="{ED73BE5E-36FA-40BB-9055-E534BAA27F5A}" type="slidenum">
              <a:rPr lang="en-US" smtClean="0"/>
              <a:t>37</a:t>
            </a:fld>
            <a:endParaRPr lang="en-US"/>
          </a:p>
        </p:txBody>
      </p:sp>
    </p:spTree>
    <p:extLst>
      <p:ext uri="{BB962C8B-B14F-4D97-AF65-F5344CB8AC3E}">
        <p14:creationId xmlns:p14="http://schemas.microsoft.com/office/powerpoint/2010/main" val="2613328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667" y="108642"/>
            <a:ext cx="10130828" cy="3268301"/>
          </a:xfrm>
        </p:spPr>
        <p:txBody>
          <a:bodyPr>
            <a:normAutofit fontScale="90000"/>
          </a:bodyPr>
          <a:lstStyle/>
          <a:p>
            <a:pPr algn="ctr"/>
            <a:r>
              <a:rPr lang="en-US" dirty="0">
                <a:solidFill>
                  <a:srgbClr val="A53010"/>
                </a:solidFill>
                <a:latin typeface="Baskerville Old Face" panose="02020602080505020303" pitchFamily="18" charset="0"/>
              </a:rPr>
              <a:t/>
            </a:r>
            <a:br>
              <a:rPr lang="en-US" dirty="0">
                <a:solidFill>
                  <a:srgbClr val="A53010"/>
                </a:solidFill>
                <a:latin typeface="Baskerville Old Face" panose="02020602080505020303" pitchFamily="18" charset="0"/>
              </a:rPr>
            </a:br>
            <a:r>
              <a:rPr lang="en-US" dirty="0">
                <a:solidFill>
                  <a:srgbClr val="A53010"/>
                </a:solidFill>
                <a:latin typeface="Baskerville Old Face" panose="02020602080505020303" pitchFamily="18" charset="0"/>
              </a:rPr>
              <a:t>Pearson Cunningham &amp; William </a:t>
            </a:r>
            <a:r>
              <a:rPr lang="en-US" dirty="0" err="1">
                <a:solidFill>
                  <a:srgbClr val="A53010"/>
                </a:solidFill>
                <a:latin typeface="Baskerville Old Face" panose="02020602080505020303" pitchFamily="18" charset="0"/>
              </a:rPr>
              <a:t>Lasker</a:t>
            </a:r>
            <a:r>
              <a:rPr lang="en-US" dirty="0">
                <a:solidFill>
                  <a:srgbClr val="A53010"/>
                </a:solidFill>
                <a:latin typeface="Baskerville Old Face" panose="02020602080505020303" pitchFamily="18" charset="0"/>
              </a:rPr>
              <a:t/>
            </a:r>
            <a:br>
              <a:rPr lang="en-US" dirty="0">
                <a:solidFill>
                  <a:srgbClr val="A53010"/>
                </a:solidFill>
                <a:latin typeface="Baskerville Old Face" panose="02020602080505020303" pitchFamily="18" charset="0"/>
              </a:rPr>
            </a:br>
            <a:r>
              <a:rPr lang="en-US" dirty="0">
                <a:solidFill>
                  <a:srgbClr val="A53010"/>
                </a:solidFill>
                <a:latin typeface="Baskerville Old Face" panose="02020602080505020303" pitchFamily="18" charset="0"/>
              </a:rPr>
              <a:t/>
            </a:r>
            <a:br>
              <a:rPr lang="en-US" dirty="0">
                <a:solidFill>
                  <a:srgbClr val="A53010"/>
                </a:solidFill>
                <a:latin typeface="Baskerville Old Face" panose="02020602080505020303" pitchFamily="18" charset="0"/>
              </a:rPr>
            </a:br>
            <a:r>
              <a:rPr lang="en-US" dirty="0">
                <a:solidFill>
                  <a:srgbClr val="A53010"/>
                </a:solidFill>
                <a:latin typeface="Baskerville Old Face" panose="02020602080505020303" pitchFamily="18" charset="0"/>
              </a:rPr>
              <a:t>Congress</a:t>
            </a:r>
            <a:r>
              <a:rPr lang="en-US" dirty="0">
                <a:latin typeface="Baskerville Old Face" panose="02020602080505020303" pitchFamily="18" charset="0"/>
              </a:rPr>
              <a:t> shall make no law . . . abridging . . . the right of the people . . . to </a:t>
            </a:r>
            <a:r>
              <a:rPr lang="en-US" dirty="0">
                <a:solidFill>
                  <a:srgbClr val="A53010"/>
                </a:solidFill>
                <a:latin typeface="Baskerville Old Face" panose="02020602080505020303" pitchFamily="18" charset="0"/>
              </a:rPr>
              <a:t>petition </a:t>
            </a:r>
            <a:r>
              <a:rPr lang="en-US" dirty="0">
                <a:latin typeface="Baskerville Old Face" panose="02020602080505020303" pitchFamily="18" charset="0"/>
              </a:rPr>
              <a:t>the</a:t>
            </a:r>
            <a:r>
              <a:rPr lang="en-US" dirty="0">
                <a:solidFill>
                  <a:srgbClr val="A53010"/>
                </a:solidFill>
                <a:latin typeface="Baskerville Old Face" panose="02020602080505020303" pitchFamily="18" charset="0"/>
              </a:rPr>
              <a:t> Government </a:t>
            </a:r>
            <a:r>
              <a:rPr lang="en-US" dirty="0">
                <a:latin typeface="Baskerville Old Face" panose="02020602080505020303" pitchFamily="18" charset="0"/>
              </a:rPr>
              <a:t>for a </a:t>
            </a:r>
            <a:r>
              <a:rPr lang="en-US" dirty="0">
                <a:solidFill>
                  <a:srgbClr val="A53010"/>
                </a:solidFill>
                <a:latin typeface="Baskerville Old Face" panose="02020602080505020303" pitchFamily="18" charset="0"/>
              </a:rPr>
              <a:t>redress</a:t>
            </a:r>
            <a:r>
              <a:rPr lang="en-US" dirty="0">
                <a:latin typeface="Baskerville Old Face" panose="02020602080505020303" pitchFamily="18" charset="0"/>
              </a:rPr>
              <a:t> of </a:t>
            </a:r>
            <a:r>
              <a:rPr lang="en-US" dirty="0">
                <a:solidFill>
                  <a:srgbClr val="A53010"/>
                </a:solidFill>
                <a:latin typeface="Baskerville Old Face" panose="02020602080505020303" pitchFamily="18" charset="0"/>
              </a:rPr>
              <a:t>grievances</a:t>
            </a:r>
            <a:br>
              <a:rPr lang="en-US" dirty="0">
                <a:solidFill>
                  <a:srgbClr val="A53010"/>
                </a:solidFill>
                <a:latin typeface="Baskerville Old Face" panose="02020602080505020303" pitchFamily="18" charset="0"/>
              </a:rPr>
            </a:br>
            <a:endParaRPr lang="en-US" dirty="0"/>
          </a:p>
        </p:txBody>
      </p:sp>
      <p:sp>
        <p:nvSpPr>
          <p:cNvPr id="3" name="Text Placeholder 2"/>
          <p:cNvSpPr>
            <a:spLocks noGrp="1"/>
          </p:cNvSpPr>
          <p:nvPr>
            <p:ph type="body" sz="quarter" idx="13"/>
          </p:nvPr>
        </p:nvSpPr>
        <p:spPr>
          <a:xfrm>
            <a:off x="751438" y="3376943"/>
            <a:ext cx="10753174" cy="3481057"/>
          </a:xfrm>
        </p:spPr>
        <p:txBody>
          <a:bodyPr/>
          <a:lstStyle/>
          <a:p>
            <a:endParaRPr lang="en-US" dirty="0">
              <a:solidFill>
                <a:schemeClr val="tx1"/>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8763" y="3376943"/>
            <a:ext cx="4971249" cy="3318212"/>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265249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4B213-0F7E-4534-8604-9A59BA867BB9}"/>
              </a:ext>
            </a:extLst>
          </p:cNvPr>
          <p:cNvSpPr>
            <a:spLocks noGrp="1"/>
          </p:cNvSpPr>
          <p:nvPr>
            <p:ph type="title"/>
          </p:nvPr>
        </p:nvSpPr>
        <p:spPr>
          <a:xfrm>
            <a:off x="841973" y="624110"/>
            <a:ext cx="10662640" cy="1025786"/>
          </a:xfrm>
        </p:spPr>
        <p:txBody>
          <a:bodyPr>
            <a:normAutofit/>
          </a:bodyPr>
          <a:lstStyle/>
          <a:p>
            <a:r>
              <a:rPr lang="en-US" dirty="0"/>
              <a:t>Different Senses of Petition – Which to Apply?</a:t>
            </a:r>
          </a:p>
        </p:txBody>
      </p:sp>
      <p:sp>
        <p:nvSpPr>
          <p:cNvPr id="6" name="Content Placeholder 5">
            <a:extLst>
              <a:ext uri="{FF2B5EF4-FFF2-40B4-BE49-F238E27FC236}">
                <a16:creationId xmlns:a16="http://schemas.microsoft.com/office/drawing/2014/main" id="{BC6D06EF-BCCC-4E8C-A5C5-5364143D279F}"/>
              </a:ext>
            </a:extLst>
          </p:cNvPr>
          <p:cNvSpPr>
            <a:spLocks noGrp="1"/>
          </p:cNvSpPr>
          <p:nvPr>
            <p:ph idx="1"/>
          </p:nvPr>
        </p:nvSpPr>
        <p:spPr>
          <a:xfrm>
            <a:off x="2589212" y="1719470"/>
            <a:ext cx="8915400" cy="4810539"/>
          </a:xfrm>
        </p:spPr>
        <p:txBody>
          <a:bodyPr>
            <a:normAutofit/>
          </a:bodyPr>
          <a:lstStyle/>
          <a:p>
            <a:r>
              <a:rPr lang="en-US" sz="2800" dirty="0">
                <a:solidFill>
                  <a:schemeClr val="tx1"/>
                </a:solidFill>
              </a:rPr>
              <a:t>Petition = </a:t>
            </a:r>
            <a:r>
              <a:rPr lang="en-US" sz="2800" dirty="0">
                <a:solidFill>
                  <a:srgbClr val="A53010"/>
                </a:solidFill>
              </a:rPr>
              <a:t>Prayer</a:t>
            </a:r>
          </a:p>
          <a:p>
            <a:r>
              <a:rPr lang="en-US" sz="2800" dirty="0"/>
              <a:t>Petition =  </a:t>
            </a:r>
            <a:r>
              <a:rPr lang="en-US" sz="2800" dirty="0">
                <a:solidFill>
                  <a:srgbClr val="A53010"/>
                </a:solidFill>
              </a:rPr>
              <a:t>A written request signed by a lot of people </a:t>
            </a:r>
            <a:r>
              <a:rPr lang="en-US" sz="2800" dirty="0"/>
              <a:t>asking someone in authority to do something or change something</a:t>
            </a:r>
            <a:endParaRPr lang="en-US" sz="2400" dirty="0"/>
          </a:p>
          <a:p>
            <a:r>
              <a:rPr lang="en-US" sz="2800" dirty="0"/>
              <a:t>Petition = </a:t>
            </a:r>
            <a:r>
              <a:rPr lang="en-US" sz="2800" dirty="0">
                <a:solidFill>
                  <a:srgbClr val="A53010"/>
                </a:solidFill>
              </a:rPr>
              <a:t>lawsuit</a:t>
            </a:r>
          </a:p>
        </p:txBody>
      </p:sp>
      <p:sp>
        <p:nvSpPr>
          <p:cNvPr id="2" name="Slide Number Placeholder 1"/>
          <p:cNvSpPr>
            <a:spLocks noGrp="1"/>
          </p:cNvSpPr>
          <p:nvPr>
            <p:ph type="sldNum" sz="quarter" idx="12"/>
          </p:nvPr>
        </p:nvSpPr>
        <p:spPr/>
        <p:txBody>
          <a:bodyPr/>
          <a:lstStyle/>
          <a:p>
            <a:fld id="{ED73BE5E-36FA-40BB-9055-E534BAA27F5A}" type="slidenum">
              <a:rPr lang="en-US" smtClean="0"/>
              <a:t>39</a:t>
            </a:fld>
            <a:endParaRPr lang="en-US"/>
          </a:p>
        </p:txBody>
      </p:sp>
    </p:spTree>
    <p:extLst>
      <p:ext uri="{BB962C8B-B14F-4D97-AF65-F5344CB8AC3E}">
        <p14:creationId xmlns:p14="http://schemas.microsoft.com/office/powerpoint/2010/main" val="251428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64911"/>
          </a:xfrm>
        </p:spPr>
        <p:txBody>
          <a:bodyPr/>
          <a:lstStyle/>
          <a:p>
            <a:r>
              <a:rPr lang="en-US" dirty="0"/>
              <a:t>Justice Elena Kagan</a:t>
            </a:r>
          </a:p>
        </p:txBody>
      </p:sp>
      <p:sp>
        <p:nvSpPr>
          <p:cNvPr id="5" name="Content Placeholder 4"/>
          <p:cNvSpPr>
            <a:spLocks noGrp="1"/>
          </p:cNvSpPr>
          <p:nvPr>
            <p:ph idx="1"/>
          </p:nvPr>
        </p:nvSpPr>
        <p:spPr>
          <a:xfrm>
            <a:off x="838200" y="1205345"/>
            <a:ext cx="10515600" cy="4971618"/>
          </a:xfrm>
        </p:spPr>
        <p:txBody>
          <a:bodyPr>
            <a:normAutofit/>
          </a:bodyPr>
          <a:lstStyle/>
          <a:p>
            <a:r>
              <a:rPr lang="en-US" sz="3600" dirty="0"/>
              <a:t>“I think we’re all </a:t>
            </a:r>
            <a:r>
              <a:rPr lang="en-US" sz="3600" dirty="0" err="1"/>
              <a:t>textualists</a:t>
            </a:r>
            <a:r>
              <a:rPr lang="en-US" sz="3600" dirty="0"/>
              <a:t> now in a way that just was not remotely true when Justice Scalia joined the bench.”</a:t>
            </a:r>
          </a:p>
          <a:p>
            <a:r>
              <a:rPr lang="en-US" sz="3600" dirty="0"/>
              <a:t>Quoted in Brett M. </a:t>
            </a:r>
            <a:r>
              <a:rPr lang="en-US" sz="3600" dirty="0" err="1"/>
              <a:t>Kavanaugh</a:t>
            </a:r>
            <a:r>
              <a:rPr lang="en-US" sz="3600" dirty="0"/>
              <a:t>, Fixing Statutory Interpretation, 129 Harvard Law Review 2118 (2016)</a:t>
            </a:r>
          </a:p>
          <a:p>
            <a:r>
              <a:rPr lang="en-US" sz="3600" dirty="0"/>
              <a:t>and </a:t>
            </a:r>
          </a:p>
          <a:p>
            <a:r>
              <a:rPr lang="en-US" sz="3600" dirty="0"/>
              <a:t>Neil M. Gorsuch, 66 Case Western Reserve Law Review 905  (2016)</a:t>
            </a:r>
          </a:p>
          <a:p>
            <a:endParaRPr lang="en-US" sz="3600" dirty="0"/>
          </a:p>
        </p:txBody>
      </p:sp>
      <p:sp>
        <p:nvSpPr>
          <p:cNvPr id="6" name="Slide Number Placeholder 5"/>
          <p:cNvSpPr>
            <a:spLocks noGrp="1"/>
          </p:cNvSpPr>
          <p:nvPr>
            <p:ph type="sldNum" sz="quarter" idx="12"/>
          </p:nvPr>
        </p:nvSpPr>
        <p:spPr/>
        <p:txBody>
          <a:bodyPr/>
          <a:lstStyle/>
          <a:p>
            <a:fld id="{ED73BE5E-36FA-40BB-9055-E534BAA27F5A}" type="slidenum">
              <a:rPr lang="en-US" smtClean="0"/>
              <a:t>4</a:t>
            </a:fld>
            <a:endParaRPr lang="en-US"/>
          </a:p>
        </p:txBody>
      </p:sp>
    </p:spTree>
    <p:extLst>
      <p:ext uri="{BB962C8B-B14F-4D97-AF65-F5344CB8AC3E}">
        <p14:creationId xmlns:p14="http://schemas.microsoft.com/office/powerpoint/2010/main" val="1532054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76" y="190123"/>
            <a:ext cx="10638158" cy="1032095"/>
          </a:xfrm>
        </p:spPr>
        <p:txBody>
          <a:bodyPr>
            <a:normAutofit fontScale="90000"/>
          </a:bodyPr>
          <a:lstStyle/>
          <a:p>
            <a:pPr algn="ctr"/>
            <a:r>
              <a:rPr lang="en-US" dirty="0">
                <a:latin typeface="Baskerville Old Face" charset="0"/>
                <a:ea typeface="Baskerville Old Face" charset="0"/>
                <a:cs typeface="Baskerville Old Face" charset="0"/>
              </a:rPr>
              <a:t>Corpus of Historical American English</a:t>
            </a:r>
            <a:br>
              <a:rPr lang="en-US" dirty="0">
                <a:latin typeface="Baskerville Old Face" charset="0"/>
                <a:ea typeface="Baskerville Old Face" charset="0"/>
                <a:cs typeface="Baskerville Old Face" charset="0"/>
              </a:rPr>
            </a:br>
            <a:r>
              <a:rPr lang="en-US" sz="3100" dirty="0">
                <a:latin typeface="Baskerville Old Face" charset="0"/>
                <a:ea typeface="Baskerville Old Face" charset="0"/>
                <a:cs typeface="Baskerville Old Face" charset="0"/>
              </a:rPr>
              <a:t>400 million words of text from the 1810s-2000s</a:t>
            </a:r>
            <a:endParaRPr lang="en-US" dirty="0">
              <a:latin typeface="Baskerville Old Face" charset="0"/>
              <a:ea typeface="Baskerville Old Face" charset="0"/>
              <a:cs typeface="Baskerville Old Face" charset="0"/>
            </a:endParaRPr>
          </a:p>
        </p:txBody>
      </p:sp>
      <p:graphicFrame>
        <p:nvGraphicFramePr>
          <p:cNvPr id="4" name="Content Placeholder 3"/>
          <p:cNvGraphicFramePr>
            <a:graphicFrameLocks noGrp="1"/>
          </p:cNvGraphicFramePr>
          <p:nvPr>
            <p:ph idx="1"/>
            <p:extLst/>
          </p:nvPr>
        </p:nvGraphicFramePr>
        <p:xfrm>
          <a:off x="965772" y="1441174"/>
          <a:ext cx="10972799" cy="508883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D73BE5E-36FA-40BB-9055-E534BAA27F5A}" type="slidenum">
              <a:rPr lang="en-US" smtClean="0"/>
              <a:t>40</a:t>
            </a:fld>
            <a:endParaRPr lang="en-US"/>
          </a:p>
        </p:txBody>
      </p:sp>
    </p:spTree>
    <p:extLst>
      <p:ext uri="{BB962C8B-B14F-4D97-AF65-F5344CB8AC3E}">
        <p14:creationId xmlns:p14="http://schemas.microsoft.com/office/powerpoint/2010/main" val="2000218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13" y="162962"/>
            <a:ext cx="11079099" cy="1068309"/>
          </a:xfrm>
        </p:spPr>
        <p:txBody>
          <a:bodyPr>
            <a:normAutofit fontScale="90000"/>
          </a:bodyPr>
          <a:lstStyle/>
          <a:p>
            <a:pPr algn="ctr"/>
            <a:r>
              <a:rPr lang="en-US" dirty="0">
                <a:latin typeface="Baskerville Old Face" charset="0"/>
                <a:ea typeface="Baskerville Old Face" charset="0"/>
                <a:cs typeface="Baskerville Old Face" charset="0"/>
              </a:rPr>
              <a:t>Corpus of Contemporary American English</a:t>
            </a:r>
            <a:br>
              <a:rPr lang="en-US" dirty="0">
                <a:latin typeface="Baskerville Old Face" charset="0"/>
                <a:ea typeface="Baskerville Old Face" charset="0"/>
                <a:cs typeface="Baskerville Old Face" charset="0"/>
              </a:rPr>
            </a:br>
            <a:r>
              <a:rPr lang="en-US" sz="2800" dirty="0">
                <a:latin typeface="Baskerville Old Face" charset="0"/>
                <a:ea typeface="Baskerville Old Face" charset="0"/>
                <a:cs typeface="Baskerville Old Face" charset="0"/>
              </a:rPr>
              <a:t>560+ million words of text (1990-2017)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6120891"/>
              </p:ext>
            </p:extLst>
          </p:nvPr>
        </p:nvGraphicFramePr>
        <p:xfrm>
          <a:off x="983974" y="1430448"/>
          <a:ext cx="11111948" cy="521883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D73BE5E-36FA-40BB-9055-E534BAA27F5A}" type="slidenum">
              <a:rPr lang="en-US" smtClean="0"/>
              <a:t>41</a:t>
            </a:fld>
            <a:endParaRPr lang="en-US"/>
          </a:p>
        </p:txBody>
      </p:sp>
    </p:spTree>
    <p:extLst>
      <p:ext uri="{BB962C8B-B14F-4D97-AF65-F5344CB8AC3E}">
        <p14:creationId xmlns:p14="http://schemas.microsoft.com/office/powerpoint/2010/main" val="2892645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037" y="643988"/>
            <a:ext cx="8911687" cy="916455"/>
          </a:xfrm>
        </p:spPr>
        <p:txBody>
          <a:bodyPr/>
          <a:lstStyle/>
          <a:p>
            <a:pPr algn="ctr"/>
            <a:r>
              <a:rPr lang="en-US" dirty="0">
                <a:latin typeface="Baskerville Old Face" charset="0"/>
                <a:ea typeface="Baskerville Old Face" charset="0"/>
                <a:cs typeface="Baskerville Old Face" charset="0"/>
              </a:rPr>
              <a:t>Corpus of Founders Era English</a:t>
            </a:r>
          </a:p>
        </p:txBody>
      </p:sp>
      <p:graphicFrame>
        <p:nvGraphicFramePr>
          <p:cNvPr id="8" name="Content Placeholder 7"/>
          <p:cNvGraphicFramePr>
            <a:graphicFrameLocks noGrp="1"/>
          </p:cNvGraphicFramePr>
          <p:nvPr>
            <p:ph idx="1"/>
            <p:extLst/>
          </p:nvPr>
        </p:nvGraphicFramePr>
        <p:xfrm>
          <a:off x="1480929" y="1669774"/>
          <a:ext cx="10465905" cy="490992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D73BE5E-36FA-40BB-9055-E534BAA27F5A}" type="slidenum">
              <a:rPr lang="en-US" smtClean="0"/>
              <a:t>42</a:t>
            </a:fld>
            <a:endParaRPr lang="en-US"/>
          </a:p>
        </p:txBody>
      </p:sp>
    </p:spTree>
    <p:extLst>
      <p:ext uri="{BB962C8B-B14F-4D97-AF65-F5344CB8AC3E}">
        <p14:creationId xmlns:p14="http://schemas.microsoft.com/office/powerpoint/2010/main" val="4243383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46881"/>
          </a:xfrm>
        </p:spPr>
        <p:txBody>
          <a:bodyPr/>
          <a:lstStyle/>
          <a:p>
            <a:pPr algn="ctr"/>
            <a:r>
              <a:rPr lang="en-US" dirty="0">
                <a:latin typeface="Baskerville Old Face" charset="0"/>
                <a:ea typeface="Baskerville Old Face" charset="0"/>
                <a:cs typeface="Baskerville Old Face" charset="0"/>
              </a:rPr>
              <a:t>Corpus of Founding Era English</a:t>
            </a:r>
          </a:p>
        </p:txBody>
      </p:sp>
      <p:graphicFrame>
        <p:nvGraphicFramePr>
          <p:cNvPr id="5" name="Content Placeholder 4">
            <a:extLst>
              <a:ext uri="{FF2B5EF4-FFF2-40B4-BE49-F238E27FC236}">
                <a16:creationId xmlns:a16="http://schemas.microsoft.com/office/drawing/2014/main" id="{48937753-7033-4256-8070-312ADD408FF6}"/>
              </a:ext>
            </a:extLst>
          </p:cNvPr>
          <p:cNvGraphicFramePr>
            <a:graphicFrameLocks noGrp="1"/>
          </p:cNvGraphicFramePr>
          <p:nvPr>
            <p:ph idx="1"/>
            <p:extLst>
              <p:ext uri="{D42A27DB-BD31-4B8C-83A1-F6EECF244321}">
                <p14:modId xmlns:p14="http://schemas.microsoft.com/office/powerpoint/2010/main" val="3120095952"/>
              </p:ext>
            </p:extLst>
          </p:nvPr>
        </p:nvGraphicFramePr>
        <p:xfrm>
          <a:off x="1818861" y="1470991"/>
          <a:ext cx="9685752" cy="505901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D73BE5E-36FA-40BB-9055-E534BAA27F5A}" type="slidenum">
              <a:rPr lang="en-US" smtClean="0"/>
              <a:t>43</a:t>
            </a:fld>
            <a:endParaRPr lang="en-US"/>
          </a:p>
        </p:txBody>
      </p:sp>
    </p:spTree>
    <p:extLst>
      <p:ext uri="{BB962C8B-B14F-4D97-AF65-F5344CB8AC3E}">
        <p14:creationId xmlns:p14="http://schemas.microsoft.com/office/powerpoint/2010/main" val="1339376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34941"/>
            <a:ext cx="10206760" cy="1555180"/>
          </a:xfrm>
        </p:spPr>
        <p:txBody>
          <a:bodyPr>
            <a:normAutofit/>
          </a:bodyPr>
          <a:lstStyle/>
          <a:p>
            <a:r>
              <a:rPr lang="en-US" dirty="0"/>
              <a:t>Eleanor Miller &amp; </a:t>
            </a:r>
            <a:br>
              <a:rPr lang="en-US" dirty="0"/>
            </a:br>
            <a:r>
              <a:rPr lang="en-US" dirty="0"/>
              <a:t>Heather Obelgoner</a:t>
            </a:r>
          </a:p>
        </p:txBody>
      </p:sp>
      <p:sp>
        <p:nvSpPr>
          <p:cNvPr id="3" name="Content Placeholder 2"/>
          <p:cNvSpPr>
            <a:spLocks noGrp="1"/>
          </p:cNvSpPr>
          <p:nvPr>
            <p:ph idx="1"/>
          </p:nvPr>
        </p:nvSpPr>
        <p:spPr>
          <a:xfrm>
            <a:off x="2772509" y="1600248"/>
            <a:ext cx="7200900" cy="970935"/>
          </a:xfrm>
        </p:spPr>
        <p:txBody>
          <a:bodyPr>
            <a:noAutofit/>
          </a:bodyPr>
          <a:lstStyle/>
          <a:p>
            <a:pPr marL="0" indent="0" algn="ctr">
              <a:buNone/>
            </a:pPr>
            <a:r>
              <a:rPr lang="en-US" sz="2500" dirty="0"/>
              <a:t>The </a:t>
            </a:r>
            <a:r>
              <a:rPr lang="en-US" sz="2500" u="sng" dirty="0"/>
              <a:t>executive power </a:t>
            </a:r>
          </a:p>
        </p:txBody>
      </p:sp>
      <p:sp>
        <p:nvSpPr>
          <p:cNvPr id="4" name="Rectangle 3"/>
          <p:cNvSpPr/>
          <p:nvPr/>
        </p:nvSpPr>
        <p:spPr>
          <a:xfrm>
            <a:off x="3387971" y="1951952"/>
            <a:ext cx="6137031" cy="861774"/>
          </a:xfrm>
          <a:prstGeom prst="rect">
            <a:avLst/>
          </a:prstGeom>
        </p:spPr>
        <p:txBody>
          <a:bodyPr wrap="square">
            <a:spAutoFit/>
          </a:bodyPr>
          <a:lstStyle/>
          <a:p>
            <a:pPr algn="ctr"/>
            <a:r>
              <a:rPr lang="en-US" sz="2500" dirty="0"/>
              <a:t>shall be vested in a President </a:t>
            </a:r>
          </a:p>
          <a:p>
            <a:pPr algn="ctr"/>
            <a:r>
              <a:rPr lang="en-US" sz="2500" dirty="0"/>
              <a:t>of the United States of America.</a:t>
            </a:r>
          </a:p>
        </p:txBody>
      </p:sp>
      <p:sp>
        <p:nvSpPr>
          <p:cNvPr id="5" name="TextBox 4"/>
          <p:cNvSpPr txBox="1"/>
          <p:nvPr/>
        </p:nvSpPr>
        <p:spPr>
          <a:xfrm>
            <a:off x="1911365" y="1635389"/>
            <a:ext cx="2056397" cy="707886"/>
          </a:xfrm>
          <a:prstGeom prst="rect">
            <a:avLst/>
          </a:prstGeom>
          <a:noFill/>
        </p:spPr>
        <p:txBody>
          <a:bodyPr wrap="none" rtlCol="0">
            <a:spAutoFit/>
          </a:bodyPr>
          <a:lstStyle/>
          <a:p>
            <a:r>
              <a:rPr lang="en-US" sz="4000" dirty="0"/>
              <a:t>Article II:</a:t>
            </a:r>
          </a:p>
        </p:txBody>
      </p:sp>
      <p:sp>
        <p:nvSpPr>
          <p:cNvPr id="7" name="TextBox 6"/>
          <p:cNvSpPr txBox="1"/>
          <p:nvPr/>
        </p:nvSpPr>
        <p:spPr>
          <a:xfrm>
            <a:off x="2080847" y="2962048"/>
            <a:ext cx="1928157" cy="707886"/>
          </a:xfrm>
          <a:prstGeom prst="rect">
            <a:avLst/>
          </a:prstGeom>
          <a:noFill/>
        </p:spPr>
        <p:txBody>
          <a:bodyPr wrap="none" rtlCol="0">
            <a:spAutoFit/>
          </a:bodyPr>
          <a:lstStyle/>
          <a:p>
            <a:r>
              <a:rPr lang="en-US" sz="4000" dirty="0"/>
              <a:t>Article I:</a:t>
            </a:r>
          </a:p>
        </p:txBody>
      </p:sp>
      <p:sp>
        <p:nvSpPr>
          <p:cNvPr id="8" name="TextBox 7"/>
          <p:cNvSpPr txBox="1"/>
          <p:nvPr/>
        </p:nvSpPr>
        <p:spPr>
          <a:xfrm>
            <a:off x="2055184" y="4390426"/>
            <a:ext cx="2184637" cy="707886"/>
          </a:xfrm>
          <a:prstGeom prst="rect">
            <a:avLst/>
          </a:prstGeom>
          <a:noFill/>
        </p:spPr>
        <p:txBody>
          <a:bodyPr wrap="none" rtlCol="0">
            <a:spAutoFit/>
          </a:bodyPr>
          <a:lstStyle/>
          <a:p>
            <a:r>
              <a:rPr lang="en-US" sz="4000" dirty="0"/>
              <a:t>Article III:</a:t>
            </a:r>
          </a:p>
        </p:txBody>
      </p:sp>
      <p:sp>
        <p:nvSpPr>
          <p:cNvPr id="9" name="TextBox 8"/>
          <p:cNvSpPr txBox="1"/>
          <p:nvPr/>
        </p:nvSpPr>
        <p:spPr>
          <a:xfrm>
            <a:off x="3282463" y="3252114"/>
            <a:ext cx="6585439" cy="1631216"/>
          </a:xfrm>
          <a:prstGeom prst="rect">
            <a:avLst/>
          </a:prstGeom>
          <a:noFill/>
        </p:spPr>
        <p:txBody>
          <a:bodyPr wrap="square" rtlCol="0">
            <a:spAutoFit/>
          </a:bodyPr>
          <a:lstStyle/>
          <a:p>
            <a:pPr algn="ctr"/>
            <a:r>
              <a:rPr lang="en-US" sz="2500" dirty="0"/>
              <a:t>All legislative powers </a:t>
            </a:r>
            <a:r>
              <a:rPr lang="en-US" sz="2500" u="sng" dirty="0"/>
              <a:t>herein granted </a:t>
            </a:r>
          </a:p>
          <a:p>
            <a:pPr algn="ctr"/>
            <a:r>
              <a:rPr lang="en-US" sz="2500" dirty="0"/>
              <a:t>shall be vested in a Congress </a:t>
            </a:r>
          </a:p>
          <a:p>
            <a:pPr algn="ctr"/>
            <a:r>
              <a:rPr lang="en-US" sz="2500" dirty="0"/>
              <a:t>of the United States</a:t>
            </a:r>
            <a:br>
              <a:rPr lang="en-US" sz="2500" dirty="0"/>
            </a:br>
            <a:endParaRPr lang="en-US" sz="2500" dirty="0"/>
          </a:p>
        </p:txBody>
      </p:sp>
      <p:sp>
        <p:nvSpPr>
          <p:cNvPr id="10" name="TextBox 9"/>
          <p:cNvSpPr txBox="1"/>
          <p:nvPr/>
        </p:nvSpPr>
        <p:spPr>
          <a:xfrm>
            <a:off x="3656887" y="4744369"/>
            <a:ext cx="6585439" cy="2015936"/>
          </a:xfrm>
          <a:prstGeom prst="rect">
            <a:avLst/>
          </a:prstGeom>
          <a:noFill/>
        </p:spPr>
        <p:txBody>
          <a:bodyPr wrap="square" rtlCol="0">
            <a:spAutoFit/>
          </a:bodyPr>
          <a:lstStyle/>
          <a:p>
            <a:pPr algn="ctr"/>
            <a:r>
              <a:rPr lang="en-US" sz="2500" dirty="0"/>
              <a:t>The judicial power </a:t>
            </a:r>
            <a:r>
              <a:rPr lang="en-US" sz="2500" u="sng" dirty="0"/>
              <a:t>of the United States</a:t>
            </a:r>
            <a:r>
              <a:rPr lang="en-US" sz="2500" dirty="0"/>
              <a:t>, </a:t>
            </a:r>
          </a:p>
          <a:p>
            <a:pPr algn="ctr"/>
            <a:r>
              <a:rPr lang="en-US" sz="2500" dirty="0"/>
              <a:t>shall be vested in one Supreme Court, </a:t>
            </a:r>
          </a:p>
          <a:p>
            <a:pPr algn="ctr"/>
            <a:r>
              <a:rPr lang="en-US" sz="2500" u="sng" dirty="0"/>
              <a:t>and</a:t>
            </a:r>
            <a:r>
              <a:rPr lang="en-US" sz="2500" dirty="0"/>
              <a:t> in such inferior courts as the Congress may </a:t>
            </a:r>
          </a:p>
          <a:p>
            <a:pPr algn="ctr"/>
            <a:r>
              <a:rPr lang="en-US" sz="2500" dirty="0"/>
              <a:t>from time to time ordain and establish</a:t>
            </a:r>
            <a:br>
              <a:rPr lang="en-US" sz="2500" dirty="0"/>
            </a:br>
            <a:endParaRPr lang="en-US" sz="2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561" y="36888"/>
            <a:ext cx="2282227" cy="1521485"/>
          </a:xfrm>
          <a:prstGeom prst="rect">
            <a:avLst/>
          </a:prstGeom>
        </p:spPr>
      </p:pic>
      <p:sp>
        <p:nvSpPr>
          <p:cNvPr id="11" name="Slide Number Placeholder 10"/>
          <p:cNvSpPr>
            <a:spLocks noGrp="1"/>
          </p:cNvSpPr>
          <p:nvPr>
            <p:ph type="sldNum" sz="quarter" idx="12"/>
          </p:nvPr>
        </p:nvSpPr>
        <p:spPr/>
        <p:txBody>
          <a:bodyPr/>
          <a:lstStyle/>
          <a:p>
            <a:fld id="{ED73BE5E-36FA-40BB-9055-E534BAA27F5A}" type="slidenum">
              <a:rPr lang="en-US" smtClean="0"/>
              <a:t>44</a:t>
            </a:fld>
            <a:endParaRPr lang="en-US"/>
          </a:p>
        </p:txBody>
      </p:sp>
    </p:spTree>
    <p:extLst>
      <p:ext uri="{BB962C8B-B14F-4D97-AF65-F5344CB8AC3E}">
        <p14:creationId xmlns:p14="http://schemas.microsoft.com/office/powerpoint/2010/main" val="19129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3">
                                            <p:txEl>
                                              <p:pRg st="0" end="0"/>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3275" y="107577"/>
            <a:ext cx="8247146" cy="662955"/>
          </a:xfrm>
        </p:spPr>
        <p:txBody>
          <a:bodyPr>
            <a:normAutofit fontScale="90000"/>
          </a:bodyPr>
          <a:lstStyle/>
          <a:p>
            <a:r>
              <a:rPr lang="en-US" dirty="0"/>
              <a:t>Linguistic Drift – COCA Results</a:t>
            </a:r>
          </a:p>
        </p:txBody>
      </p:sp>
      <p:sp>
        <p:nvSpPr>
          <p:cNvPr id="2" name="TextBox 1"/>
          <p:cNvSpPr txBox="1"/>
          <p:nvPr/>
        </p:nvSpPr>
        <p:spPr>
          <a:xfrm>
            <a:off x="2073276" y="935062"/>
            <a:ext cx="5320325" cy="1446550"/>
          </a:xfrm>
          <a:prstGeom prst="rect">
            <a:avLst/>
          </a:prstGeom>
          <a:noFill/>
        </p:spPr>
        <p:txBody>
          <a:bodyPr wrap="square" rtlCol="0">
            <a:spAutoFit/>
          </a:bodyPr>
          <a:lstStyle/>
          <a:p>
            <a:r>
              <a:rPr lang="en-US" sz="7000" dirty="0">
                <a:latin typeface="Arial Black"/>
                <a:cs typeface="Arial Black"/>
              </a:rPr>
              <a:t>Chief</a:t>
            </a:r>
          </a:p>
          <a:p>
            <a:endParaRPr lang="en-US" dirty="0"/>
          </a:p>
        </p:txBody>
      </p:sp>
      <p:sp>
        <p:nvSpPr>
          <p:cNvPr id="6" name="TextBox 5"/>
          <p:cNvSpPr txBox="1"/>
          <p:nvPr/>
        </p:nvSpPr>
        <p:spPr>
          <a:xfrm>
            <a:off x="5297772" y="1616807"/>
            <a:ext cx="2756369" cy="1138773"/>
          </a:xfrm>
          <a:prstGeom prst="rect">
            <a:avLst/>
          </a:prstGeom>
          <a:noFill/>
        </p:spPr>
        <p:txBody>
          <a:bodyPr wrap="square" rtlCol="0">
            <a:spAutoFit/>
          </a:bodyPr>
          <a:lstStyle/>
          <a:p>
            <a:r>
              <a:rPr lang="en-US" sz="5000" dirty="0">
                <a:latin typeface="Arial Black"/>
                <a:cs typeface="Arial Black"/>
              </a:rPr>
              <a:t>Senior</a:t>
            </a:r>
          </a:p>
          <a:p>
            <a:endParaRPr lang="en-US" dirty="0"/>
          </a:p>
        </p:txBody>
      </p:sp>
      <p:sp>
        <p:nvSpPr>
          <p:cNvPr id="7" name="TextBox 6"/>
          <p:cNvSpPr txBox="1"/>
          <p:nvPr/>
        </p:nvSpPr>
        <p:spPr>
          <a:xfrm>
            <a:off x="5558109" y="3049831"/>
            <a:ext cx="4762312" cy="1369606"/>
          </a:xfrm>
          <a:prstGeom prst="rect">
            <a:avLst/>
          </a:prstGeom>
          <a:noFill/>
        </p:spPr>
        <p:txBody>
          <a:bodyPr wrap="square" rtlCol="0">
            <a:spAutoFit/>
          </a:bodyPr>
          <a:lstStyle/>
          <a:p>
            <a:r>
              <a:rPr lang="en-US" sz="6500" dirty="0">
                <a:latin typeface="Arial Black"/>
                <a:cs typeface="Arial Black"/>
              </a:rPr>
              <a:t>Marketing</a:t>
            </a:r>
          </a:p>
          <a:p>
            <a:endParaRPr lang="en-US" dirty="0"/>
          </a:p>
        </p:txBody>
      </p:sp>
      <p:sp>
        <p:nvSpPr>
          <p:cNvPr id="8" name="TextBox 7"/>
          <p:cNvSpPr txBox="1"/>
          <p:nvPr/>
        </p:nvSpPr>
        <p:spPr>
          <a:xfrm>
            <a:off x="5690713" y="5431603"/>
            <a:ext cx="5397288" cy="1215717"/>
          </a:xfrm>
          <a:prstGeom prst="rect">
            <a:avLst/>
          </a:prstGeom>
          <a:noFill/>
        </p:spPr>
        <p:txBody>
          <a:bodyPr wrap="square" rtlCol="0">
            <a:spAutoFit/>
          </a:bodyPr>
          <a:lstStyle/>
          <a:p>
            <a:r>
              <a:rPr lang="en-US" sz="5500" dirty="0">
                <a:latin typeface="Arial Black"/>
                <a:cs typeface="Arial Black"/>
              </a:rPr>
              <a:t>Business</a:t>
            </a:r>
          </a:p>
          <a:p>
            <a:endParaRPr lang="en-US" dirty="0"/>
          </a:p>
        </p:txBody>
      </p:sp>
      <p:sp>
        <p:nvSpPr>
          <p:cNvPr id="9" name="TextBox 8"/>
          <p:cNvSpPr txBox="1"/>
          <p:nvPr/>
        </p:nvSpPr>
        <p:spPr>
          <a:xfrm>
            <a:off x="2591912" y="2672805"/>
            <a:ext cx="2756369" cy="1446550"/>
          </a:xfrm>
          <a:prstGeom prst="rect">
            <a:avLst/>
          </a:prstGeom>
          <a:noFill/>
        </p:spPr>
        <p:txBody>
          <a:bodyPr wrap="square" rtlCol="0">
            <a:spAutoFit/>
          </a:bodyPr>
          <a:lstStyle/>
          <a:p>
            <a:r>
              <a:rPr lang="en-US" sz="7000" dirty="0">
                <a:latin typeface="Arial Black"/>
                <a:cs typeface="Arial Black"/>
              </a:rPr>
              <a:t>Top</a:t>
            </a:r>
          </a:p>
          <a:p>
            <a:endParaRPr lang="en-US" dirty="0"/>
          </a:p>
        </p:txBody>
      </p:sp>
      <p:sp>
        <p:nvSpPr>
          <p:cNvPr id="10" name="TextBox 9"/>
          <p:cNvSpPr txBox="1"/>
          <p:nvPr/>
        </p:nvSpPr>
        <p:spPr>
          <a:xfrm>
            <a:off x="3024851" y="4334154"/>
            <a:ext cx="6506978" cy="1292662"/>
          </a:xfrm>
          <a:prstGeom prst="rect">
            <a:avLst/>
          </a:prstGeom>
          <a:noFill/>
        </p:spPr>
        <p:txBody>
          <a:bodyPr wrap="square" rtlCol="0">
            <a:spAutoFit/>
          </a:bodyPr>
          <a:lstStyle/>
          <a:p>
            <a:r>
              <a:rPr lang="en-US" sz="6000" dirty="0">
                <a:latin typeface="Arial Black"/>
                <a:cs typeface="Arial Black"/>
              </a:rPr>
              <a:t>Advertising</a:t>
            </a:r>
          </a:p>
          <a:p>
            <a:endParaRPr lang="en-US" dirty="0"/>
          </a:p>
        </p:txBody>
      </p:sp>
      <p:sp>
        <p:nvSpPr>
          <p:cNvPr id="3" name="Slide Number Placeholder 2"/>
          <p:cNvSpPr>
            <a:spLocks noGrp="1"/>
          </p:cNvSpPr>
          <p:nvPr>
            <p:ph type="sldNum" sz="quarter" idx="12"/>
          </p:nvPr>
        </p:nvSpPr>
        <p:spPr/>
        <p:txBody>
          <a:bodyPr/>
          <a:lstStyle/>
          <a:p>
            <a:fld id="{ED73BE5E-36FA-40BB-9055-E534BAA27F5A}" type="slidenum">
              <a:rPr lang="en-US" smtClean="0"/>
              <a:t>45</a:t>
            </a:fld>
            <a:endParaRPr lang="en-US"/>
          </a:p>
        </p:txBody>
      </p:sp>
    </p:spTree>
    <p:extLst>
      <p:ext uri="{BB962C8B-B14F-4D97-AF65-F5344CB8AC3E}">
        <p14:creationId xmlns:p14="http://schemas.microsoft.com/office/powerpoint/2010/main" val="15215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73275" y="107577"/>
            <a:ext cx="8247146" cy="662955"/>
          </a:xfrm>
        </p:spPr>
        <p:txBody>
          <a:bodyPr>
            <a:normAutofit fontScale="90000"/>
          </a:bodyPr>
          <a:lstStyle/>
          <a:p>
            <a:r>
              <a:rPr lang="en-US" dirty="0"/>
              <a:t>Linguistic Drift – COFEA Results</a:t>
            </a:r>
          </a:p>
        </p:txBody>
      </p:sp>
      <p:sp>
        <p:nvSpPr>
          <p:cNvPr id="2" name="TextBox 1"/>
          <p:cNvSpPr txBox="1"/>
          <p:nvPr/>
        </p:nvSpPr>
        <p:spPr>
          <a:xfrm>
            <a:off x="2073276" y="935062"/>
            <a:ext cx="5320325" cy="1446550"/>
          </a:xfrm>
          <a:prstGeom prst="rect">
            <a:avLst/>
          </a:prstGeom>
          <a:noFill/>
        </p:spPr>
        <p:txBody>
          <a:bodyPr wrap="square" rtlCol="0">
            <a:spAutoFit/>
          </a:bodyPr>
          <a:lstStyle/>
          <a:p>
            <a:r>
              <a:rPr lang="en-US" sz="7000" dirty="0">
                <a:latin typeface="Arial Black"/>
                <a:cs typeface="Arial Black"/>
              </a:rPr>
              <a:t>Supreme</a:t>
            </a:r>
          </a:p>
          <a:p>
            <a:endParaRPr lang="en-US" dirty="0"/>
          </a:p>
        </p:txBody>
      </p:sp>
      <p:sp>
        <p:nvSpPr>
          <p:cNvPr id="6" name="TextBox 5"/>
          <p:cNvSpPr txBox="1"/>
          <p:nvPr/>
        </p:nvSpPr>
        <p:spPr>
          <a:xfrm>
            <a:off x="3393720" y="2367182"/>
            <a:ext cx="2756369" cy="1138773"/>
          </a:xfrm>
          <a:prstGeom prst="rect">
            <a:avLst/>
          </a:prstGeom>
          <a:noFill/>
        </p:spPr>
        <p:txBody>
          <a:bodyPr wrap="square" rtlCol="0">
            <a:spAutoFit/>
          </a:bodyPr>
          <a:lstStyle/>
          <a:p>
            <a:r>
              <a:rPr lang="en-US" sz="5000" dirty="0">
                <a:latin typeface="Arial Black"/>
                <a:cs typeface="Arial Black"/>
              </a:rPr>
              <a:t>Whole</a:t>
            </a:r>
          </a:p>
          <a:p>
            <a:endParaRPr lang="en-US" dirty="0"/>
          </a:p>
        </p:txBody>
      </p:sp>
      <p:sp>
        <p:nvSpPr>
          <p:cNvPr id="7" name="TextBox 6"/>
          <p:cNvSpPr txBox="1"/>
          <p:nvPr/>
        </p:nvSpPr>
        <p:spPr>
          <a:xfrm>
            <a:off x="2686589" y="3687823"/>
            <a:ext cx="2756369" cy="1369606"/>
          </a:xfrm>
          <a:prstGeom prst="rect">
            <a:avLst/>
          </a:prstGeom>
          <a:noFill/>
        </p:spPr>
        <p:txBody>
          <a:bodyPr wrap="square" rtlCol="0">
            <a:spAutoFit/>
          </a:bodyPr>
          <a:lstStyle/>
          <a:p>
            <a:r>
              <a:rPr lang="en-US" sz="6500" dirty="0">
                <a:latin typeface="Arial Black"/>
                <a:cs typeface="Arial Black"/>
              </a:rPr>
              <a:t>Chief</a:t>
            </a:r>
          </a:p>
          <a:p>
            <a:endParaRPr lang="en-US" dirty="0"/>
          </a:p>
        </p:txBody>
      </p:sp>
      <p:sp>
        <p:nvSpPr>
          <p:cNvPr id="8" name="TextBox 7"/>
          <p:cNvSpPr txBox="1"/>
          <p:nvPr/>
        </p:nvSpPr>
        <p:spPr>
          <a:xfrm>
            <a:off x="3451444" y="5286879"/>
            <a:ext cx="5397288" cy="1215717"/>
          </a:xfrm>
          <a:prstGeom prst="rect">
            <a:avLst/>
          </a:prstGeom>
          <a:noFill/>
        </p:spPr>
        <p:txBody>
          <a:bodyPr wrap="square" rtlCol="0">
            <a:spAutoFit/>
          </a:bodyPr>
          <a:lstStyle/>
          <a:p>
            <a:r>
              <a:rPr lang="en-US" sz="5500" dirty="0">
                <a:latin typeface="Arial Black"/>
                <a:cs typeface="Arial Black"/>
              </a:rPr>
              <a:t>Legislative</a:t>
            </a:r>
          </a:p>
          <a:p>
            <a:endParaRPr lang="en-US" dirty="0"/>
          </a:p>
        </p:txBody>
      </p:sp>
      <p:sp>
        <p:nvSpPr>
          <p:cNvPr id="9" name="TextBox 8"/>
          <p:cNvSpPr txBox="1"/>
          <p:nvPr/>
        </p:nvSpPr>
        <p:spPr>
          <a:xfrm>
            <a:off x="7393601" y="2543254"/>
            <a:ext cx="2756369" cy="1061829"/>
          </a:xfrm>
          <a:prstGeom prst="rect">
            <a:avLst/>
          </a:prstGeom>
          <a:noFill/>
        </p:spPr>
        <p:txBody>
          <a:bodyPr wrap="square" rtlCol="0">
            <a:spAutoFit/>
          </a:bodyPr>
          <a:lstStyle/>
          <a:p>
            <a:r>
              <a:rPr lang="en-US" sz="4500" dirty="0">
                <a:latin typeface="Arial Black"/>
                <a:cs typeface="Arial Black"/>
              </a:rPr>
              <a:t>All</a:t>
            </a:r>
          </a:p>
          <a:p>
            <a:endParaRPr lang="en-US" dirty="0"/>
          </a:p>
        </p:txBody>
      </p:sp>
      <p:sp>
        <p:nvSpPr>
          <p:cNvPr id="10" name="TextBox 9"/>
          <p:cNvSpPr txBox="1"/>
          <p:nvPr/>
        </p:nvSpPr>
        <p:spPr>
          <a:xfrm>
            <a:off x="6391544" y="4118023"/>
            <a:ext cx="4276457" cy="1292662"/>
          </a:xfrm>
          <a:prstGeom prst="rect">
            <a:avLst/>
          </a:prstGeom>
          <a:noFill/>
        </p:spPr>
        <p:txBody>
          <a:bodyPr wrap="square" rtlCol="0">
            <a:spAutoFit/>
          </a:bodyPr>
          <a:lstStyle/>
          <a:p>
            <a:r>
              <a:rPr lang="en-US" sz="6000" dirty="0">
                <a:latin typeface="Arial Black"/>
                <a:cs typeface="Arial Black"/>
              </a:rPr>
              <a:t>Federal</a:t>
            </a:r>
          </a:p>
          <a:p>
            <a:endParaRPr lang="en-US" dirty="0"/>
          </a:p>
        </p:txBody>
      </p:sp>
      <p:sp>
        <p:nvSpPr>
          <p:cNvPr id="3" name="Slide Number Placeholder 2"/>
          <p:cNvSpPr>
            <a:spLocks noGrp="1"/>
          </p:cNvSpPr>
          <p:nvPr>
            <p:ph type="sldNum" sz="quarter" idx="12"/>
          </p:nvPr>
        </p:nvSpPr>
        <p:spPr/>
        <p:txBody>
          <a:bodyPr/>
          <a:lstStyle/>
          <a:p>
            <a:fld id="{ED73BE5E-36FA-40BB-9055-E534BAA27F5A}" type="slidenum">
              <a:rPr lang="en-US" smtClean="0"/>
              <a:t>46</a:t>
            </a:fld>
            <a:endParaRPr lang="en-US"/>
          </a:p>
        </p:txBody>
      </p:sp>
    </p:spTree>
    <p:extLst>
      <p:ext uri="{BB962C8B-B14F-4D97-AF65-F5344CB8AC3E}">
        <p14:creationId xmlns:p14="http://schemas.microsoft.com/office/powerpoint/2010/main" val="129886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430448"/>
            <a:ext cx="9144000" cy="3827352"/>
          </a:xfrm>
        </p:spPr>
        <p:txBody>
          <a:bodyPr/>
          <a:lstStyle/>
          <a:p>
            <a:r>
              <a:rPr lang="en-US" dirty="0"/>
              <a:t>Aaron Smothers and Cecelia Howard</a:t>
            </a:r>
          </a:p>
          <a:p>
            <a:endParaRPr lang="en-US" dirty="0"/>
          </a:p>
        </p:txBody>
      </p:sp>
      <p:sp>
        <p:nvSpPr>
          <p:cNvPr id="2" name="Title 1"/>
          <p:cNvSpPr>
            <a:spLocks noGrp="1"/>
          </p:cNvSpPr>
          <p:nvPr>
            <p:ph type="ctrTitle"/>
          </p:nvPr>
        </p:nvSpPr>
        <p:spPr>
          <a:xfrm>
            <a:off x="1204111" y="425513"/>
            <a:ext cx="9379390" cy="832919"/>
          </a:xfrm>
        </p:spPr>
        <p:txBody>
          <a:bodyPr>
            <a:normAutofit fontScale="90000"/>
          </a:bodyPr>
          <a:lstStyle/>
          <a:p>
            <a:r>
              <a:rPr lang="en-US" sz="3200" dirty="0"/>
              <a:t>Don’t Be Cruel: A Corpus Analysis of the Cruel and Unusual Punishments Clause</a:t>
            </a:r>
          </a:p>
        </p:txBody>
      </p:sp>
      <p:sp>
        <p:nvSpPr>
          <p:cNvPr id="4" name="Content Placeholder 2"/>
          <p:cNvSpPr txBox="1">
            <a:spLocks/>
          </p:cNvSpPr>
          <p:nvPr/>
        </p:nvSpPr>
        <p:spPr>
          <a:xfrm>
            <a:off x="2705100" y="4744016"/>
            <a:ext cx="6629400" cy="1385179"/>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i="1" dirty="0">
                <a:solidFill>
                  <a:schemeClr val="tx1">
                    <a:lumMod val="65000"/>
                    <a:lumOff val="35000"/>
                  </a:schemeClr>
                </a:solidFill>
              </a:rPr>
              <a:t>Excessive bail shall not be required, nor excessive fines imposed, </a:t>
            </a:r>
            <a:r>
              <a:rPr lang="en-US" b="1" i="1" dirty="0">
                <a:solidFill>
                  <a:schemeClr val="tx1">
                    <a:lumMod val="65000"/>
                    <a:lumOff val="35000"/>
                  </a:schemeClr>
                </a:solidFill>
              </a:rPr>
              <a:t>nor cruel and unusual punishments inflicted.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9672" y="1836530"/>
            <a:ext cx="4098202" cy="2735470"/>
          </a:xfrm>
          <a:prstGeom prst="rect">
            <a:avLst/>
          </a:prstGeom>
        </p:spPr>
      </p:pic>
      <p:sp>
        <p:nvSpPr>
          <p:cNvPr id="6" name="Slide Number Placeholder 5"/>
          <p:cNvSpPr>
            <a:spLocks noGrp="1"/>
          </p:cNvSpPr>
          <p:nvPr>
            <p:ph type="sldNum" sz="quarter" idx="12"/>
          </p:nvPr>
        </p:nvSpPr>
        <p:spPr/>
        <p:txBody>
          <a:bodyPr/>
          <a:lstStyle/>
          <a:p>
            <a:fld id="{ED73BE5E-36FA-40BB-9055-E534BAA27F5A}" type="slidenum">
              <a:rPr lang="en-US" smtClean="0"/>
              <a:t>47</a:t>
            </a:fld>
            <a:endParaRPr lang="en-US"/>
          </a:p>
        </p:txBody>
      </p:sp>
    </p:spTree>
    <p:extLst>
      <p:ext uri="{BB962C8B-B14F-4D97-AF65-F5344CB8AC3E}">
        <p14:creationId xmlns:p14="http://schemas.microsoft.com/office/powerpoint/2010/main" val="2680524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Cruel</a:t>
            </a:r>
          </a:p>
        </p:txBody>
      </p:sp>
      <p:sp>
        <p:nvSpPr>
          <p:cNvPr id="3" name="Text Placeholder 2"/>
          <p:cNvSpPr>
            <a:spLocks noGrp="1"/>
          </p:cNvSpPr>
          <p:nvPr>
            <p:ph type="body" idx="1"/>
          </p:nvPr>
        </p:nvSpPr>
        <p:spPr/>
        <p:txBody>
          <a:bodyPr/>
          <a:lstStyle/>
          <a:p>
            <a:pPr algn="ctr"/>
            <a:r>
              <a:rPr lang="en-US" dirty="0"/>
              <a:t>Cruel and</a:t>
            </a:r>
          </a:p>
        </p:txBody>
      </p:sp>
      <p:sp>
        <p:nvSpPr>
          <p:cNvPr id="5" name="Text Placeholder 4"/>
          <p:cNvSpPr>
            <a:spLocks noGrp="1"/>
          </p:cNvSpPr>
          <p:nvPr>
            <p:ph type="body" sz="half" idx="3"/>
          </p:nvPr>
        </p:nvSpPr>
        <p:spPr/>
        <p:txBody>
          <a:bodyPr/>
          <a:lstStyle/>
          <a:p>
            <a:pPr algn="ctr"/>
            <a:r>
              <a:rPr lang="en-US"/>
              <a:t>and Cruel</a:t>
            </a:r>
            <a:endParaRPr lang="en-US" dirty="0"/>
          </a:p>
        </p:txBody>
      </p:sp>
      <p:sp>
        <p:nvSpPr>
          <p:cNvPr id="4" name="Content Placeholder 3"/>
          <p:cNvSpPr>
            <a:spLocks noGrp="1"/>
          </p:cNvSpPr>
          <p:nvPr>
            <p:ph sz="half" idx="2"/>
          </p:nvPr>
        </p:nvSpPr>
        <p:spPr>
          <a:xfrm>
            <a:off x="371192" y="2247900"/>
            <a:ext cx="5826408" cy="3886200"/>
          </a:xfrm>
        </p:spPr>
        <p:txBody>
          <a:bodyPr>
            <a:normAutofit fontScale="92500" lnSpcReduction="20000"/>
          </a:bodyPr>
          <a:lstStyle/>
          <a:p>
            <a:pPr marL="0" indent="0">
              <a:buNone/>
            </a:pPr>
            <a:r>
              <a:rPr lang="en-US" dirty="0"/>
              <a:t>1.  	Cruel and </a:t>
            </a:r>
            <a:r>
              <a:rPr lang="en-US" b="1" dirty="0"/>
              <a:t>unjust</a:t>
            </a:r>
            <a:r>
              <a:rPr lang="en-US" dirty="0"/>
              <a:t>;</a:t>
            </a:r>
          </a:p>
          <a:p>
            <a:pPr marL="0" indent="0">
              <a:buNone/>
            </a:pPr>
            <a:r>
              <a:rPr lang="en-US" dirty="0"/>
              <a:t>2.  	Cruel and </a:t>
            </a:r>
            <a:r>
              <a:rPr lang="en-US" b="1" dirty="0"/>
              <a:t>ignominious</a:t>
            </a:r>
            <a:r>
              <a:rPr lang="en-US" dirty="0"/>
              <a:t>;</a:t>
            </a:r>
          </a:p>
          <a:p>
            <a:pPr marL="0" indent="0">
              <a:buNone/>
            </a:pPr>
            <a:r>
              <a:rPr lang="en-US" dirty="0"/>
              <a:t>3.  	Cruel and </a:t>
            </a:r>
            <a:r>
              <a:rPr lang="en-US" b="1" dirty="0"/>
              <a:t>wicked</a:t>
            </a:r>
            <a:r>
              <a:rPr lang="en-US" dirty="0"/>
              <a:t>;</a:t>
            </a:r>
          </a:p>
          <a:p>
            <a:pPr marL="0" indent="0">
              <a:buNone/>
            </a:pPr>
            <a:r>
              <a:rPr lang="en-US" dirty="0"/>
              <a:t>4.  	Cruel and </a:t>
            </a:r>
            <a:r>
              <a:rPr lang="en-US" b="1" dirty="0"/>
              <a:t>unheard of</a:t>
            </a:r>
            <a:r>
              <a:rPr lang="en-US" dirty="0"/>
              <a:t>;</a:t>
            </a:r>
          </a:p>
          <a:p>
            <a:pPr marL="0" indent="0">
              <a:buNone/>
            </a:pPr>
            <a:r>
              <a:rPr lang="en-US" dirty="0"/>
              <a:t>5.  	Cruel and </a:t>
            </a:r>
            <a:r>
              <a:rPr lang="en-US" b="1" dirty="0"/>
              <a:t>oppressive</a:t>
            </a:r>
            <a:r>
              <a:rPr lang="en-US" dirty="0"/>
              <a:t>;</a:t>
            </a:r>
          </a:p>
          <a:p>
            <a:pPr marL="0" indent="0">
              <a:buNone/>
            </a:pPr>
            <a:r>
              <a:rPr lang="en-US" dirty="0"/>
              <a:t>6.  	Cruel and </a:t>
            </a:r>
            <a:r>
              <a:rPr lang="en-US" b="1" dirty="0"/>
              <a:t>contrary</a:t>
            </a:r>
            <a:r>
              <a:rPr lang="en-US" dirty="0"/>
              <a:t>;</a:t>
            </a:r>
          </a:p>
          <a:p>
            <a:pPr marL="0" indent="0">
              <a:buNone/>
            </a:pPr>
            <a:r>
              <a:rPr lang="en-US" dirty="0"/>
              <a:t>7.  	Cruel and </a:t>
            </a:r>
            <a:r>
              <a:rPr lang="en-US" b="1" dirty="0"/>
              <a:t>unnatural</a:t>
            </a:r>
            <a:r>
              <a:rPr lang="en-US" dirty="0"/>
              <a:t>;</a:t>
            </a:r>
          </a:p>
          <a:p>
            <a:pPr marL="0" indent="0">
              <a:buNone/>
            </a:pPr>
            <a:r>
              <a:rPr lang="en-US" dirty="0"/>
              <a:t>8.  	Cruel and </a:t>
            </a:r>
            <a:r>
              <a:rPr lang="en-US" b="1" dirty="0"/>
              <a:t>shocking</a:t>
            </a:r>
            <a:r>
              <a:rPr lang="en-US" dirty="0"/>
              <a:t>;</a:t>
            </a:r>
          </a:p>
          <a:p>
            <a:pPr marL="0" indent="0">
              <a:buNone/>
            </a:pPr>
            <a:r>
              <a:rPr lang="en-US" dirty="0"/>
              <a:t>9.  	Cruel and </a:t>
            </a:r>
            <a:r>
              <a:rPr lang="en-US" b="1" dirty="0"/>
              <a:t>horrid</a:t>
            </a:r>
            <a:r>
              <a:rPr lang="en-US" dirty="0"/>
              <a:t>;</a:t>
            </a:r>
          </a:p>
          <a:p>
            <a:pPr marL="0" indent="0">
              <a:buNone/>
            </a:pPr>
            <a:r>
              <a:rPr lang="en-US" dirty="0"/>
              <a:t>10.  	Cruel and </a:t>
            </a:r>
            <a:r>
              <a:rPr lang="en-US" b="1" dirty="0"/>
              <a:t>unrelenting</a:t>
            </a:r>
            <a:r>
              <a:rPr lang="en-US" dirty="0"/>
              <a:t> or </a:t>
            </a:r>
            <a:r>
              <a:rPr lang="en-US" b="1" dirty="0"/>
              <a:t>relentless</a:t>
            </a:r>
            <a:r>
              <a:rPr lang="en-US" dirty="0"/>
              <a:t>.</a:t>
            </a:r>
          </a:p>
          <a:p>
            <a:pPr marL="0" indent="0">
              <a:buNone/>
            </a:pPr>
            <a:endParaRPr lang="en-US" dirty="0"/>
          </a:p>
          <a:p>
            <a:pPr marL="0" indent="0">
              <a:buNone/>
            </a:pPr>
            <a:endParaRPr lang="en-US" dirty="0"/>
          </a:p>
        </p:txBody>
      </p:sp>
      <p:sp>
        <p:nvSpPr>
          <p:cNvPr id="6" name="Content Placeholder 5"/>
          <p:cNvSpPr>
            <a:spLocks noGrp="1"/>
          </p:cNvSpPr>
          <p:nvPr>
            <p:ph sz="half" idx="4"/>
          </p:nvPr>
        </p:nvSpPr>
        <p:spPr>
          <a:xfrm>
            <a:off x="6324600" y="2209800"/>
            <a:ext cx="5164248" cy="3924300"/>
          </a:xfrm>
        </p:spPr>
        <p:txBody>
          <a:bodyPr>
            <a:normAutofit fontScale="85000" lnSpcReduction="20000"/>
          </a:bodyPr>
          <a:lstStyle/>
          <a:p>
            <a:pPr marL="0" indent="0">
              <a:buNone/>
            </a:pPr>
            <a:r>
              <a:rPr lang="en-US" dirty="0"/>
              <a:t>1.  	</a:t>
            </a:r>
            <a:r>
              <a:rPr lang="en-US" b="1" dirty="0"/>
              <a:t>Unjust</a:t>
            </a:r>
            <a:r>
              <a:rPr lang="en-US" dirty="0"/>
              <a:t> and cruel;</a:t>
            </a:r>
          </a:p>
          <a:p>
            <a:pPr marL="0" indent="0">
              <a:buNone/>
            </a:pPr>
            <a:r>
              <a:rPr lang="en-US" dirty="0"/>
              <a:t>2.  	</a:t>
            </a:r>
            <a:r>
              <a:rPr lang="en-US" b="1" dirty="0"/>
              <a:t>Bloody</a:t>
            </a:r>
            <a:r>
              <a:rPr lang="en-US" dirty="0"/>
              <a:t> and cruel;</a:t>
            </a:r>
          </a:p>
          <a:p>
            <a:pPr marL="0" indent="0">
              <a:buNone/>
            </a:pPr>
            <a:r>
              <a:rPr lang="en-US" dirty="0"/>
              <a:t>3.  	</a:t>
            </a:r>
            <a:r>
              <a:rPr lang="en-US" b="1" dirty="0"/>
              <a:t>Sanguinary</a:t>
            </a:r>
            <a:r>
              <a:rPr lang="en-US" dirty="0"/>
              <a:t> and cruel;</a:t>
            </a:r>
          </a:p>
          <a:p>
            <a:pPr marL="0" indent="0">
              <a:buNone/>
            </a:pPr>
            <a:r>
              <a:rPr lang="en-US" dirty="0"/>
              <a:t>4.  	</a:t>
            </a:r>
            <a:r>
              <a:rPr lang="en-US" b="1" dirty="0"/>
              <a:t>Oppressive</a:t>
            </a:r>
            <a:r>
              <a:rPr lang="en-US" dirty="0"/>
              <a:t> and cruel;</a:t>
            </a:r>
          </a:p>
          <a:p>
            <a:pPr marL="0" indent="0">
              <a:buNone/>
            </a:pPr>
            <a:r>
              <a:rPr lang="en-US" dirty="0"/>
              <a:t>5.  	</a:t>
            </a:r>
            <a:r>
              <a:rPr lang="en-US" b="1" dirty="0"/>
              <a:t>Dreadful</a:t>
            </a:r>
            <a:r>
              <a:rPr lang="en-US" dirty="0"/>
              <a:t> and cruel;</a:t>
            </a:r>
          </a:p>
          <a:p>
            <a:pPr marL="0" indent="0">
              <a:buNone/>
            </a:pPr>
            <a:r>
              <a:rPr lang="en-US" dirty="0"/>
              <a:t>6.  	</a:t>
            </a:r>
            <a:r>
              <a:rPr lang="en-US" b="1" dirty="0"/>
              <a:t>Great</a:t>
            </a:r>
            <a:r>
              <a:rPr lang="en-US" dirty="0"/>
              <a:t> . . . and cruel;</a:t>
            </a:r>
          </a:p>
          <a:p>
            <a:pPr marL="0" indent="0">
              <a:buNone/>
            </a:pPr>
            <a:r>
              <a:rPr lang="en-US" dirty="0"/>
              <a:t>7.  	</a:t>
            </a:r>
            <a:r>
              <a:rPr lang="en-US" b="1" dirty="0"/>
              <a:t>Unkind</a:t>
            </a:r>
            <a:r>
              <a:rPr lang="en-US" dirty="0"/>
              <a:t> . . . and cruel;</a:t>
            </a:r>
          </a:p>
          <a:p>
            <a:pPr marL="0" indent="0">
              <a:buNone/>
            </a:pPr>
            <a:r>
              <a:rPr lang="en-US" dirty="0"/>
              <a:t>8.  	</a:t>
            </a:r>
            <a:r>
              <a:rPr lang="en-US" b="1" dirty="0"/>
              <a:t>Proud</a:t>
            </a:r>
            <a:r>
              <a:rPr lang="en-US" dirty="0"/>
              <a:t>,</a:t>
            </a:r>
            <a:r>
              <a:rPr lang="en-US" b="1" dirty="0"/>
              <a:t> arrogant</a:t>
            </a:r>
            <a:r>
              <a:rPr lang="en-US" dirty="0"/>
              <a:t>, and cruel;</a:t>
            </a:r>
          </a:p>
          <a:p>
            <a:pPr marL="0" indent="0">
              <a:buNone/>
            </a:pPr>
            <a:r>
              <a:rPr lang="en-US" dirty="0"/>
              <a:t>9.  	</a:t>
            </a:r>
            <a:r>
              <a:rPr lang="en-US" b="1" dirty="0"/>
              <a:t>Ungenerous</a:t>
            </a:r>
            <a:r>
              <a:rPr lang="en-US" dirty="0"/>
              <a:t>, </a:t>
            </a:r>
            <a:r>
              <a:rPr lang="en-US" b="1" dirty="0"/>
              <a:t>base</a:t>
            </a:r>
            <a:r>
              <a:rPr lang="en-US" dirty="0"/>
              <a:t>, 	</a:t>
            </a:r>
            <a:r>
              <a:rPr lang="en-US" b="1" dirty="0"/>
              <a:t>defamatory</a:t>
            </a:r>
            <a:r>
              <a:rPr lang="en-US" dirty="0"/>
              <a:t>, and cruel;</a:t>
            </a:r>
          </a:p>
          <a:p>
            <a:pPr marL="0" indent="0">
              <a:buNone/>
            </a:pPr>
            <a:r>
              <a:rPr lang="en-US" dirty="0"/>
              <a:t>10.  	</a:t>
            </a:r>
            <a:r>
              <a:rPr lang="en-US" b="1" dirty="0"/>
              <a:t>Iniquitous</a:t>
            </a:r>
            <a:r>
              <a:rPr lang="en-US" dirty="0"/>
              <a:t> and cruel.</a:t>
            </a:r>
          </a:p>
          <a:p>
            <a:pPr marL="0" indent="0">
              <a:buNone/>
            </a:pPr>
            <a:endParaRPr lang="en-US" dirty="0"/>
          </a:p>
        </p:txBody>
      </p:sp>
      <p:sp>
        <p:nvSpPr>
          <p:cNvPr id="2" name="Slide Number Placeholder 1"/>
          <p:cNvSpPr>
            <a:spLocks noGrp="1"/>
          </p:cNvSpPr>
          <p:nvPr>
            <p:ph type="sldNum" sz="quarter" idx="12"/>
          </p:nvPr>
        </p:nvSpPr>
        <p:spPr/>
        <p:txBody>
          <a:bodyPr/>
          <a:lstStyle/>
          <a:p>
            <a:fld id="{9B69C4BD-DE1D-4364-9A65-BD12A5D8A49F}" type="slidenum">
              <a:rPr lang="en-US" smtClean="0"/>
              <a:t>48</a:t>
            </a:fld>
            <a:endParaRPr lang="en-US"/>
          </a:p>
        </p:txBody>
      </p:sp>
    </p:spTree>
    <p:extLst>
      <p:ext uri="{BB962C8B-B14F-4D97-AF65-F5344CB8AC3E}">
        <p14:creationId xmlns:p14="http://schemas.microsoft.com/office/powerpoint/2010/main" val="1789032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idx="1"/>
          </p:nvPr>
        </p:nvSpPr>
        <p:spPr/>
        <p:txBody>
          <a:bodyPr/>
          <a:lstStyle/>
          <a:p>
            <a:pPr algn="ctr"/>
            <a:r>
              <a:rPr lang="en-US" dirty="0"/>
              <a:t>Action-Based</a:t>
            </a:r>
          </a:p>
        </p:txBody>
      </p:sp>
      <p:sp>
        <p:nvSpPr>
          <p:cNvPr id="17" name="Text Placeholder 16"/>
          <p:cNvSpPr>
            <a:spLocks noGrp="1"/>
          </p:cNvSpPr>
          <p:nvPr>
            <p:ph type="body" sz="half" idx="3"/>
          </p:nvPr>
        </p:nvSpPr>
        <p:spPr/>
        <p:txBody>
          <a:bodyPr/>
          <a:lstStyle/>
          <a:p>
            <a:pPr algn="ctr"/>
            <a:r>
              <a:rPr lang="en-US" dirty="0"/>
              <a:t>Actor-Based</a:t>
            </a:r>
          </a:p>
        </p:txBody>
      </p:sp>
      <p:sp>
        <p:nvSpPr>
          <p:cNvPr id="13" name="Title 12"/>
          <p:cNvSpPr>
            <a:spLocks noGrp="1"/>
          </p:cNvSpPr>
          <p:nvPr>
            <p:ph type="title"/>
          </p:nvPr>
        </p:nvSpPr>
        <p:spPr/>
        <p:txBody>
          <a:bodyPr/>
          <a:lstStyle/>
          <a:p>
            <a:r>
              <a:rPr lang="en-US" dirty="0"/>
              <a:t>Cruel</a:t>
            </a:r>
          </a:p>
        </p:txBody>
      </p:sp>
      <p:sp>
        <p:nvSpPr>
          <p:cNvPr id="11" name="Content Placeholder 3"/>
          <p:cNvSpPr>
            <a:spLocks noGrp="1"/>
          </p:cNvSpPr>
          <p:nvPr>
            <p:ph sz="half" idx="2"/>
          </p:nvPr>
        </p:nvSpPr>
        <p:spPr/>
        <p:txBody>
          <a:bodyPr>
            <a:normAutofit fontScale="85000" lnSpcReduction="20000"/>
          </a:bodyPr>
          <a:lstStyle/>
          <a:p>
            <a:pPr marL="0" indent="0">
              <a:buNone/>
            </a:pPr>
            <a:r>
              <a:rPr lang="en-US" dirty="0"/>
              <a:t>1.	Cruel and </a:t>
            </a:r>
            <a:r>
              <a:rPr lang="en-US" b="1" dirty="0"/>
              <a:t>unjust</a:t>
            </a:r>
            <a:r>
              <a:rPr lang="en-US" dirty="0"/>
              <a:t>;</a:t>
            </a:r>
          </a:p>
          <a:p>
            <a:pPr marL="0" indent="0">
              <a:buNone/>
            </a:pPr>
            <a:r>
              <a:rPr lang="en-US" dirty="0"/>
              <a:t>2.  	Cruel and </a:t>
            </a:r>
            <a:r>
              <a:rPr lang="en-US" b="1" dirty="0"/>
              <a:t>unheard of</a:t>
            </a:r>
            <a:r>
              <a:rPr lang="en-US" dirty="0"/>
              <a:t>;</a:t>
            </a:r>
          </a:p>
          <a:p>
            <a:pPr marL="0" indent="0">
              <a:buNone/>
            </a:pPr>
            <a:r>
              <a:rPr lang="en-US" dirty="0"/>
              <a:t>3.  	Cruel and </a:t>
            </a:r>
            <a:r>
              <a:rPr lang="en-US" b="1" dirty="0"/>
              <a:t>contrary</a:t>
            </a:r>
            <a:r>
              <a:rPr lang="en-US" dirty="0"/>
              <a:t>;</a:t>
            </a:r>
          </a:p>
          <a:p>
            <a:pPr marL="0" indent="0">
              <a:buNone/>
            </a:pPr>
            <a:r>
              <a:rPr lang="en-US" dirty="0"/>
              <a:t>4.  	Cruel and </a:t>
            </a:r>
            <a:r>
              <a:rPr lang="en-US" b="1" dirty="0"/>
              <a:t>unnatural</a:t>
            </a:r>
            <a:r>
              <a:rPr lang="en-US" dirty="0"/>
              <a:t>;</a:t>
            </a:r>
          </a:p>
          <a:p>
            <a:pPr marL="0" indent="0">
              <a:buNone/>
            </a:pPr>
            <a:r>
              <a:rPr lang="en-US" dirty="0"/>
              <a:t>5.  	Cruel and </a:t>
            </a:r>
            <a:r>
              <a:rPr lang="en-US" b="1" dirty="0"/>
              <a:t>shocking</a:t>
            </a:r>
            <a:r>
              <a:rPr lang="en-US" dirty="0"/>
              <a:t>;</a:t>
            </a:r>
          </a:p>
          <a:p>
            <a:pPr marL="0" indent="0">
              <a:buNone/>
            </a:pPr>
            <a:r>
              <a:rPr lang="en-US" dirty="0"/>
              <a:t>6.  	Cruel and </a:t>
            </a:r>
            <a:r>
              <a:rPr lang="en-US" b="1" dirty="0"/>
              <a:t>horrid</a:t>
            </a:r>
            <a:r>
              <a:rPr lang="en-US" dirty="0"/>
              <a:t>;</a:t>
            </a:r>
          </a:p>
          <a:p>
            <a:pPr marL="0" indent="0">
              <a:buNone/>
            </a:pPr>
            <a:r>
              <a:rPr lang="en-US" dirty="0"/>
              <a:t>7.  	</a:t>
            </a:r>
            <a:r>
              <a:rPr lang="en-US" b="1" dirty="0"/>
              <a:t>Bloody</a:t>
            </a:r>
            <a:r>
              <a:rPr lang="en-US" dirty="0"/>
              <a:t> and cruel;</a:t>
            </a:r>
          </a:p>
          <a:p>
            <a:pPr marL="0" indent="0">
              <a:buNone/>
            </a:pPr>
            <a:r>
              <a:rPr lang="en-US" dirty="0"/>
              <a:t>8.  	</a:t>
            </a:r>
            <a:r>
              <a:rPr lang="en-US" b="1" dirty="0"/>
              <a:t>Sanguinary</a:t>
            </a:r>
            <a:r>
              <a:rPr lang="en-US" dirty="0"/>
              <a:t> and cruel;</a:t>
            </a:r>
          </a:p>
          <a:p>
            <a:pPr marL="0" indent="0">
              <a:buNone/>
            </a:pPr>
            <a:r>
              <a:rPr lang="en-US" dirty="0"/>
              <a:t>9.  	</a:t>
            </a:r>
            <a:r>
              <a:rPr lang="en-US" b="1" dirty="0"/>
              <a:t>Dreadful</a:t>
            </a:r>
            <a:r>
              <a:rPr lang="en-US" dirty="0"/>
              <a:t> and cruel;</a:t>
            </a:r>
          </a:p>
          <a:p>
            <a:pPr marL="0" indent="0">
              <a:buNone/>
            </a:pPr>
            <a:r>
              <a:rPr lang="en-US" dirty="0"/>
              <a:t>10.  	</a:t>
            </a:r>
            <a:r>
              <a:rPr lang="en-US" b="1" dirty="0"/>
              <a:t>Great</a:t>
            </a:r>
            <a:r>
              <a:rPr lang="en-US" dirty="0"/>
              <a:t> . . . and cruel;</a:t>
            </a:r>
          </a:p>
          <a:p>
            <a:pPr marL="0" indent="0">
              <a:buNone/>
            </a:pPr>
            <a:r>
              <a:rPr lang="en-US" dirty="0"/>
              <a:t>11.  	</a:t>
            </a:r>
            <a:r>
              <a:rPr lang="en-US" b="1" dirty="0"/>
              <a:t>Iniquitous</a:t>
            </a:r>
            <a:r>
              <a:rPr lang="en-US" dirty="0"/>
              <a:t> and cruel.</a:t>
            </a:r>
          </a:p>
        </p:txBody>
      </p:sp>
      <p:sp>
        <p:nvSpPr>
          <p:cNvPr id="12" name="Content Placeholder 5"/>
          <p:cNvSpPr>
            <a:spLocks noGrp="1"/>
          </p:cNvSpPr>
          <p:nvPr>
            <p:ph sz="half" idx="4"/>
          </p:nvPr>
        </p:nvSpPr>
        <p:spPr/>
        <p:txBody>
          <a:bodyPr>
            <a:normAutofit fontScale="92500" lnSpcReduction="20000"/>
          </a:bodyPr>
          <a:lstStyle/>
          <a:p>
            <a:pPr marL="0" indent="0">
              <a:buNone/>
            </a:pPr>
            <a:r>
              <a:rPr lang="en-US" dirty="0"/>
              <a:t>1.  	Cruel and </a:t>
            </a:r>
            <a:r>
              <a:rPr lang="en-US" b="1" dirty="0"/>
              <a:t>unjust</a:t>
            </a:r>
            <a:r>
              <a:rPr lang="en-US" dirty="0"/>
              <a:t>; </a:t>
            </a:r>
          </a:p>
          <a:p>
            <a:pPr marL="0" indent="0">
              <a:buNone/>
            </a:pPr>
            <a:r>
              <a:rPr lang="en-US" dirty="0"/>
              <a:t>2.  	Cruel and </a:t>
            </a:r>
            <a:r>
              <a:rPr lang="en-US" b="1" dirty="0"/>
              <a:t>ignominious</a:t>
            </a:r>
            <a:r>
              <a:rPr lang="en-US" dirty="0"/>
              <a:t>;</a:t>
            </a:r>
          </a:p>
          <a:p>
            <a:pPr marL="0" indent="0">
              <a:buNone/>
            </a:pPr>
            <a:r>
              <a:rPr lang="en-US" dirty="0"/>
              <a:t>3.  	Cruel and </a:t>
            </a:r>
            <a:r>
              <a:rPr lang="en-US" b="1" dirty="0"/>
              <a:t>wicked</a:t>
            </a:r>
            <a:r>
              <a:rPr lang="en-US" dirty="0"/>
              <a:t>;</a:t>
            </a:r>
          </a:p>
          <a:p>
            <a:pPr marL="0" indent="0">
              <a:buNone/>
            </a:pPr>
            <a:r>
              <a:rPr lang="en-US" dirty="0"/>
              <a:t>4.  	Cruel and </a:t>
            </a:r>
            <a:r>
              <a:rPr lang="en-US" b="1" dirty="0"/>
              <a:t>oppressive</a:t>
            </a:r>
            <a:r>
              <a:rPr lang="en-US" dirty="0"/>
              <a:t>;</a:t>
            </a:r>
          </a:p>
          <a:p>
            <a:pPr marL="0" indent="0">
              <a:buNone/>
            </a:pPr>
            <a:r>
              <a:rPr lang="en-US" dirty="0"/>
              <a:t>5.  	Cruel and </a:t>
            </a:r>
            <a:r>
              <a:rPr lang="en-US" b="1" dirty="0"/>
              <a:t>unrelenting</a:t>
            </a:r>
            <a:r>
              <a:rPr lang="en-US" dirty="0"/>
              <a:t> or 	relentless.</a:t>
            </a:r>
          </a:p>
          <a:p>
            <a:pPr marL="0" indent="0">
              <a:buNone/>
            </a:pPr>
            <a:r>
              <a:rPr lang="en-US" dirty="0"/>
              <a:t>6.  	</a:t>
            </a:r>
            <a:r>
              <a:rPr lang="en-US" b="1" dirty="0"/>
              <a:t>Unkind</a:t>
            </a:r>
            <a:r>
              <a:rPr lang="en-US" dirty="0"/>
              <a:t> . . . and cruel;</a:t>
            </a:r>
          </a:p>
          <a:p>
            <a:pPr marL="0" indent="0">
              <a:buNone/>
            </a:pPr>
            <a:r>
              <a:rPr lang="en-US" dirty="0"/>
              <a:t>7.  	</a:t>
            </a:r>
            <a:r>
              <a:rPr lang="en-US" b="1" dirty="0"/>
              <a:t>Proud</a:t>
            </a:r>
            <a:r>
              <a:rPr lang="en-US" dirty="0"/>
              <a:t>, </a:t>
            </a:r>
            <a:r>
              <a:rPr lang="en-US" b="1" dirty="0"/>
              <a:t>arrogant</a:t>
            </a:r>
            <a:r>
              <a:rPr lang="en-US" dirty="0"/>
              <a:t>, and 	cruel;</a:t>
            </a:r>
          </a:p>
          <a:p>
            <a:pPr marL="0" indent="0">
              <a:buNone/>
            </a:pPr>
            <a:r>
              <a:rPr lang="en-US" dirty="0"/>
              <a:t>8.  	</a:t>
            </a:r>
            <a:r>
              <a:rPr lang="en-US" b="1" dirty="0"/>
              <a:t>Ungenerous</a:t>
            </a:r>
            <a:r>
              <a:rPr lang="en-US" dirty="0"/>
              <a:t>, </a:t>
            </a:r>
            <a:r>
              <a:rPr lang="en-US" b="1" dirty="0"/>
              <a:t>base</a:t>
            </a:r>
            <a:r>
              <a:rPr lang="en-US" dirty="0"/>
              <a:t>, 	</a:t>
            </a:r>
            <a:r>
              <a:rPr lang="en-US" b="1" dirty="0"/>
              <a:t>defamatory</a:t>
            </a:r>
            <a:r>
              <a:rPr lang="en-US" dirty="0"/>
              <a:t>, and cruel.</a:t>
            </a:r>
          </a:p>
        </p:txBody>
      </p:sp>
      <p:sp>
        <p:nvSpPr>
          <p:cNvPr id="2" name="Slide Number Placeholder 1"/>
          <p:cNvSpPr>
            <a:spLocks noGrp="1"/>
          </p:cNvSpPr>
          <p:nvPr>
            <p:ph type="sldNum" sz="quarter" idx="12"/>
          </p:nvPr>
        </p:nvSpPr>
        <p:spPr/>
        <p:txBody>
          <a:bodyPr/>
          <a:lstStyle/>
          <a:p>
            <a:fld id="{9B69C4BD-DE1D-4364-9A65-BD12A5D8A49F}" type="slidenum">
              <a:rPr lang="en-US" smtClean="0"/>
              <a:t>49</a:t>
            </a:fld>
            <a:endParaRPr lang="en-US"/>
          </a:p>
        </p:txBody>
      </p:sp>
    </p:spTree>
    <p:extLst>
      <p:ext uri="{BB962C8B-B14F-4D97-AF65-F5344CB8AC3E}">
        <p14:creationId xmlns:p14="http://schemas.microsoft.com/office/powerpoint/2010/main" val="2166737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4444"/>
            <a:ext cx="10515600" cy="640079"/>
          </a:xfrm>
        </p:spPr>
        <p:txBody>
          <a:bodyPr>
            <a:normAutofit fontScale="90000"/>
          </a:bodyPr>
          <a:lstStyle/>
          <a:p>
            <a:pPr algn="ctr"/>
            <a:r>
              <a:rPr lang="en-US" dirty="0" err="1"/>
              <a:t>Univ</a:t>
            </a:r>
            <a:r>
              <a:rPr lang="en-US" dirty="0"/>
              <a:t> of Chicago Press  1993</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0575" y="1168400"/>
            <a:ext cx="2990850" cy="4762500"/>
          </a:xfrm>
        </p:spPr>
      </p:pic>
      <p:sp>
        <p:nvSpPr>
          <p:cNvPr id="7" name="Slide Number Placeholder 6"/>
          <p:cNvSpPr>
            <a:spLocks noGrp="1"/>
          </p:cNvSpPr>
          <p:nvPr>
            <p:ph type="sldNum" sz="quarter" idx="12"/>
          </p:nvPr>
        </p:nvSpPr>
        <p:spPr/>
        <p:txBody>
          <a:bodyPr/>
          <a:lstStyle/>
          <a:p>
            <a:fld id="{ED73BE5E-36FA-40BB-9055-E534BAA27F5A}" type="slidenum">
              <a:rPr lang="en-US" smtClean="0"/>
              <a:t>5</a:t>
            </a:fld>
            <a:endParaRPr lang="en-US"/>
          </a:p>
        </p:txBody>
      </p:sp>
    </p:spTree>
    <p:extLst>
      <p:ext uri="{BB962C8B-B14F-4D97-AF65-F5344CB8AC3E}">
        <p14:creationId xmlns:p14="http://schemas.microsoft.com/office/powerpoint/2010/main" val="3046608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566" y="365125"/>
            <a:ext cx="11108602" cy="648863"/>
          </a:xfrm>
        </p:spPr>
        <p:txBody>
          <a:bodyPr>
            <a:normAutofit fontScale="90000"/>
          </a:bodyPr>
          <a:lstStyle/>
          <a:p>
            <a:r>
              <a:rPr lang="en-US" dirty="0"/>
              <a:t>GSU Law Students Present Research: April 11, 2018</a:t>
            </a:r>
          </a:p>
        </p:txBody>
      </p:sp>
      <p:sp>
        <p:nvSpPr>
          <p:cNvPr id="6" name="Content Placeholder 5"/>
          <p:cNvSpPr>
            <a:spLocks noGrp="1"/>
          </p:cNvSpPr>
          <p:nvPr>
            <p:ph sz="half" idx="1"/>
          </p:nvPr>
        </p:nvSpPr>
        <p:spPr>
          <a:xfrm>
            <a:off x="144855" y="1294646"/>
            <a:ext cx="5874945" cy="4882317"/>
          </a:xfrm>
        </p:spPr>
        <p:txBody>
          <a:bodyPr>
            <a:normAutofit fontScale="85000" lnSpcReduction="10000"/>
          </a:bodyPr>
          <a:lstStyle/>
          <a:p>
            <a:pPr marL="0" indent="0">
              <a:buNone/>
            </a:pPr>
            <a:r>
              <a:rPr lang="en-US" dirty="0">
                <a:hlinkClick r:id="rId3"/>
              </a:rPr>
              <a:t>Big Data Meets the Constitution in New Originalism Project</a:t>
            </a:r>
            <a:r>
              <a:rPr lang="en-US" dirty="0"/>
              <a:t>:</a:t>
            </a:r>
            <a:br>
              <a:rPr lang="en-US" dirty="0"/>
            </a:br>
            <a:r>
              <a:rPr lang="en-US" sz="3000" dirty="0"/>
              <a:t>Georgia appellate judges evaluate cutting-edge inquiries into what the Constitution's framers meant from Georgia State University law students.</a:t>
            </a:r>
            <a:br>
              <a:rPr lang="en-US" sz="3000" dirty="0"/>
            </a:br>
            <a:r>
              <a:rPr lang="en-US" sz="3000" dirty="0"/>
              <a:t> </a:t>
            </a:r>
            <a:r>
              <a:rPr lang="en-US" dirty="0"/>
              <a:t/>
            </a:r>
            <a:br>
              <a:rPr lang="en-US" dirty="0"/>
            </a:br>
            <a:r>
              <a:rPr lang="en-US" sz="2400" dirty="0"/>
              <a:t>Meredith Hobbs, Daily Report, May 1, 2018</a:t>
            </a:r>
          </a:p>
          <a:p>
            <a:pPr marL="0" indent="0">
              <a:buNone/>
            </a:pPr>
            <a:endParaRPr lang="en-US" sz="2400" dirty="0"/>
          </a:p>
          <a:p>
            <a:pPr marL="0" indent="0">
              <a:buNone/>
            </a:pPr>
            <a:r>
              <a:rPr lang="en-US" dirty="0"/>
              <a:t/>
            </a:r>
            <a:br>
              <a:rPr lang="en-US" dirty="0"/>
            </a:br>
            <a:r>
              <a:rPr lang="en-US" b="1" dirty="0"/>
              <a:t/>
            </a:r>
            <a:br>
              <a:rPr lang="en-US" b="1" dirty="0"/>
            </a:br>
            <a:r>
              <a:rPr lang="en-US" b="1" dirty="0"/>
              <a:t>"This is revolutionary,” said Georgia Appeals Court Chief Judge Stephen Dillard. “It’s like Westlaw for originalism.”</a:t>
            </a:r>
            <a:endParaRPr lang="en-US" dirty="0"/>
          </a:p>
        </p:txBody>
      </p:sp>
      <p:sp>
        <p:nvSpPr>
          <p:cNvPr id="7" name="Content Placeholder 6"/>
          <p:cNvSpPr>
            <a:spLocks noGrp="1"/>
          </p:cNvSpPr>
          <p:nvPr>
            <p:ph sz="half" idx="2"/>
          </p:nvPr>
        </p:nvSpPr>
        <p:spPr>
          <a:xfrm>
            <a:off x="6172200" y="1294646"/>
            <a:ext cx="5642572" cy="4882317"/>
          </a:xfrm>
        </p:spPr>
        <p:txBody>
          <a:bodyPr>
            <a:normAutofit fontScale="85000" lnSpcReduction="10000"/>
          </a:bodyPr>
          <a:lstStyle/>
          <a:p>
            <a:r>
              <a:rPr lang="en-US" dirty="0">
                <a:hlinkClick r:id="rId4"/>
              </a:rPr>
              <a:t>Students Present New Insights on Original Meaning of Constitution to Judges using “Big </a:t>
            </a:r>
            <a:r>
              <a:rPr lang="en-US" dirty="0" err="1">
                <a:hlinkClick r:id="rId4"/>
              </a:rPr>
              <a:t>Data”of</a:t>
            </a:r>
            <a:r>
              <a:rPr lang="en-US" dirty="0">
                <a:hlinkClick r:id="rId4"/>
              </a:rPr>
              <a:t> Corpus Linguistics</a:t>
            </a:r>
            <a:r>
              <a:rPr lang="en-US" dirty="0"/>
              <a:t/>
            </a:r>
            <a:br>
              <a:rPr lang="en-US" dirty="0"/>
            </a:br>
            <a:r>
              <a:rPr lang="en-US" dirty="0"/>
              <a:t/>
            </a:r>
            <a:br>
              <a:rPr lang="en-US" dirty="0"/>
            </a:br>
            <a:r>
              <a:rPr lang="en-US" dirty="0"/>
              <a:t>GSU College of Law News, May 21, 2018</a:t>
            </a:r>
            <a:br>
              <a:rPr lang="en-US" dirty="0"/>
            </a:br>
            <a:endParaRPr lang="en-US" dirty="0"/>
          </a:p>
          <a:p>
            <a:r>
              <a:rPr lang="en-US" b="1" dirty="0"/>
              <a:t>“I thought the students were all exceptionally well prepared, the writing was very strong, the research was very strong, and it’s grappling with some of the most difficult questions that courts have to deal with today.” </a:t>
            </a:r>
            <a:br>
              <a:rPr lang="en-US" b="1" dirty="0"/>
            </a:br>
            <a:r>
              <a:rPr lang="en-US" b="1" dirty="0"/>
              <a:t/>
            </a:r>
            <a:br>
              <a:rPr lang="en-US" b="1" dirty="0"/>
            </a:br>
            <a:r>
              <a:rPr lang="en-US" b="1" dirty="0"/>
              <a:t>Justice </a:t>
            </a:r>
            <a:r>
              <a:rPr lang="en-US" b="1" dirty="0" err="1"/>
              <a:t>Nels</a:t>
            </a:r>
            <a:r>
              <a:rPr lang="en-US" b="1" dirty="0"/>
              <a:t> Peterson, Supreme Court of  Georgia</a:t>
            </a:r>
            <a:endParaRPr lang="en-US" dirty="0"/>
          </a:p>
        </p:txBody>
      </p:sp>
      <p:sp>
        <p:nvSpPr>
          <p:cNvPr id="8" name="Slide Number Placeholder 7"/>
          <p:cNvSpPr>
            <a:spLocks noGrp="1"/>
          </p:cNvSpPr>
          <p:nvPr>
            <p:ph type="sldNum" sz="quarter" idx="12"/>
          </p:nvPr>
        </p:nvSpPr>
        <p:spPr/>
        <p:txBody>
          <a:bodyPr/>
          <a:lstStyle/>
          <a:p>
            <a:fld id="{ED73BE5E-36FA-40BB-9055-E534BAA27F5A}" type="slidenum">
              <a:rPr lang="en-US" smtClean="0"/>
              <a:t>50</a:t>
            </a:fld>
            <a:endParaRPr lang="en-US"/>
          </a:p>
        </p:txBody>
      </p:sp>
    </p:spTree>
    <p:extLst>
      <p:ext uri="{BB962C8B-B14F-4D97-AF65-F5344CB8AC3E}">
        <p14:creationId xmlns:p14="http://schemas.microsoft.com/office/powerpoint/2010/main" val="2326289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183" y="53128"/>
            <a:ext cx="6845149" cy="6234656"/>
          </a:xfrm>
          <a:prstGeom prst="rect">
            <a:avLst/>
          </a:prstGeom>
        </p:spPr>
      </p:pic>
      <p:sp>
        <p:nvSpPr>
          <p:cNvPr id="5" name="Slide Number Placeholder 4"/>
          <p:cNvSpPr>
            <a:spLocks noGrp="1"/>
          </p:cNvSpPr>
          <p:nvPr>
            <p:ph type="sldNum" sz="quarter" idx="12"/>
          </p:nvPr>
        </p:nvSpPr>
        <p:spPr/>
        <p:txBody>
          <a:bodyPr/>
          <a:lstStyle/>
          <a:p>
            <a:fld id="{ED73BE5E-36FA-40BB-9055-E534BAA27F5A}" type="slidenum">
              <a:rPr lang="en-US" smtClean="0"/>
              <a:t>6</a:t>
            </a:fld>
            <a:endParaRPr lang="en-US"/>
          </a:p>
        </p:txBody>
      </p:sp>
      <p:sp>
        <p:nvSpPr>
          <p:cNvPr id="6" name="Rectangle 5">
            <a:extLst>
              <a:ext uri="{FF2B5EF4-FFF2-40B4-BE49-F238E27FC236}">
                <a16:creationId xmlns:a16="http://schemas.microsoft.com/office/drawing/2014/main" id="{C909DDCE-4A37-4C2A-8442-F4B1F2367F6C}"/>
              </a:ext>
            </a:extLst>
          </p:cNvPr>
          <p:cNvSpPr/>
          <p:nvPr/>
        </p:nvSpPr>
        <p:spPr>
          <a:xfrm>
            <a:off x="2291136" y="6364839"/>
            <a:ext cx="8034391" cy="369332"/>
          </a:xfrm>
          <a:prstGeom prst="rect">
            <a:avLst/>
          </a:prstGeom>
        </p:spPr>
        <p:txBody>
          <a:bodyPr wrap="square">
            <a:spAutoFit/>
          </a:bodyPr>
          <a:lstStyle/>
          <a:p>
            <a:r>
              <a:rPr lang="en-US" dirty="0"/>
              <a:t>Download: http://www.clarkcunningham.org/Cunningham-Publications.html</a:t>
            </a:r>
          </a:p>
        </p:txBody>
      </p:sp>
    </p:spTree>
    <p:extLst>
      <p:ext uri="{BB962C8B-B14F-4D97-AF65-F5344CB8AC3E}">
        <p14:creationId xmlns:p14="http://schemas.microsoft.com/office/powerpoint/2010/main" val="12681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3BE5E-36FA-40BB-9055-E534BAA27F5A}" type="slidenum">
              <a:rPr lang="en-US" smtClean="0"/>
              <a:t>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6626" y="123092"/>
            <a:ext cx="7742305" cy="6513847"/>
          </a:xfrm>
          <a:prstGeom prst="rect">
            <a:avLst/>
          </a:prstGeom>
        </p:spPr>
      </p:pic>
    </p:spTree>
    <p:extLst>
      <p:ext uri="{BB962C8B-B14F-4D97-AF65-F5344CB8AC3E}">
        <p14:creationId xmlns:p14="http://schemas.microsoft.com/office/powerpoint/2010/main" val="138314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73BE5E-36FA-40BB-9055-E534BAA27F5A}" type="slidenum">
              <a:rPr lang="en-US" smtClean="0"/>
              <a:t>8</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137" y="633046"/>
            <a:ext cx="10616427" cy="5134707"/>
          </a:xfrm>
          <a:prstGeom prst="rect">
            <a:avLst/>
          </a:prstGeom>
        </p:spPr>
      </p:pic>
    </p:spTree>
    <p:extLst>
      <p:ext uri="{BB962C8B-B14F-4D97-AF65-F5344CB8AC3E}">
        <p14:creationId xmlns:p14="http://schemas.microsoft.com/office/powerpoint/2010/main" val="117703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926C-5FEE-45BB-BAC0-5A5BC587E0E7}"/>
              </a:ext>
            </a:extLst>
          </p:cNvPr>
          <p:cNvSpPr>
            <a:spLocks noGrp="1"/>
          </p:cNvSpPr>
          <p:nvPr>
            <p:ph type="title"/>
          </p:nvPr>
        </p:nvSpPr>
        <p:spPr>
          <a:xfrm>
            <a:off x="838200" y="365125"/>
            <a:ext cx="10515600" cy="662291"/>
          </a:xfrm>
        </p:spPr>
        <p:txBody>
          <a:bodyPr>
            <a:normAutofit fontScale="90000"/>
          </a:bodyPr>
          <a:lstStyle/>
          <a:p>
            <a:pPr algn="ctr"/>
            <a:r>
              <a:rPr lang="en-US" dirty="0"/>
              <a:t>What happened at  the Supreme Court</a:t>
            </a:r>
          </a:p>
        </p:txBody>
      </p:sp>
      <p:pic>
        <p:nvPicPr>
          <p:cNvPr id="7" name="Content Placeholder 6">
            <a:extLst>
              <a:ext uri="{FF2B5EF4-FFF2-40B4-BE49-F238E27FC236}">
                <a16:creationId xmlns:a16="http://schemas.microsoft.com/office/drawing/2014/main" id="{B404D786-D297-454B-9215-F6A3E94D406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65966" y="1229055"/>
            <a:ext cx="3416734" cy="5072063"/>
          </a:xfrm>
        </p:spPr>
      </p:pic>
      <p:pic>
        <p:nvPicPr>
          <p:cNvPr id="9" name="Content Placeholder 8">
            <a:extLst>
              <a:ext uri="{FF2B5EF4-FFF2-40B4-BE49-F238E27FC236}">
                <a16:creationId xmlns:a16="http://schemas.microsoft.com/office/drawing/2014/main" id="{0090A25B-502D-42F0-8956-694E7B5E27D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957920" y="1155700"/>
            <a:ext cx="3610159" cy="5021263"/>
          </a:xfrm>
        </p:spPr>
      </p:pic>
      <p:sp>
        <p:nvSpPr>
          <p:cNvPr id="5" name="Slide Number Placeholder 4">
            <a:extLst>
              <a:ext uri="{FF2B5EF4-FFF2-40B4-BE49-F238E27FC236}">
                <a16:creationId xmlns:a16="http://schemas.microsoft.com/office/drawing/2014/main" id="{EFEDFCDB-554B-4BE8-9276-86D6B667707C}"/>
              </a:ext>
            </a:extLst>
          </p:cNvPr>
          <p:cNvSpPr>
            <a:spLocks noGrp="1"/>
          </p:cNvSpPr>
          <p:nvPr>
            <p:ph type="sldNum" sz="quarter" idx="12"/>
          </p:nvPr>
        </p:nvSpPr>
        <p:spPr/>
        <p:txBody>
          <a:bodyPr/>
          <a:lstStyle/>
          <a:p>
            <a:fld id="{ED73BE5E-36FA-40BB-9055-E534BAA27F5A}" type="slidenum">
              <a:rPr lang="en-US" smtClean="0"/>
              <a:t>9</a:t>
            </a:fld>
            <a:endParaRPr lang="en-US"/>
          </a:p>
        </p:txBody>
      </p:sp>
    </p:spTree>
    <p:extLst>
      <p:ext uri="{BB962C8B-B14F-4D97-AF65-F5344CB8AC3E}">
        <p14:creationId xmlns:p14="http://schemas.microsoft.com/office/powerpoint/2010/main" val="25984225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Custom 10">
      <a:dk1>
        <a:sysClr val="windowText" lastClr="000000"/>
      </a:dk1>
      <a:lt1>
        <a:sysClr val="window" lastClr="FFFFFF"/>
      </a:lt1>
      <a:dk2>
        <a:srgbClr val="696464"/>
      </a:dk2>
      <a:lt2>
        <a:srgbClr val="E9E5DC"/>
      </a:lt2>
      <a:accent1>
        <a:srgbClr val="D34817"/>
      </a:accent1>
      <a:accent2>
        <a:srgbClr val="742117"/>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2370</Words>
  <Application>Microsoft Office PowerPoint</Application>
  <PresentationFormat>Widescreen</PresentationFormat>
  <Paragraphs>302</Paragraphs>
  <Slides>50</Slides>
  <Notes>42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50</vt:i4>
      </vt:variant>
    </vt:vector>
  </HeadingPairs>
  <TitlesOfParts>
    <vt:vector size="62" baseType="lpstr">
      <vt:lpstr>Arial</vt:lpstr>
      <vt:lpstr>Arial Black</vt:lpstr>
      <vt:lpstr>Arial, Helvetica, sans-serif</vt:lpstr>
      <vt:lpstr>Baskerville Old Face</vt:lpstr>
      <vt:lpstr>Calibri</vt:lpstr>
      <vt:lpstr>Calibri Light</vt:lpstr>
      <vt:lpstr>Franklin Gothic Book</vt:lpstr>
      <vt:lpstr>Georgia</vt:lpstr>
      <vt:lpstr>Perpetua</vt:lpstr>
      <vt:lpstr>Wingdings 2</vt:lpstr>
      <vt:lpstr>Office Theme</vt:lpstr>
      <vt:lpstr>Equity</vt:lpstr>
      <vt:lpstr>Teaching Lawyers about Using Corpus Linguistics Clark D. Cunningham W. Lee Burge Chair in Law &amp; Ethics Georgia State University College of Law www.ClarkCunningham.org   14th American Association for Corpus Linguistics Conference Friday, September 21, 2018  2:00 pm Room SCE 217, Student Center East, Georgia State University, Atlanta</vt:lpstr>
      <vt:lpstr>Justice Antonin Scalia</vt:lpstr>
      <vt:lpstr>Justice Antonin Scalia</vt:lpstr>
      <vt:lpstr>Justice Elena Kagan</vt:lpstr>
      <vt:lpstr>Univ of Chicago Press  1993</vt:lpstr>
      <vt:lpstr>PowerPoint Presentation</vt:lpstr>
      <vt:lpstr>PowerPoint Presentation</vt:lpstr>
      <vt:lpstr>PowerPoint Presentation</vt:lpstr>
      <vt:lpstr>What happened at  the Supreme Court</vt:lpstr>
      <vt:lpstr>Bringing Linguistics into Judicial Decisionmaking Download: http://www.clarkcunningham.org/ Cunningham-Publications.html</vt:lpstr>
      <vt:lpstr>PowerPoint Presentation</vt:lpstr>
      <vt:lpstr>Justice Ruth Bader Ginsburg</vt:lpstr>
      <vt:lpstr>PowerPoint Presentation</vt:lpstr>
      <vt:lpstr>PowerPoint Presentation</vt:lpstr>
      <vt:lpstr>PowerPoint Presentation</vt:lpstr>
      <vt:lpstr>PowerPoint Presentation</vt:lpstr>
      <vt:lpstr>Bailey v US      516 U.S. 137, 116 S. Ct. 501 (1995)</vt:lpstr>
      <vt:lpstr>Bailey v US      516 U.S. 137, 116 S. Ct. 501 (1995)</vt:lpstr>
      <vt:lpstr>Bailey v US      516 U.S. 137, 116 S. Ct. 501 (1995)</vt:lpstr>
      <vt:lpstr>Cunningham &amp; Fillmore, 73 Washington University Law Quarterly 1159,1174-75 (1995)</vt:lpstr>
      <vt:lpstr>Cunningham &amp; Fillmore, 73 Washington University Law Quarterly 1159,1186 (1995)</vt:lpstr>
      <vt:lpstr>Bailey v US      516 U.S. 137, 116 S. Ct. 501 (1995)</vt:lpstr>
      <vt:lpstr>Bailey v US      516 U.S. 137, 116 S. Ct. 501 (1995)</vt:lpstr>
      <vt:lpstr>Lawrence Solan, The New Textualists’ New Text, 38 Loyola Law Review 2027, 2049(2005) Download: http://brooklynworks.brooklaw.edu/faculty </vt:lpstr>
      <vt:lpstr>Lawrence Solan, The New Textualists’ New Text, 38 Loyola Law Review 2027, 2049(2005) Download: http://brooklynworks.brooklaw.edu/faculty </vt:lpstr>
      <vt:lpstr>Prof. Lawrence Solan    Brooklyn Law School</vt:lpstr>
      <vt:lpstr>Solan - Books</vt:lpstr>
      <vt:lpstr>Stephen C. Mouritsen</vt:lpstr>
      <vt:lpstr>PowerPoint Presentation</vt:lpstr>
      <vt:lpstr>PowerPoint Presentation</vt:lpstr>
      <vt:lpstr>Articles available at https://lcl.byu.edu/scholarship/ </vt:lpstr>
      <vt:lpstr>Works in Progress</vt:lpstr>
      <vt:lpstr>PowerPoint Presentation</vt:lpstr>
      <vt:lpstr>PowerPoint Presentation</vt:lpstr>
      <vt:lpstr>PowerPoint Presentation</vt:lpstr>
      <vt:lpstr>Isaac Godfrey 8th Amendment “Excessive bail shall not be required …”</vt:lpstr>
      <vt:lpstr>PowerPoint Presentation</vt:lpstr>
      <vt:lpstr> Pearson Cunningham &amp; William Lasker  Congress shall make no law . . . abridging . . . the right of the people . . . to petition the Government for a redress of grievances </vt:lpstr>
      <vt:lpstr>Different Senses of Petition – Which to Apply?</vt:lpstr>
      <vt:lpstr>Corpus of Historical American English 400 million words of text from the 1810s-2000s</vt:lpstr>
      <vt:lpstr>Corpus of Contemporary American English 560+ million words of text (1990-2017)</vt:lpstr>
      <vt:lpstr>Corpus of Founders Era English</vt:lpstr>
      <vt:lpstr>Corpus of Founding Era English</vt:lpstr>
      <vt:lpstr>Eleanor Miller &amp;  Heather Obelgoner</vt:lpstr>
      <vt:lpstr>Linguistic Drift – COCA Results</vt:lpstr>
      <vt:lpstr>Linguistic Drift – COFEA Results</vt:lpstr>
      <vt:lpstr>Don’t Be Cruel: A Corpus Analysis of the Cruel and Unusual Punishments Clause</vt:lpstr>
      <vt:lpstr>Cruel</vt:lpstr>
      <vt:lpstr>Cruel</vt:lpstr>
      <vt:lpstr>GSU Law Students Present Research: April 11, 2018</vt:lpstr>
    </vt:vector>
  </TitlesOfParts>
  <Company>Georgia State University -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D Cunningham</dc:creator>
  <cp:lastModifiedBy>Clark D Cunningham</cp:lastModifiedBy>
  <cp:revision>39</cp:revision>
  <cp:lastPrinted>2018-09-21T16:43:09Z</cp:lastPrinted>
  <dcterms:created xsi:type="dcterms:W3CDTF">2018-09-20T23:09:54Z</dcterms:created>
  <dcterms:modified xsi:type="dcterms:W3CDTF">2018-09-25T14:00:16Z</dcterms:modified>
</cp:coreProperties>
</file>