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53"/>
  </p:notesMasterIdLst>
  <p:handoutMasterIdLst>
    <p:handoutMasterId r:id="rId54"/>
  </p:handoutMasterIdLst>
  <p:sldIdLst>
    <p:sldId id="351" r:id="rId3"/>
    <p:sldId id="592" r:id="rId4"/>
    <p:sldId id="256" r:id="rId5"/>
    <p:sldId id="340" r:id="rId6"/>
    <p:sldId id="295" r:id="rId7"/>
    <p:sldId id="296" r:id="rId8"/>
    <p:sldId id="324" r:id="rId9"/>
    <p:sldId id="326" r:id="rId10"/>
    <p:sldId id="327" r:id="rId11"/>
    <p:sldId id="328" r:id="rId12"/>
    <p:sldId id="329" r:id="rId13"/>
    <p:sldId id="265" r:id="rId14"/>
    <p:sldId id="266" r:id="rId15"/>
    <p:sldId id="267" r:id="rId16"/>
    <p:sldId id="270" r:id="rId17"/>
    <p:sldId id="411" r:id="rId18"/>
    <p:sldId id="494" r:id="rId19"/>
    <p:sldId id="587" r:id="rId20"/>
    <p:sldId id="496" r:id="rId21"/>
    <p:sldId id="495" r:id="rId22"/>
    <p:sldId id="588" r:id="rId23"/>
    <p:sldId id="590" r:id="rId24"/>
    <p:sldId id="332" r:id="rId25"/>
    <p:sldId id="337" r:id="rId26"/>
    <p:sldId id="333" r:id="rId27"/>
    <p:sldId id="334" r:id="rId28"/>
    <p:sldId id="335" r:id="rId29"/>
    <p:sldId id="336" r:id="rId30"/>
    <p:sldId id="338" r:id="rId31"/>
    <p:sldId id="339" r:id="rId32"/>
    <p:sldId id="589" r:id="rId33"/>
    <p:sldId id="499" r:id="rId34"/>
    <p:sldId id="558" r:id="rId35"/>
    <p:sldId id="559" r:id="rId36"/>
    <p:sldId id="569" r:id="rId37"/>
    <p:sldId id="570" r:id="rId38"/>
    <p:sldId id="571" r:id="rId39"/>
    <p:sldId id="572" r:id="rId40"/>
    <p:sldId id="585" r:id="rId41"/>
    <p:sldId id="591" r:id="rId42"/>
    <p:sldId id="343" r:id="rId43"/>
    <p:sldId id="341" r:id="rId44"/>
    <p:sldId id="342" r:id="rId45"/>
    <p:sldId id="344" r:id="rId46"/>
    <p:sldId id="346" r:id="rId47"/>
    <p:sldId id="347" r:id="rId48"/>
    <p:sldId id="345" r:id="rId49"/>
    <p:sldId id="348" r:id="rId50"/>
    <p:sldId id="349" r:id="rId51"/>
    <p:sldId id="350" r:id="rId52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575" autoAdjust="0"/>
  </p:normalViewPr>
  <p:slideViewPr>
    <p:cSldViewPr>
      <p:cViewPr varScale="1">
        <p:scale>
          <a:sx n="79" d="100"/>
          <a:sy n="79" d="100"/>
        </p:scale>
        <p:origin x="98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187BDC4-4B37-7C30-0445-98205766C8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26F51BC-AE62-1E81-74A2-CE9AC41F359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29677C49-0517-77C1-A060-A1FC2668631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A9124D10-163A-29C7-6393-456B0E2BAC1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C46B544-E9E2-4B5E-AADE-70121531D3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EB2B1F4-4565-3907-62AC-A758B95496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7D883CB-7D39-B054-77AC-67DFB35454A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6E5F1FD6-5AD8-2794-E288-1608929F4B2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90158882-FBD5-F4AB-963A-5A3A24B7D72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945310B0-4DE9-F0F7-273A-88BEEE5B3B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A61CBB08-9230-A208-99DD-D58CCDE11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5574DD33-79CE-4ACD-A406-8695D07974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>
            <a:extLst>
              <a:ext uri="{FF2B5EF4-FFF2-40B4-BE49-F238E27FC236}">
                <a16:creationId xmlns:a16="http://schemas.microsoft.com/office/drawing/2014/main" id="{7286F896-ED03-4388-C5AC-70DA24BFB56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64515" name="Freeform 3">
              <a:extLst>
                <a:ext uri="{FF2B5EF4-FFF2-40B4-BE49-F238E27FC236}">
                  <a16:creationId xmlns:a16="http://schemas.microsoft.com/office/drawing/2014/main" id="{0A6D5D46-1AB9-4A6E-BB94-63CFCA955A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16" name="Freeform 4">
              <a:extLst>
                <a:ext uri="{FF2B5EF4-FFF2-40B4-BE49-F238E27FC236}">
                  <a16:creationId xmlns:a16="http://schemas.microsoft.com/office/drawing/2014/main" id="{BAFDABD5-3EAE-4894-11F7-AB9F49164A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17" name="Rectangle 5">
            <a:extLst>
              <a:ext uri="{FF2B5EF4-FFF2-40B4-BE49-F238E27FC236}">
                <a16:creationId xmlns:a16="http://schemas.microsoft.com/office/drawing/2014/main" id="{4CCE97C7-9672-A3B5-33CB-69B99B575EC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A5050453-856B-F1F7-8697-009D35813962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35A5D9E0-9A87-A4C9-7F25-715D82D925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64520" name="Rectangle 8">
            <a:extLst>
              <a:ext uri="{FF2B5EF4-FFF2-40B4-BE49-F238E27FC236}">
                <a16:creationId xmlns:a16="http://schemas.microsoft.com/office/drawing/2014/main" id="{29D1FADE-BDF1-A6D2-AD82-46E57EE259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138DCE0-9A4D-4A84-B507-78AE94FA73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4521" name="Rectangle 9">
            <a:extLst>
              <a:ext uri="{FF2B5EF4-FFF2-40B4-BE49-F238E27FC236}">
                <a16:creationId xmlns:a16="http://schemas.microsoft.com/office/drawing/2014/main" id="{EDA7ECD7-56BA-8656-C2BC-EE7E28A862D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ABE4-D79A-F92E-B5B4-B56A27B8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8766-571D-908F-2DAD-3161A2AD7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CC5B1-4FFE-35A5-8ECB-85C7BCDE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47B16-EBB0-42B5-F3C6-F4D1B915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4D35A-89EC-9032-19BD-EF700B2A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B0DB9-530D-4F68-B374-9BEDC5F13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39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7FB45-A6FE-7222-4818-742BFC2E5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53DC3-CEAE-09FE-1419-A703B61E1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50F4-DB4C-0C98-7E2F-5A94B6FE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07F20-179B-CA22-3AB8-80A9A1C2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C39D5-A1AD-284C-2161-E4E5361A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5BD8-2081-46C2-B52B-8590740AB1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81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F5D439-CDBA-5346-AA8B-D3161D69E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6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C50B9C-8F94-2C44-A0EB-CE621F820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078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 Intr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0726D8-6280-6B4A-A06B-4D9DA135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8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 Intr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08D75C-246D-2E4C-A2D5-610794A69F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9139238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9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StPa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CEFA9D-9A39-B149-A9C8-4449FA692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AAC747-48D5-474C-B73B-ABE04A6744A6}"/>
              </a:ext>
            </a:extLst>
          </p:cNvPr>
          <p:cNvSpPr/>
          <p:nvPr userDrawn="1"/>
        </p:nvSpPr>
        <p:spPr>
          <a:xfrm>
            <a:off x="467916" y="730889"/>
            <a:ext cx="8159448" cy="1672289"/>
          </a:xfrm>
          <a:prstGeom prst="rect">
            <a:avLst/>
          </a:prstGeom>
          <a:solidFill>
            <a:srgbClr val="510C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16" y="730889"/>
            <a:ext cx="8159448" cy="1672289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7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50251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Mp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1A92BB-55AE-9F42-AE10-9398ED4E5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AAC747-48D5-474C-B73B-ABE04A6744A6}"/>
              </a:ext>
            </a:extLst>
          </p:cNvPr>
          <p:cNvSpPr/>
          <p:nvPr userDrawn="1"/>
        </p:nvSpPr>
        <p:spPr>
          <a:xfrm>
            <a:off x="467916" y="730889"/>
            <a:ext cx="8159448" cy="1672289"/>
          </a:xfrm>
          <a:prstGeom prst="rect">
            <a:avLst/>
          </a:prstGeom>
          <a:solidFill>
            <a:srgbClr val="510C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16" y="730889"/>
            <a:ext cx="8159448" cy="1672289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7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7889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6F9617-DEA7-0F4E-9C1A-6A91AC835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16" y="730889"/>
            <a:ext cx="8159448" cy="1672289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7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29495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p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49B4AA-BB54-7F4B-9613-0322A334C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BEC92E-9FE2-6344-92EA-07D9FF6BCFE2}"/>
              </a:ext>
            </a:extLst>
          </p:cNvPr>
          <p:cNvSpPr/>
          <p:nvPr userDrawn="1"/>
        </p:nvSpPr>
        <p:spPr>
          <a:xfrm>
            <a:off x="514447" y="0"/>
            <a:ext cx="2400300" cy="6858000"/>
          </a:xfrm>
          <a:prstGeom prst="rect">
            <a:avLst/>
          </a:prstGeom>
          <a:solidFill>
            <a:srgbClr val="510C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8"/>
            <a:ext cx="2178181" cy="1325563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2178181" cy="435133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04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A8EE-E762-5EF8-7200-8435F47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DC678-BBB8-70B1-80C9-D40E12598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1E7F1-595B-AA77-D0D4-6F1A421A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11EAA-946D-AD2C-1E2D-2343C46F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EF0E7-9A1D-7D9D-78C9-EC002A8A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39382-EC6E-4068-BFA0-9ABC5C19C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150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StPa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1107D1-6DCF-6E49-AE34-FC7D363846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BEC92E-9FE2-6344-92EA-07D9FF6BCFE2}"/>
              </a:ext>
            </a:extLst>
          </p:cNvPr>
          <p:cNvSpPr/>
          <p:nvPr userDrawn="1"/>
        </p:nvSpPr>
        <p:spPr>
          <a:xfrm>
            <a:off x="6227090" y="0"/>
            <a:ext cx="2400300" cy="6858000"/>
          </a:xfrm>
          <a:prstGeom prst="rect">
            <a:avLst/>
          </a:prstGeom>
          <a:solidFill>
            <a:srgbClr val="510C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41293" y="365128"/>
            <a:ext cx="2178181" cy="1325563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41293" y="1825625"/>
            <a:ext cx="2178181" cy="435133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13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9F855-AEBA-E84F-9501-AB74EA1A2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8458539" y="280065"/>
            <a:ext cx="488101" cy="81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0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A57C76-EF2B-CD4C-BADC-0F494097E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8458539" y="280065"/>
            <a:ext cx="488101" cy="81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8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490B-4ACB-F34A-BC43-4D0005005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8458539" y="280065"/>
            <a:ext cx="488101" cy="81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2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7A854D-FE56-CE4D-85C2-1D510DC337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57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AC864-AC32-364D-8411-23EBFC937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16" y="2474850"/>
            <a:ext cx="8159448" cy="1672289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7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85085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E27518-19FE-9F4D-BDB8-02B3A01D6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16" y="2474850"/>
            <a:ext cx="8159448" cy="1672289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7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7605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93EA-5201-AA4B-F2E2-DCFC74DA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29AA6-8257-DC40-1AE1-4CE701153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F74E1-FCE5-9F7C-DD10-E47E948E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62279-A57F-D786-0A12-44AFC7E0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0A7CB-57A8-6057-1724-3AD8E020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F3B6E-B955-4770-BB2B-115DC0FB5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2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CF9-3FD9-A0AB-89EA-64CC8352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42D2-83E4-A365-6522-5F4F4183B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EB382-C522-C31B-E94B-8897BA695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CAE7C-D16A-6708-7050-937E96C8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E1F19-6FB6-D5AE-CFEE-AABDFA42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722C5-C190-6585-15FA-9F3DDB7B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CF424-4E7F-4C5C-A5F1-6ACBE55A1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73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6BAC-6A7F-631C-E48E-1610C21A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F578F-BB05-C7B5-1B33-5BD48A50F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51E2C-0580-9BF9-EDCF-BA272E6A1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18562-491C-8FFF-AE66-D9BBF6395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EBB52-1340-9B5E-CFBF-FE20CA525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C063E-CE31-2363-423D-48D51312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926FFE-D7A6-A422-2929-4D331BEC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4F7CD6-304B-31B0-FB4F-FA946CA6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7CB56-20D5-4C0B-8086-10907541EB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7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8EB2-2211-5A05-25AE-5B9027653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6BF4E-9EA2-E9CC-150A-5FB196AE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BD9CD-C659-B5AB-91FB-959AC250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E8205-DAD6-3699-E09B-5FB97FAD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9078C-FAB3-460B-AED6-08A75911A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79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44A84D-7BC2-78B0-0B33-B15826D5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821FA-2083-5D99-8A6D-7EB1D352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2017F-7364-CFAE-2EB0-1C76EA5F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F5EF6-591A-4901-B418-D84453BF87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31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BB45-C650-266E-63ED-8707090D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CBACA-225B-53DB-3A9C-277B1C9C5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D8509-CD01-2955-264C-80A2544AB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FB50C-93B3-8764-6429-30127DC2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2BD68-1DCD-9519-F160-50462659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C96EE-ED87-53AB-C8D1-A3E00E78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F850B-37AD-40AE-A09A-54768DEC9A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42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2AC9-B9ED-0A33-C4D8-0AC26219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9D4B9-F622-C777-2A11-98995DBB0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D53D6-CD95-824C-B6CD-BFD062107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2E924-15FE-3E18-A43C-DD3D597E7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F2A08-4AA5-105B-F6CD-611FA7EC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37733-FD5F-DDC5-E4D9-4B04727A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B3237-7C04-4D0D-97F7-459A7E565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14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>
            <a:extLst>
              <a:ext uri="{FF2B5EF4-FFF2-40B4-BE49-F238E27FC236}">
                <a16:creationId xmlns:a16="http://schemas.microsoft.com/office/drawing/2014/main" id="{6BEC2839-3413-50E1-F424-D487B73CAD8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3491" name="Freeform 3">
              <a:extLst>
                <a:ext uri="{FF2B5EF4-FFF2-40B4-BE49-F238E27FC236}">
                  <a16:creationId xmlns:a16="http://schemas.microsoft.com/office/drawing/2014/main" id="{087F5F8B-D130-E43D-1CDE-07D882E900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2" name="Freeform 4">
              <a:extLst>
                <a:ext uri="{FF2B5EF4-FFF2-40B4-BE49-F238E27FC236}">
                  <a16:creationId xmlns:a16="http://schemas.microsoft.com/office/drawing/2014/main" id="{90F798DB-6B33-3AA1-755E-979D04ECC5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493" name="Rectangle 5">
            <a:extLst>
              <a:ext uri="{FF2B5EF4-FFF2-40B4-BE49-F238E27FC236}">
                <a16:creationId xmlns:a16="http://schemas.microsoft.com/office/drawing/2014/main" id="{553A9EFB-E2D3-76DA-E66F-2C645C46E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25F4C99B-2517-6A29-0B36-297C44067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A6E8F330-38BC-B3DA-2ADA-F3CC65E266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/>
              <a:t>July 18, 2024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723DC8BE-951B-5507-8749-D1C8510228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/>
              <a:t>ILEC 2024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95DC441C-1D64-E19C-C34F-9331CC3CC2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25C2D764-5FF3-4C5D-8526-4A455D17B6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5954-1F5C-E543-971F-AF033B5A9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23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law.stthomas.edu/about/centers-institutes/holloran-center/learning-outcomes-database/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kcunningham.org/" TargetMode="External"/><Relationship Id="rId2" Type="http://schemas.openxmlformats.org/officeDocument/2006/relationships/hyperlink" Target="mailto:cdcunningham@gsu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iftep.or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kcunningham.org/" TargetMode="External"/><Relationship Id="rId2" Type="http://schemas.openxmlformats.org/officeDocument/2006/relationships/hyperlink" Target="mailto:cdcunningham@gsu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iftep.org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kcunningham.org/" TargetMode="External"/><Relationship Id="rId2" Type="http://schemas.openxmlformats.org/officeDocument/2006/relationships/hyperlink" Target="mailto:cdcunningham@gsu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iftep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49FD8D0D-69F4-F2D7-8EB4-6CB014E835D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151620" y="1376772"/>
            <a:ext cx="6768752" cy="4871628"/>
          </a:xfrm>
        </p:spPr>
        <p:txBody>
          <a:bodyPr/>
          <a:lstStyle/>
          <a:p>
            <a:r>
              <a:rPr lang="en-US" sz="2800" dirty="0">
                <a:effectLst/>
              </a:rPr>
              <a:t>Changing Attitudes About Client  Communication</a:t>
            </a:r>
            <a:br>
              <a:rPr lang="en-US" dirty="0">
                <a:effectLst/>
              </a:rPr>
            </a:br>
            <a:r>
              <a:rPr lang="en-US" sz="2800" dirty="0">
                <a:effectLst/>
              </a:rPr>
              <a:t>Clark D. Cunningham</a:t>
            </a:r>
            <a:br>
              <a:rPr lang="en-US" sz="2800" dirty="0">
                <a:effectLst/>
              </a:rPr>
            </a:br>
            <a:br>
              <a:rPr lang="en-US" dirty="0">
                <a:effectLst/>
              </a:rPr>
            </a:br>
            <a:r>
              <a:rPr lang="en-US" sz="2800" dirty="0">
                <a:effectLst/>
              </a:rPr>
              <a:t>Professional Identity Formation: Better Understanding the Nature of the Attorney-Client Relationships and the Importance and Characteristics of Great Client Service</a:t>
            </a:r>
          </a:p>
          <a:p>
            <a:r>
              <a:rPr lang="en-US" sz="2800" dirty="0">
                <a:effectLst/>
              </a:rPr>
              <a:t>Jerry Organ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4BA8D-0279-C46D-A145-F71D4C9F2D7F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4BAF1-FB6E-82C1-6103-E0FB6FCD2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612AE-A4F7-6D33-3856-7FCBD51E7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566E3A-BAAE-E0AD-1817-C98E66C0135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152401"/>
            <a:ext cx="7772400" cy="1080356"/>
          </a:xfrm>
        </p:spPr>
        <p:txBody>
          <a:bodyPr/>
          <a:lstStyle/>
          <a:p>
            <a:r>
              <a:rPr lang="en-US" sz="3600" dirty="0">
                <a:effectLst/>
              </a:rPr>
              <a:t>Combined Presentation </a:t>
            </a:r>
            <a:r>
              <a:rPr lang="en-US" sz="3200" dirty="0">
                <a:effectLst/>
              </a:rPr>
              <a:t>10:00-10:40  10:40-11:00 Combined Q&amp;A</a:t>
            </a:r>
          </a:p>
        </p:txBody>
      </p:sp>
    </p:spTree>
    <p:extLst>
      <p:ext uri="{BB962C8B-B14F-4D97-AF65-F5344CB8AC3E}">
        <p14:creationId xmlns:p14="http://schemas.microsoft.com/office/powerpoint/2010/main" val="85298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01C08A-F674-DA85-5CCB-DBA2171A8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A38050-8D64-302B-0E48-36714E0E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AF885E-E5CF-2CEF-289B-BA1718C7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04825-E28D-411A-BA81-2B79EE0F5BD0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7FB11AA-1FAF-F849-08B9-508A7A438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Clients complained about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8CD680FC-7F13-CA95-19A9-1498D2913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775" y="2133600"/>
            <a:ext cx="8229600" cy="3484563"/>
          </a:xfrm>
        </p:spPr>
        <p:txBody>
          <a:bodyPr/>
          <a:lstStyle/>
          <a:p>
            <a:r>
              <a:rPr lang="en-US" altLang="en-US">
                <a:effectLst/>
              </a:rPr>
              <a:t>Inaccessibility</a:t>
            </a:r>
          </a:p>
          <a:p>
            <a:r>
              <a:rPr lang="en-US" altLang="en-US">
                <a:effectLst/>
              </a:rPr>
              <a:t>Lack of communication</a:t>
            </a:r>
          </a:p>
          <a:p>
            <a:r>
              <a:rPr lang="en-US" altLang="en-US">
                <a:effectLst/>
              </a:rPr>
              <a:t>Lack of empathy and understanding</a:t>
            </a:r>
          </a:p>
          <a:p>
            <a:r>
              <a:rPr lang="en-US" altLang="en-US">
                <a:effectLst/>
              </a:rPr>
              <a:t>Lack of respect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E8FBB2-CE00-D70E-8F88-11CD61C1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5FC428-A7D2-9AFA-C2B1-D2EDADC4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78CC2E-70EF-B392-FD06-2186614D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49FD-365D-4D3D-A7CA-E046410C79C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9BADACFD-EB24-71A5-2D4E-209B7177A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ffectLst/>
              </a:rPr>
              <a:t>Additional Training Recommended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E93432BF-F537-35C7-46CE-2BD5FE270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client focused rather than transaction focused</a:t>
            </a:r>
          </a:p>
          <a:p>
            <a:r>
              <a:rPr lang="en-US" altLang="en-US" dirty="0">
                <a:effectLst/>
              </a:rPr>
              <a:t>client needs are not confined to attaining objective outcomes</a:t>
            </a:r>
          </a:p>
          <a:p>
            <a:r>
              <a:rPr lang="en-US" altLang="en-US" dirty="0">
                <a:effectLst/>
              </a:rPr>
              <a:t>listen to clients more attentively</a:t>
            </a:r>
          </a:p>
          <a:p>
            <a:r>
              <a:rPr lang="en-US" altLang="en-US" dirty="0">
                <a:effectLst/>
              </a:rPr>
              <a:t>diagnose their various levels of needs</a:t>
            </a:r>
          </a:p>
          <a:p>
            <a:r>
              <a:rPr lang="en-US" altLang="en-US" dirty="0">
                <a:effectLst/>
              </a:rPr>
              <a:t>demonstrate empathy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68644A0-BF3E-B3C4-E030-6C81D4B9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E4FF7C-2636-AF51-FF41-55FB180A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0E0B29-A625-6D28-D0D3-82E341294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1E4E-BDD5-4E94-A567-27D76779E5B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2EB419A-0621-8E6C-8D0A-FBF2A5A3B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Value of Experience for </a:t>
            </a:r>
            <a:br>
              <a:rPr lang="en-US" altLang="en-US" sz="4000" dirty="0">
                <a:effectLst/>
              </a:rPr>
            </a:br>
            <a:r>
              <a:rPr lang="en-US" altLang="en-US" sz="4000" dirty="0">
                <a:effectLst/>
              </a:rPr>
              <a:t>Client Communication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D6732DC-FF62-03E1-E807-667B590BE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Study by Prof. Avrom Sherr (U of London)</a:t>
            </a:r>
          </a:p>
          <a:p>
            <a:r>
              <a:rPr lang="en-US" altLang="en-US" dirty="0">
                <a:effectLst/>
              </a:rPr>
              <a:t>143 actual 1</a:t>
            </a:r>
            <a:r>
              <a:rPr lang="en-US" altLang="en-US" baseline="30000" dirty="0">
                <a:effectLst/>
              </a:rPr>
              <a:t>st</a:t>
            </a:r>
            <a:r>
              <a:rPr lang="en-US" altLang="en-US" dirty="0">
                <a:effectLst/>
              </a:rPr>
              <a:t> interviews</a:t>
            </a:r>
          </a:p>
          <a:p>
            <a:pPr lvl="1"/>
            <a:r>
              <a:rPr lang="en-US" altLang="en-US" dirty="0">
                <a:effectLst/>
              </a:rPr>
              <a:t>24 % trainee solicitors</a:t>
            </a:r>
          </a:p>
          <a:p>
            <a:pPr lvl="1"/>
            <a:r>
              <a:rPr lang="en-US" altLang="en-US" dirty="0">
                <a:effectLst/>
              </a:rPr>
              <a:t>76% experienced solicitors </a:t>
            </a:r>
          </a:p>
          <a:p>
            <a:pPr lvl="2"/>
            <a:r>
              <a:rPr lang="en-US" altLang="en-US" dirty="0">
                <a:effectLst/>
              </a:rPr>
              <a:t>70% at least 6 years</a:t>
            </a:r>
          </a:p>
          <a:p>
            <a:pPr lvl="2"/>
            <a:r>
              <a:rPr lang="en-US" altLang="en-US" dirty="0">
                <a:effectLst/>
              </a:rPr>
              <a:t>23% more than 11 years</a:t>
            </a:r>
          </a:p>
          <a:p>
            <a:r>
              <a:rPr lang="en-US" altLang="en-US" dirty="0">
                <a:effectLst/>
              </a:rPr>
              <a:t>High percentages of ineffective interviews</a:t>
            </a:r>
          </a:p>
          <a:p>
            <a:pPr lvl="1"/>
            <a:r>
              <a:rPr lang="en-US" altLang="en-US" dirty="0">
                <a:effectLst/>
              </a:rPr>
              <a:t>Experienced solicitors generally no better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B1DCA31-E626-8F0F-D124-5494FB72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2B8EFB0-7EF8-7FB1-3E09-6CE891EC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5128FB-3A77-E6B0-324B-14D81D01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A076-E7DF-467A-B847-42EC4E1D385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49389492-90C0-6A3B-BF25-5B2BE8C49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effectLst/>
              </a:rPr>
              <a:t>Common Problems with All Solicitors</a:t>
            </a:r>
            <a:br>
              <a:rPr lang="en-US" altLang="en-US" sz="3600" dirty="0"/>
            </a:br>
            <a:endParaRPr lang="en-US" altLang="en-US" sz="2400" dirty="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4B426FE-A954-15E2-A802-B559D4CD6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51% failed to get the client’s agreement to advice or plan of action</a:t>
            </a:r>
          </a:p>
          <a:p>
            <a:r>
              <a:rPr lang="en-US" altLang="en-US" dirty="0">
                <a:effectLst/>
              </a:rPr>
              <a:t>76% failed to confirm with client the solicitor’s understanding of the facts</a:t>
            </a:r>
          </a:p>
          <a:p>
            <a:r>
              <a:rPr lang="en-US" altLang="en-US" dirty="0">
                <a:effectLst/>
              </a:rPr>
              <a:t>85% failed to ask before ending whether there was anything else the client wanted to discuss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B2637CF-3F4D-8215-8F6D-988544BD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366993-4C83-37E6-C149-60AAEDAC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148A98-EDD3-C725-20D5-000FF2D8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22D9-19B0-49E2-B17F-7E345524B66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0825C83B-488B-7C80-E238-1E73C8CEE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ffectLst/>
              </a:rPr>
              <a:t>Where There </a:t>
            </a:r>
            <a:r>
              <a:rPr lang="en-US" altLang="en-US" sz="3200" b="1" u="sng" dirty="0">
                <a:effectLst/>
              </a:rPr>
              <a:t>Were</a:t>
            </a:r>
            <a:r>
              <a:rPr lang="en-US" altLang="en-US" sz="3200" dirty="0">
                <a:effectLst/>
              </a:rPr>
              <a:t> Differences Between New and Experienced Solicitors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7D03854-4D1F-2B85-8259-1E486EE7F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Experienced solicitors</a:t>
            </a:r>
          </a:p>
          <a:p>
            <a:pPr lvl="1"/>
            <a:r>
              <a:rPr lang="en-US" altLang="en-US" dirty="0">
                <a:effectLst/>
              </a:rPr>
              <a:t>Used less legalese</a:t>
            </a:r>
          </a:p>
          <a:p>
            <a:pPr lvl="1"/>
            <a:r>
              <a:rPr lang="en-US" altLang="en-US" dirty="0">
                <a:effectLst/>
              </a:rPr>
              <a:t>Better at “filling in the gaps”</a:t>
            </a:r>
          </a:p>
          <a:p>
            <a:pPr lvl="1"/>
            <a:r>
              <a:rPr lang="en-US" altLang="en-US" dirty="0">
                <a:effectLst/>
              </a:rPr>
              <a:t>Rated their own interview performance higher than did trainee solicitors </a:t>
            </a:r>
          </a:p>
          <a:p>
            <a:r>
              <a:rPr lang="en-US" altLang="en-US" dirty="0">
                <a:effectLst/>
              </a:rPr>
              <a:t>But the clients saw no difference in performance between trainees and experienced solicitors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9245-5DD7-BC4F-B2D0-796DE5CF9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9262"/>
            <a:ext cx="7772400" cy="19385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chemeClr val="accent3"/>
                </a:solidFill>
              </a:rPr>
              <a:t>Professional Identity Formation: Better Understanding the Nature of the Attorney- Client Relationship and the Importance and Characteristics of Great Client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67F18-AC59-F842-AC82-7EFD02759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8"/>
            <a:ext cx="6858000" cy="1413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Jerry Organ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Bakken Professor of Law and Co-Director of the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Holloran Center for Ethical Leadership in the Professions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University of St. Thomas School of Law (Minnesota)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5425A-7152-432E-951C-589BB381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94" y="5368738"/>
            <a:ext cx="2979506" cy="638735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17BA2A8-5D27-434A-90F4-B2F13DF65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50" dirty="0">
                <a:solidFill>
                  <a:srgbClr val="510C76"/>
                </a:solidFill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lang="en-US" sz="825" dirty="0">
              <a:solidFill>
                <a:srgbClr val="4C4D4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2367A-175A-C45D-3DA1-3F4C5792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6D0F34-5253-620E-E5C8-8C80FCF8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D95DF5-9F0C-06C3-673C-D4C13B77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8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2D31-80CC-41A4-B9D3-04A687D7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6"/>
            <a:ext cx="7886700" cy="73468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Topics We Will Cover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F27896-2A47-BD6C-1E5C-5A5223A4D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5780"/>
            <a:ext cx="7886700" cy="3624193"/>
          </a:xfrm>
        </p:spPr>
        <p:txBody>
          <a:bodyPr>
            <a:normAutofit/>
          </a:bodyPr>
          <a:lstStyle/>
          <a:p>
            <a:pPr marL="385763" indent="-385763">
              <a:buAutoNum type="arabicPeriod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What do we know about employer expectations about client service?</a:t>
            </a: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What do we know about law school emphasis on client service?</a:t>
            </a: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What is one way to engage students in better understanding the hallmarks of great client service?</a:t>
            </a: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What have we learned from these student engagements with clients and attorneys?</a:t>
            </a:r>
          </a:p>
          <a:p>
            <a:pPr marL="0" indent="0">
              <a:buNone/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3FB92-C6E8-461C-BBF4-1C59882B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9435"/>
            <a:ext cx="9144000" cy="50131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269BD3B-3B91-4C36-9D84-FB629A6E5EA9}"/>
              </a:ext>
            </a:extLst>
          </p:cNvPr>
          <p:cNvSpPr txBox="1">
            <a:spLocks/>
          </p:cNvSpPr>
          <p:nvPr/>
        </p:nvSpPr>
        <p:spPr>
          <a:xfrm>
            <a:off x="757990" y="2023110"/>
            <a:ext cx="7757360" cy="28355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US" altLang="en-US" sz="2400" dirty="0">
              <a:solidFill>
                <a:srgbClr val="510C76"/>
              </a:solidFill>
              <a:latin typeface="Arial" panose="020B0604020202020204"/>
            </a:endParaRPr>
          </a:p>
          <a:p>
            <a:pPr defTabSz="685800" fontAlgn="auto">
              <a:spcAft>
                <a:spcPts val="0"/>
              </a:spcAft>
            </a:pPr>
            <a:endParaRPr lang="en-US" altLang="en-US" sz="2400" dirty="0">
              <a:solidFill>
                <a:srgbClr val="510C76"/>
              </a:solidFill>
              <a:latin typeface="Arial" panose="020B0604020202020204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88849-7361-5473-D9B4-8F1A97CD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2617F6-337D-1320-F06E-AC44A3AE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4E8932-2351-8E07-FF3F-2B54977E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D4D2-A72A-2D44-44EF-81FE1C87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23" y="857251"/>
            <a:ext cx="8500730" cy="893135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3"/>
                </a:solidFill>
              </a:rPr>
              <a:t>2020 Survey of Law Firm Competency Models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FB5C7-3BF8-992F-A301-AD8627EED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30129"/>
            <a:ext cx="7886700" cy="346653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~2020 Survey of Law Firm Competency Expectations for Associate Development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Collaborative effort to find out what law firms really focus on when evaluating the development of associates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Developed through the summer and early fall of 2020 and was disseminated to NALP members in early November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50 law firms with written competency models responded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Focused on competencies, on communication of competencies and on use of competency models.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359CAA-D69E-4C9B-9F0E-606FE91CF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2" y="5296662"/>
            <a:ext cx="3218688" cy="704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0B7A6B66-29DB-427A-A32E-5D33DBCD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50" dirty="0">
                <a:solidFill>
                  <a:srgbClr val="510C76"/>
                </a:solidFill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lang="en-US" sz="825" dirty="0">
              <a:solidFill>
                <a:srgbClr val="4C4D4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EC3314-4822-E38E-70CB-599503DC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A9F247-9702-3D12-97C7-D0ED1066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FA160C-CA08-67F8-A229-A577C370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D4D2-A72A-2D44-44EF-81FE1C87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23" y="857250"/>
            <a:ext cx="8500730" cy="917812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3"/>
                </a:solidFill>
              </a:rPr>
              <a:t>2020 Survey of Law Firm Competency Models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FB5C7-3BF8-992F-A301-AD8627EED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33797"/>
            <a:ext cx="7886700" cy="35561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</a:t>
            </a:r>
            <a:r>
              <a:rPr lang="en-US" sz="2100" dirty="0">
                <a:solidFill>
                  <a:srgbClr val="7030A0"/>
                </a:solidFill>
                <a:latin typeface="+mj-lt"/>
              </a:rPr>
              <a:t>Aside from traditional “law school” competencies – 90% of competency models included:</a:t>
            </a:r>
          </a:p>
          <a:p>
            <a:pPr marL="214313" lvl="1">
              <a:lnSpc>
                <a:spcPct val="100000"/>
              </a:lnSpc>
              <a:spcBef>
                <a:spcPts val="0"/>
              </a:spcBef>
            </a:pPr>
            <a:r>
              <a:rPr lang="en-US" sz="2100" dirty="0">
                <a:solidFill>
                  <a:srgbClr val="7030A0"/>
                </a:solidFill>
                <a:latin typeface="+mj-lt"/>
              </a:rPr>
              <a:t>Responsibility/Reliability,</a:t>
            </a:r>
          </a:p>
          <a:p>
            <a:pPr marL="214313" lvl="1">
              <a:lnSpc>
                <a:spcPct val="100000"/>
              </a:lnSpc>
              <a:spcBef>
                <a:spcPts val="0"/>
              </a:spcBef>
            </a:pPr>
            <a:r>
              <a:rPr lang="en-US" sz="2100" dirty="0">
                <a:solidFill>
                  <a:srgbClr val="7030A0"/>
                </a:solidFill>
                <a:latin typeface="+mj-lt"/>
              </a:rPr>
              <a:t>Initiative, </a:t>
            </a:r>
          </a:p>
          <a:p>
            <a:pPr marL="214313" lvl="1">
              <a:lnSpc>
                <a:spcPct val="100000"/>
              </a:lnSpc>
              <a:spcBef>
                <a:spcPts val="0"/>
              </a:spcBef>
            </a:pPr>
            <a:r>
              <a:rPr lang="en-US" sz="2100" dirty="0">
                <a:solidFill>
                  <a:srgbClr val="7030A0"/>
                </a:solidFill>
                <a:latin typeface="+mj-lt"/>
              </a:rPr>
              <a:t>Attention to Detail, </a:t>
            </a:r>
          </a:p>
          <a:p>
            <a:pPr marL="214313" lvl="1">
              <a:lnSpc>
                <a:spcPct val="100000"/>
              </a:lnSpc>
              <a:spcBef>
                <a:spcPts val="0"/>
              </a:spcBef>
            </a:pPr>
            <a:r>
              <a:rPr lang="en-US" sz="2100" dirty="0">
                <a:solidFill>
                  <a:srgbClr val="7030A0"/>
                </a:solidFill>
                <a:latin typeface="+mj-lt"/>
              </a:rPr>
              <a:t>Teamwork/Collaboration</a:t>
            </a:r>
          </a:p>
          <a:p>
            <a:pPr marL="214313" lvl="1">
              <a:lnSpc>
                <a:spcPct val="100000"/>
              </a:lnSpc>
              <a:spcBef>
                <a:spcPts val="0"/>
              </a:spcBef>
            </a:pPr>
            <a:r>
              <a:rPr lang="en-US" sz="2700" b="1" dirty="0">
                <a:solidFill>
                  <a:srgbClr val="7030A0"/>
                </a:solidFill>
                <a:latin typeface="+mj-lt"/>
              </a:rPr>
              <a:t>Responsiveness to Clients, </a:t>
            </a:r>
          </a:p>
          <a:p>
            <a:pPr marL="214313" lvl="1">
              <a:lnSpc>
                <a:spcPct val="100000"/>
              </a:lnSpc>
              <a:spcBef>
                <a:spcPts val="0"/>
              </a:spcBef>
            </a:pPr>
            <a:r>
              <a:rPr lang="en-US" sz="2700" b="1" dirty="0">
                <a:solidFill>
                  <a:srgbClr val="7030A0"/>
                </a:solidFill>
                <a:latin typeface="+mj-lt"/>
              </a:rPr>
              <a:t>Understand Client’s Business/Concerns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359CAA-D69E-4C9B-9F0E-606FE91CF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2" y="5296662"/>
            <a:ext cx="3218688" cy="704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0B7A6B66-29DB-427A-A32E-5D33DBCD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50" dirty="0">
                <a:solidFill>
                  <a:srgbClr val="510C76"/>
                </a:solidFill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lang="en-US" sz="825" dirty="0">
              <a:solidFill>
                <a:srgbClr val="4C4D4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8A7813-2053-5B23-A591-0BC37A4B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4920E5-C93E-E591-6281-E64298F0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9E9169-42D4-976E-AA9C-B053214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C1F1-A200-D6F8-0979-8A6D5E24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830093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3"/>
                </a:solidFill>
              </a:rPr>
              <a:t>NCBE – NextGen Bar Exam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086D-D83C-3705-3692-8A0461588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6078"/>
            <a:ext cx="7886700" cy="3643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Seven Foundational Skills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  <a:latin typeface="+mj-lt"/>
              </a:rPr>
              <a:t>	Legal Research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  <a:latin typeface="+mj-lt"/>
              </a:rPr>
              <a:t>	Legal Writing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  <a:latin typeface="+mj-lt"/>
              </a:rPr>
              <a:t>	Issue Spotting and Analysis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  <a:latin typeface="+mj-lt"/>
              </a:rPr>
              <a:t>	Investigation and Evaluation</a:t>
            </a:r>
          </a:p>
          <a:p>
            <a:pPr lvl="1"/>
            <a:r>
              <a:rPr lang="en-US" sz="2625" b="1" dirty="0">
                <a:solidFill>
                  <a:schemeClr val="accent2"/>
                </a:solidFill>
                <a:latin typeface="+mj-lt"/>
              </a:rPr>
              <a:t>	Client Counseling and Advising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  <a:latin typeface="+mj-lt"/>
              </a:rPr>
              <a:t>	Negotiation and Dispute Resolution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  <a:latin typeface="+mj-lt"/>
              </a:rPr>
              <a:t>	</a:t>
            </a:r>
            <a:r>
              <a:rPr lang="en-US" sz="2625" b="1" dirty="0">
                <a:solidFill>
                  <a:schemeClr val="accent2"/>
                </a:solidFill>
                <a:latin typeface="+mj-lt"/>
              </a:rPr>
              <a:t>Client Relationship and Management </a:t>
            </a:r>
          </a:p>
          <a:p>
            <a:pPr marL="0" indent="0">
              <a:buNone/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B10D5F-F620-43F3-8499-76605D64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2" y="5296662"/>
            <a:ext cx="3218688" cy="704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484157A-C671-4E3D-A2A7-2BD5626CB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50" dirty="0">
                <a:solidFill>
                  <a:srgbClr val="510C76"/>
                </a:solidFill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lang="en-US" sz="825" dirty="0">
              <a:solidFill>
                <a:srgbClr val="4C4D4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5CCEB1-9ADC-6903-B644-7E324E18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DCEA9D-315B-BB3A-34D9-3C4C7090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255245-931C-E36B-4FE5-72939719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6F01E-D593-96A7-BADC-15589DF0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152401"/>
            <a:ext cx="7886700" cy="823912"/>
          </a:xfrm>
        </p:spPr>
        <p:txBody>
          <a:bodyPr/>
          <a:lstStyle/>
          <a:p>
            <a:r>
              <a:rPr lang="en-US" dirty="0">
                <a:effectLst/>
              </a:rPr>
              <a:t>Download this presentation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8E799C-964C-EB9A-EB56-AE00099F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976313"/>
            <a:ext cx="3868737" cy="580479"/>
          </a:xfrm>
        </p:spPr>
        <p:txBody>
          <a:bodyPr/>
          <a:lstStyle/>
          <a:p>
            <a:pPr algn="ctr"/>
            <a:r>
              <a:rPr lang="en-US" b="0" dirty="0">
                <a:effectLst/>
              </a:rPr>
              <a:t>PPT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D9C3114-41EA-F246-F310-BE2051A5AB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238" y="2054493"/>
            <a:ext cx="3868737" cy="388090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A1629F-0687-C61B-5FD9-89C55E511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976313"/>
            <a:ext cx="3887788" cy="472467"/>
          </a:xfrm>
        </p:spPr>
        <p:txBody>
          <a:bodyPr/>
          <a:lstStyle/>
          <a:p>
            <a:pPr algn="ctr"/>
            <a:r>
              <a:rPr lang="en-US" b="0" dirty="0">
                <a:effectLst/>
              </a:rPr>
              <a:t>PDF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503EF8-D6EB-C08A-CBAD-426C6E5377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071194"/>
            <a:ext cx="3887788" cy="38475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9B78A-4AFD-6FA1-6E2B-60363B69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719F1-8568-BBFA-6215-86FEF49E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97B81-7CD1-C24E-8912-B9E165A0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F5EF6-591A-4901-B418-D84453BF87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1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6D84-FD4D-4927-EAAC-61AAF061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52399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Challenges and Disconnects – LAW FIRMS</a:t>
            </a:r>
            <a:br>
              <a:rPr lang="en-US" b="1" dirty="0">
                <a:solidFill>
                  <a:schemeClr val="accent3"/>
                </a:solidFill>
              </a:rPr>
            </a:b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7319-C3DF-6FE2-CE48-408840DBF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8687"/>
            <a:ext cx="7886700" cy="353128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~ </a:t>
            </a:r>
            <a:r>
              <a:rPr lang="en-US" sz="2400" b="1" dirty="0">
                <a:solidFill>
                  <a:srgbClr val="7030A0"/>
                </a:solidFill>
              </a:rPr>
              <a:t>Little indication that law firms use these competencies in hiring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7030A0"/>
                </a:solidFill>
              </a:rPr>
              <a:t>~ </a:t>
            </a:r>
            <a:r>
              <a:rPr lang="en-US" sz="2400" dirty="0">
                <a:solidFill>
                  <a:srgbClr val="7030A0"/>
                </a:solidFill>
              </a:rPr>
              <a:t>Over one-third of firms (37.3%) indicated they do not use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</a:rPr>
              <a:t>competency models in their recruiting and hiring process for attorneys at any level.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</a:rPr>
              <a:t>~ Respondents at 15.7% of the firms did not know whether competencies were integrated into hiring decisions.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AFE66D-4918-4D22-879D-AF0D27E96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2" y="5296662"/>
            <a:ext cx="3218688" cy="704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AAF68E4-0702-4D46-858F-530A94988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50" dirty="0">
                <a:solidFill>
                  <a:srgbClr val="510C76"/>
                </a:solidFill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lang="en-US" sz="825" dirty="0">
              <a:solidFill>
                <a:srgbClr val="4C4D4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0C1EA8-BDF5-8D18-0166-13FA3EC8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466391-2B25-744D-5F11-48B812BA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407A1D-C740-A61C-A6AD-0FC0233C4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21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6D84-FD4D-4927-EAAC-61AAF061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2"/>
            <a:ext cx="7886700" cy="91080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Challenges and Disconnects – LAW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7319-C3DF-6FE2-CE48-408840DBF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10" y="1942737"/>
            <a:ext cx="8197702" cy="353128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~ These competencies show up very infrequently in law school learning outcomes.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~ Holloran Center Learning Outcomes Database tracks law school learning outcomes.</a:t>
            </a:r>
            <a:endParaRPr lang="en-US" sz="1500" dirty="0">
              <a:solidFill>
                <a:srgbClr val="7030A0"/>
              </a:solidFill>
              <a:latin typeface="+mj-lt"/>
            </a:endParaRP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~ </a:t>
            </a:r>
            <a:r>
              <a:rPr lang="en-US" sz="2100" u="sng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https://law.stthomas.edu/about/centers-institutes/holloran-center/learning-outcomes-database/</a:t>
            </a:r>
            <a:r>
              <a:rPr lang="en-US" sz="21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endParaRPr lang="en-US" sz="2100" dirty="0">
              <a:solidFill>
                <a:srgbClr val="7030A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~ Less than one-quarter of law schools have the following learning outcomes – Counseling (22%), Client Interviewing (18%), Client Centered (18%), Active Listening (17%).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AFE66D-4918-4D22-879D-AF0D27E96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12" y="5296662"/>
            <a:ext cx="3218688" cy="704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AAF68E4-0702-4D46-858F-530A94988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50" dirty="0">
                <a:solidFill>
                  <a:srgbClr val="510C76"/>
                </a:solidFill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lang="en-US" sz="825" dirty="0">
              <a:solidFill>
                <a:srgbClr val="4C4D4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121F78-0631-D928-30C2-DAE149A4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C7A858-9700-7F4D-77D4-82A709FB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9C59A8-49F6-2F46-8D01-6420C579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83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31B27E-4067-6702-D476-B6866514FA9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July 18, 2024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434F169-E2E3-CFE7-6FBB-6C9777769E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ILEC 2024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482AE35-EE9B-EB22-D969-6EF7063785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32240" y="6561138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031FEB-C17E-43E8-B5CE-04A804D803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AFC9E5D-489D-0BC3-B68C-6C6D6DDDD8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296862"/>
            <a:ext cx="8029575" cy="5148361"/>
          </a:xfrm>
        </p:spPr>
        <p:txBody>
          <a:bodyPr/>
          <a:lstStyle/>
          <a:p>
            <a:r>
              <a:rPr lang="en-US" altLang="en-US" sz="3600" dirty="0">
                <a:effectLst/>
              </a:rPr>
              <a:t>CHANGING ATTITUDES ABOUT CLIENT COMMUNICATION</a:t>
            </a:r>
            <a:br>
              <a:rPr lang="en-US" altLang="en-US" dirty="0">
                <a:effectLst/>
              </a:rPr>
            </a:br>
            <a:r>
              <a:rPr lang="en-US" altLang="en-US" sz="2800" dirty="0">
                <a:effectLst/>
              </a:rPr>
              <a:t>Clark D. Cunningham</a:t>
            </a:r>
            <a:br>
              <a:rPr lang="en-US" altLang="en-US" sz="2800" dirty="0">
                <a:effectLst/>
              </a:rPr>
            </a:br>
            <a:r>
              <a:rPr lang="en-US" altLang="en-US" sz="2000" dirty="0">
                <a:effectLst/>
              </a:rPr>
              <a:t>W. Lee Burge Professor of Law &amp; Ethics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Director, National Institute for Teaching Ethics &amp; Professionalism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Georgia State University College of Law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Atlanta, Georgia   U.S.A.</a:t>
            </a:r>
            <a:br>
              <a:rPr lang="en-US" altLang="en-US" sz="2000" dirty="0">
                <a:effectLst/>
              </a:rPr>
            </a:b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cdcunningham@gsu.edu</a:t>
            </a:r>
            <a:r>
              <a:rPr lang="en-US" altLang="en-US" sz="2800" dirty="0">
                <a:effectLst/>
              </a:rPr>
              <a:t> 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3"/>
              </a:rPr>
              <a:t>www.clarkcunningham.org</a:t>
            </a:r>
            <a:r>
              <a:rPr lang="en-US" altLang="en-US" sz="2800" dirty="0">
                <a:effectLst/>
              </a:rPr>
              <a:t>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4"/>
              </a:rPr>
              <a:t>www.niftep.org</a:t>
            </a:r>
            <a:r>
              <a:rPr lang="en-US" altLang="en-US" sz="2800" dirty="0">
                <a:effectLst/>
              </a:rPr>
              <a:t> </a:t>
            </a:r>
            <a:br>
              <a:rPr lang="en-US" altLang="en-US" sz="2800" dirty="0">
                <a:effectLst/>
              </a:rPr>
            </a:b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70163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379551-A3A6-CDC0-AE47-30D55C32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9C4053-E702-7FFB-9086-323B7878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BCB79-B197-55F7-0CAA-48B0117B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7923-79A1-46C9-9ABB-50A5012A3EC7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F00D34F-3356-360D-8C07-2B7A013CE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ffectLst/>
              </a:rPr>
              <a:t>2000 Research Study </a:t>
            </a:r>
            <a:br>
              <a:rPr lang="en-US" altLang="en-US" sz="3200">
                <a:effectLst/>
              </a:rPr>
            </a:br>
            <a:r>
              <a:rPr lang="en-US" altLang="en-US" sz="3200">
                <a:effectLst/>
              </a:rPr>
              <a:t> Law Society of England &amp; Wales</a:t>
            </a:r>
            <a:br>
              <a:rPr lang="en-US" altLang="en-US" sz="3600">
                <a:effectLst/>
              </a:rPr>
            </a:br>
            <a:endParaRPr lang="en-US" altLang="en-US" sz="3600">
              <a:effectLst/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19152E4-7D01-7F38-E977-DA95BD72A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33488"/>
            <a:ext cx="8229600" cy="48625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effectLst/>
              </a:rPr>
              <a:t>Hillary </a:t>
            </a:r>
            <a:r>
              <a:rPr lang="en-US" altLang="en-US" sz="2800" dirty="0" err="1">
                <a:effectLst/>
              </a:rPr>
              <a:t>Sommerlad</a:t>
            </a:r>
            <a:r>
              <a:rPr lang="en-US" altLang="en-US" sz="2800" dirty="0">
                <a:effectLst/>
              </a:rPr>
              <a:t> &amp; David Wall: Legally Aided Clients and Their Solicitors: Qualitative Perspectives on Quality and Legal Aid</a:t>
            </a:r>
          </a:p>
          <a:p>
            <a:pPr marL="0" indent="0">
              <a:buNone/>
            </a:pPr>
            <a:endParaRPr lang="en-US" altLang="en-US" sz="2800" dirty="0">
              <a:effectLst/>
            </a:endParaRPr>
          </a:p>
          <a:p>
            <a:r>
              <a:rPr lang="en-US" altLang="en-US" sz="2800" dirty="0">
                <a:effectLst/>
              </a:rPr>
              <a:t>Interviewed 44 clients of 21 different solicitors in the north of England.</a:t>
            </a:r>
          </a:p>
        </p:txBody>
      </p:sp>
    </p:spTree>
    <p:extLst>
      <p:ext uri="{BB962C8B-B14F-4D97-AF65-F5344CB8AC3E}">
        <p14:creationId xmlns:p14="http://schemas.microsoft.com/office/powerpoint/2010/main" val="32235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379551-A3A6-CDC0-AE47-30D55C32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9C4053-E702-7FFB-9086-323B7878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BCB79-B197-55F7-0CAA-48B0117B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7923-79A1-46C9-9ABB-50A5012A3EC7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F00D34F-3356-360D-8C07-2B7A013CE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ffectLst/>
              </a:rPr>
              <a:t>2000 Research Study </a:t>
            </a:r>
            <a:br>
              <a:rPr lang="en-US" altLang="en-US" sz="3200">
                <a:effectLst/>
              </a:rPr>
            </a:br>
            <a:r>
              <a:rPr lang="en-US" altLang="en-US" sz="3200">
                <a:effectLst/>
              </a:rPr>
              <a:t> Law Society of England &amp; Wales</a:t>
            </a:r>
            <a:br>
              <a:rPr lang="en-US" altLang="en-US" sz="3600">
                <a:effectLst/>
              </a:rPr>
            </a:br>
            <a:endParaRPr lang="en-US" altLang="en-US" sz="3600">
              <a:effectLst/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19152E4-7D01-7F38-E977-DA95BD72A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33488"/>
            <a:ext cx="8229600" cy="4862512"/>
          </a:xfrm>
        </p:spPr>
        <p:txBody>
          <a:bodyPr/>
          <a:lstStyle/>
          <a:p>
            <a:r>
              <a:rPr lang="en-US" altLang="en-US" sz="2800" dirty="0">
                <a:effectLst/>
              </a:rPr>
              <a:t>50% said that they had previously used a solicitor whom they did not like.  </a:t>
            </a:r>
          </a:p>
          <a:p>
            <a:r>
              <a:rPr lang="en-US" altLang="en-US" sz="2800" dirty="0">
                <a:effectLst/>
              </a:rPr>
              <a:t>Those 50% were then asked an open-ended question:</a:t>
            </a:r>
          </a:p>
          <a:p>
            <a:pPr lvl="1"/>
            <a:r>
              <a:rPr lang="en-US" altLang="en-US" dirty="0">
                <a:effectLst/>
              </a:rPr>
              <a:t>“Why were you disappointed?”</a:t>
            </a:r>
          </a:p>
        </p:txBody>
      </p:sp>
    </p:spTree>
    <p:extLst>
      <p:ext uri="{BB962C8B-B14F-4D97-AF65-F5344CB8AC3E}">
        <p14:creationId xmlns:p14="http://schemas.microsoft.com/office/powerpoint/2010/main" val="17513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6D0924-5615-3D82-7CB4-6D5BC30D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C468AE-F7D1-7A30-CDE1-5B148D6E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6FA22-A2FC-3465-B36B-9F159AB4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882F-9170-432B-B44F-C73D7D605FE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02C33E44-D2F4-02BE-7AB0-5B2324EBE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0628"/>
            <a:ext cx="8229600" cy="828092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I went to [my current solicitor]...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37171FAD-5CAF-F392-9FA2-6312A9FE5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229600" cy="518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because of her reputation and expertise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she is a part-time registrar and has a big reputation as a specialist in this area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but SHE JUST DOESN’T LISTEN.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She listens for part of what I have to say, and then interrupts, saying something like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‘OK, I’ve got the picture, what we’ll do is ...’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and she hasn’t really got the picture, she’s only got half the facts.</a:t>
            </a:r>
          </a:p>
        </p:txBody>
      </p:sp>
    </p:spTree>
    <p:extLst>
      <p:ext uri="{BB962C8B-B14F-4D97-AF65-F5344CB8AC3E}">
        <p14:creationId xmlns:p14="http://schemas.microsoft.com/office/powerpoint/2010/main" val="36984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88DD096-6D3A-EFA9-37CF-51DA2A14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A609C7-C5AE-66D0-04F9-EA6F7DB9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04A6DC-80E0-EEBB-AAF7-7FCD8D58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876-9786-4763-864E-35699F78E98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3196A4B9-5716-C191-52FD-D26952364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8118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I think it’s partly because …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D769990-D0D1-F612-0F79-9811BC631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32756"/>
            <a:ext cx="8229600" cy="4863244"/>
          </a:xfrm>
        </p:spPr>
        <p:txBody>
          <a:bodyPr/>
          <a:lstStyle/>
          <a:p>
            <a:endParaRPr lang="en-US" altLang="en-US" dirty="0">
              <a:effectLst/>
            </a:endParaRPr>
          </a:p>
          <a:p>
            <a:r>
              <a:rPr lang="en-US" altLang="en-US" dirty="0">
                <a:effectLst/>
              </a:rPr>
              <a:t>she is so busy </a:t>
            </a:r>
          </a:p>
          <a:p>
            <a:r>
              <a:rPr lang="en-US" altLang="en-US" dirty="0">
                <a:effectLst/>
              </a:rPr>
              <a:t>and also because she’s simply not used to giving clients a voice.</a:t>
            </a:r>
          </a:p>
          <a:p>
            <a:r>
              <a:rPr lang="en-US" altLang="en-US" dirty="0">
                <a:effectLst/>
              </a:rPr>
              <a:t>What’s more she has actually made me frightened of expressing my views. </a:t>
            </a:r>
          </a:p>
          <a:p>
            <a:r>
              <a:rPr lang="en-US" altLang="en-US" dirty="0">
                <a:effectLst/>
              </a:rPr>
              <a:t>I am about to change to another solicitor.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08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  <p:bldP spid="12697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75F3FE-5C8A-D4BF-A3E3-DEF5E38D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C12E80-65D3-786B-BC74-76C0AF9E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146BA5-50EA-C1EF-4324-F61FE8A1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A7F4-E613-4ABF-A741-A373C1C68484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CA685F50-6C25-5F80-2C71-3E685EB96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561975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Listening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951F50A5-F855-8C95-42C0-BAD57FBFB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899025"/>
          </a:xfrm>
        </p:spPr>
        <p:txBody>
          <a:bodyPr/>
          <a:lstStyle/>
          <a:p>
            <a:r>
              <a:rPr lang="en-US" altLang="en-US" dirty="0">
                <a:effectLst/>
              </a:rPr>
              <a:t>I sent my former solicitor packing because SHE WOULDN’T LISTEN. That is absolutely fundamental; this was my case, only I knew the full circumstances.”</a:t>
            </a:r>
          </a:p>
          <a:p>
            <a:r>
              <a:rPr lang="en-US" altLang="en-US" dirty="0">
                <a:effectLst/>
              </a:rPr>
              <a:t>“They must be able to give you time.  If solicitors haven’t got enough time, they can’t get enough out of you.  You have to have time to be able to </a:t>
            </a:r>
            <a:r>
              <a:rPr lang="en-US" altLang="en-US" b="1" i="1" dirty="0">
                <a:effectLst/>
              </a:rPr>
              <a:t>tell your story.”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98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  <p:bldP spid="1454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FABE61-91EC-04E8-CC82-5F4A3D43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829238-F7BC-FC1E-B13D-45F876080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18DCDB-8C86-B11C-D365-600769B9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487-2EAF-4EAA-B604-6887AC67674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CAD8EB7B-B891-117B-5732-50532750C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Explaining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244AF108-E55B-2752-80D9-D459C690D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775" y="1016000"/>
            <a:ext cx="8229600" cy="5184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effectLst/>
              </a:rPr>
              <a:t>“At my first meeting with [my current solicitor] ... I was impressed by his natural ability to talk about technical things with knowledge, but on a level that I could understand.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ffectLst/>
              </a:rPr>
              <a:t>we actually talked and he explained in clear language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ffectLst/>
              </a:rPr>
              <a:t>Other people just had a job to do, but [he] took time to clearly explain technical things.  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ffectLst/>
              </a:rPr>
              <a:t>He explained how the system works.”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ffectLst/>
              </a:rPr>
              <a:t>“She speaks of legal matters in a way that is knowledgeable and she explains it well.”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ffectLst/>
              </a:rPr>
              <a:t>“She communicates clearly.  She puts things in layman’s terms.”</a:t>
            </a:r>
          </a:p>
        </p:txBody>
      </p:sp>
    </p:spTree>
    <p:extLst>
      <p:ext uri="{BB962C8B-B14F-4D97-AF65-F5344CB8AC3E}">
        <p14:creationId xmlns:p14="http://schemas.microsoft.com/office/powerpoint/2010/main" val="11978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6DA3-F01F-0348-9D6A-454C22724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7D00A-59AA-643E-6924-AF7114F8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A87E3-FECD-9095-5837-10E0BFF0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B32B65-5575-5CDE-0168-78ECEEA4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119187"/>
            <a:ext cx="78676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31B27E-4067-6702-D476-B6866514FA9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434F169-E2E3-CFE7-6FBB-6C9777769E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482AE35-EE9B-EB22-D969-6EF7063785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32240" y="6561138"/>
            <a:ext cx="2133600" cy="457200"/>
          </a:xfrm>
        </p:spPr>
        <p:txBody>
          <a:bodyPr/>
          <a:lstStyle/>
          <a:p>
            <a:fld id="{2C031FEB-C17E-43E8-B5CE-04A804D803B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AFC9E5D-489D-0BC3-B68C-6C6D6DDDD8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296862"/>
            <a:ext cx="8029575" cy="5148361"/>
          </a:xfrm>
        </p:spPr>
        <p:txBody>
          <a:bodyPr/>
          <a:lstStyle/>
          <a:p>
            <a:r>
              <a:rPr lang="en-US" altLang="en-US" sz="3600" dirty="0">
                <a:effectLst/>
              </a:rPr>
              <a:t>CHANGING ATTITUDES ABOUT CLIENT COMMUNICATION</a:t>
            </a:r>
            <a:br>
              <a:rPr lang="en-US" altLang="en-US" dirty="0">
                <a:effectLst/>
              </a:rPr>
            </a:br>
            <a:r>
              <a:rPr lang="en-US" altLang="en-US" sz="2800" dirty="0">
                <a:effectLst/>
              </a:rPr>
              <a:t>Clark D. Cunningham</a:t>
            </a:r>
            <a:br>
              <a:rPr lang="en-US" altLang="en-US" sz="2800" dirty="0">
                <a:effectLst/>
              </a:rPr>
            </a:br>
            <a:r>
              <a:rPr lang="en-US" altLang="en-US" sz="2000" dirty="0">
                <a:effectLst/>
              </a:rPr>
              <a:t>W. Lee Burge Professor of Law &amp; Ethics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Director, National Institute for Teaching Ethics &amp; Professionalism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Georgia State University College of Law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Atlanta, Georgia   U.S.A.</a:t>
            </a:r>
            <a:br>
              <a:rPr lang="en-US" altLang="en-US" sz="2000" dirty="0">
                <a:effectLst/>
              </a:rPr>
            </a:b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cdcunningham@gsu.edu</a:t>
            </a:r>
            <a:r>
              <a:rPr lang="en-US" altLang="en-US" sz="2800" dirty="0">
                <a:effectLst/>
              </a:rPr>
              <a:t> 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3"/>
              </a:rPr>
              <a:t>www.clarkcunningham.org</a:t>
            </a:r>
            <a:r>
              <a:rPr lang="en-US" altLang="en-US" sz="2800" dirty="0">
                <a:effectLst/>
              </a:rPr>
              <a:t>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4"/>
              </a:rPr>
              <a:t>www.niftep.org</a:t>
            </a:r>
            <a:r>
              <a:rPr lang="en-US" altLang="en-US" sz="2800" dirty="0">
                <a:effectLst/>
              </a:rPr>
              <a:t> </a:t>
            </a:r>
            <a:br>
              <a:rPr lang="en-US" altLang="en-US" sz="2800" dirty="0">
                <a:effectLst/>
              </a:rPr>
            </a:br>
            <a:endParaRPr lang="en-US" altLang="en-US"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8E7BB-5DD7-A634-ABD6-C2DCB378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574CD-5B46-B619-BAF2-EE8647CE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8ACA3-94C6-1B53-4D5C-F3011F76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D8C80-99B8-9AC8-2DA5-9BF4DCD1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1119187"/>
            <a:ext cx="82581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24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9245-5DD7-BC4F-B2D0-796DE5CF9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9262"/>
            <a:ext cx="7772400" cy="19385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chemeClr val="accent3"/>
                </a:solidFill>
              </a:rPr>
              <a:t>Professional Identity Formation: Better Understanding the Nature of the Attorney- Client Relationship and the Importance and Characteristics of Great Client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67F18-AC59-F842-AC82-7EFD02759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8"/>
            <a:ext cx="6858000" cy="1413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Jerry Organ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Bakken Professor of Law and Co-Director of the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Holloran Center for Ethical Leadership in the Professions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j-lt"/>
              </a:rPr>
              <a:t>University of St. Thomas School of Law (Minnesota)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5425A-7152-432E-951C-589BB381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94" y="5368738"/>
            <a:ext cx="2979506" cy="638735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17BA2A8-5D27-434A-90F4-B2F13DF65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510C76"/>
                </a:solidFill>
                <a:effectLst/>
                <a:uLnTx/>
                <a:uFillTx/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4F9AB-F16A-163F-AC25-A4CA2B3D2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7F5061-B264-911C-F043-1E3912C2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9FEBFB-7632-C210-9CC4-DD3EC9BA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6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1793-B988-1003-A04E-0082B690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5169"/>
            <a:ext cx="7886700" cy="954741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3"/>
                </a:solidFill>
              </a:rPr>
              <a:t>Serving Clients Well Course</a:t>
            </a:r>
            <a:br>
              <a:rPr lang="en-US" b="1" dirty="0">
                <a:solidFill>
                  <a:schemeClr val="accent3"/>
                </a:solidFill>
              </a:rPr>
            </a:b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05AB0-44E8-D699-B76E-A08D54E8C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8488"/>
            <a:ext cx="7886700" cy="37714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</a:t>
            </a:r>
            <a:r>
              <a:rPr lang="en-US" sz="2100" dirty="0" err="1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St.Thomas</a:t>
            </a: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Law emphasizes the importance of client service by requiring a first-year course at the start of the second semester called Serving Clients Well.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The course emphasizes relationship skills, including listening skills, cross-cultural competence, and delivering bad news.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The course also emphasizes professional development with a focus on growth mindset, time management, self-direction and integrity.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The course is one-credit – pass-rail – and is taught in four sections of forty by four full-time faculty.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D2FCE3-6F4C-4840-B2F3-926D5E01F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2" y="5296662"/>
            <a:ext cx="3218688" cy="704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393571FA-B8BA-4ECB-AD33-503FD5730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8706"/>
            <a:ext cx="28575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50" dirty="0">
                <a:solidFill>
                  <a:srgbClr val="510C76"/>
                </a:solidFill>
                <a:latin typeface="AvenirNext LT Pro Regula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©The Holloran Center for Ethical Leadership in the Professions</a:t>
            </a:r>
            <a:endParaRPr lang="en-US" sz="825" dirty="0">
              <a:solidFill>
                <a:srgbClr val="4C4D4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1BAE67-D61C-1761-D6B8-4A9E1A71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EF6D0C-961A-6219-B7A6-CC379260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F7B8A7-04B3-29A1-0C4D-FA0435A6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B93B-5F8D-E9BE-ECCB-9E2B5ACA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74959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Client Interview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DA15F-CC4C-FB04-F58C-FE8FB3EA1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16" y="1670641"/>
            <a:ext cx="8365166" cy="381933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Two important components of the learning experience involve interview projects – one with clients and one with an attorney.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Inspired by the work of Clark Cunningham, we started giving students a client interviewing assignment to complete over Winter Break. 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Each student has to find a satisfied client and a dissatisfied client and have the clients identify whether they were satisfied or unsatisfied.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The students work with a confined glossary (over a dozen options) and list up to four reasons why their client was satisfied or dissatisfied.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They submit responses in a spreadsheet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with all responses </a:t>
            </a:r>
            <a:r>
              <a:rPr lang="en-U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then compiled and analyzed.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 </a:t>
            </a:r>
            <a:r>
              <a:rPr lang="en-U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have been doing this for several years.  With roughly 150-160 students we end up with over 700 reasons for satisfied clients and 500-600 for dissatisfied clients.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C583DF-4ECD-66D9-93F6-125884A7F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94" y="5334214"/>
            <a:ext cx="2979506" cy="67325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8209F-6050-FB64-3AF2-5F4E3021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0983D-7AFD-1D97-0BB6-2B11CDAE2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F9810-938F-E0C1-2D64-33923602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7B33-939E-6137-7B8E-B4EB56AD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85205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What do the Students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37AE7-A95C-3A7A-E7F7-0711CCE87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03" y="1709305"/>
            <a:ext cx="8636295" cy="40801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50" dirty="0">
                <a:solidFill>
                  <a:schemeClr val="accent2"/>
                </a:solidFill>
                <a:latin typeface="+mj-lt"/>
              </a:rPr>
              <a:t>~ 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The following results are averages over the last four years: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~ Satisfied Clients are satisfied because of:	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Competence/Effort (38%) (Competent, Knowledgeable, Attention to Detail, Efficient) and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Relationship Skills/Communications (34%)(Communicated Clearly, Responsive, Empathetic, Caring/Kind, Listened Well)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Phrased differently – Competence/Effort and/or Relationship Skills/Communications were mentioned by all satisfied respondents, but only slightly more than half of respondents mentioned Good Results or Fair Price.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BC130-87D8-4699-FE32-5E5598B2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9435"/>
            <a:ext cx="9144000" cy="50131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92639-1384-561A-A55B-9CA20EDC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628F7-FA27-534D-5EB5-D3E86CEF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D9AB2-209C-9881-CBE3-4D7BEA14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F5F5-B80F-A923-AAC8-C638A675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3072"/>
            <a:ext cx="7886700" cy="8054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What Do the Students Learn?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FF6F0-5BD9-982E-D19B-B34B5AD2E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94" y="1718488"/>
            <a:ext cx="8317318" cy="377148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50" dirty="0">
                <a:solidFill>
                  <a:schemeClr val="accent2"/>
                </a:solidFill>
                <a:latin typeface="+mj-lt"/>
              </a:rPr>
              <a:t>~ 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Dissatisfied Clients are dissatisfied because of: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Relationship Skills/Communications (39%) (Didn’t Communicate Clearly, Didn’t Listen, Didn’t Return Calls, Arrogant, Not Empathetic, Dictated Outcome) and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Competence/Effort (26%) (Lack of Effort, Incompetence, Lack of Attention to Detail, Missed Deadlines)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Phrased differently – Relationships Skills/Communications were mentioned by nearly all dissatisfied respondents, but less than half mentioned Inadequate Results or Too Expensive.</a:t>
            </a:r>
          </a:p>
          <a:p>
            <a:pPr lvl="1">
              <a:lnSpc>
                <a:spcPct val="110000"/>
              </a:lnSpc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lvl="1">
              <a:lnSpc>
                <a:spcPct val="110000"/>
              </a:lnSpc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95123-EF1B-D6F3-71A0-A6DE0F75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9435"/>
            <a:ext cx="9144000" cy="50131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14DAC-7590-E198-5761-A25283F9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A4CEF-B098-3B1A-3D88-1A4B7C57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9C7A9-FCAE-7883-EE11-0811FAAE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584A-4BC3-D40A-FDDE-D8686711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0"/>
            <a:ext cx="7886700" cy="93300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Relationship Skills/Communication and Competence/Effort are the “Secret Sauce”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B844-90FB-9F95-18EA-40C0F1FB8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90322"/>
            <a:ext cx="7886700" cy="329965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Being a successful attorney – that is, having satisfied clients – is pretty easy.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US" sz="2100" dirty="0">
                <a:solidFill>
                  <a:schemeClr val="accent2"/>
                </a:solidFill>
                <a:latin typeface="+mj-lt"/>
              </a:rPr>
              <a:t>~ Care about your client – listen to your client – respond to your client and demonstrate competence and you will have satisfied clients.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Being an unsuccessful attorney – having dissatisfied clients – also is pretty easy.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US" sz="2100" dirty="0">
                <a:solidFill>
                  <a:schemeClr val="accent2"/>
                </a:solidFill>
                <a:latin typeface="+mj-lt"/>
              </a:rPr>
              <a:t>~ Don’t care, don’t listen, be arrogant, don’t respond, don’t put forth effort and you will have dissatisfied clients.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F9D53-4423-E828-C70E-503DD1EA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9435"/>
            <a:ext cx="9144000" cy="50131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6D941-C0B9-9FB9-0D00-407B510B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0E560-D216-57A1-2120-EDCF1C1F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2D435-E7BC-6694-17F1-A0DC54FB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12BB-9493-F75F-53AF-434C1B25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6490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Who Are You as a Lawyer?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07C5B-47E3-F028-E6DA-C8BDFB73F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71" y="1822155"/>
            <a:ext cx="7886700" cy="326350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~ To a large extent, these challenges for some attorneys arise from a problem with professional identity formation.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~ Think about the language used in the slides Clark presented. “Didn’t listen” “What we will do is . . . 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~ If lawyers are socialized to believe that they are the knowledge experts and the analytical wizards, they tend to adopt an arrogant, “I am the decision-maker” attitude.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~ This leaves clients dissatisfied because they feel unheard, not listened to, and not in control of how their matter will be resolved.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F2F32-4E04-E177-4B53-E83311E8C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9435"/>
            <a:ext cx="9144000" cy="50131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9DF61-1BEC-6AA7-8359-ED8A2846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C9D8F-0B30-3786-6AA1-2778335F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E182E-F262-431E-2DD6-378F6243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3D5F9-5DE8-3100-BAC7-D0FFC3EA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89385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A Lawyer is . . . “A Problem-Solver”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B9E5-D7BA-6C6A-D0EB-AB8860334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0641"/>
            <a:ext cx="7886700" cy="381933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For most of my career as a </a:t>
            </a:r>
            <a:r>
              <a:rPr lang="en-US" sz="2400" dirty="0" err="1">
                <a:solidFill>
                  <a:schemeClr val="accent2"/>
                </a:solidFill>
                <a:latin typeface="+mj-lt"/>
              </a:rPr>
              <a:t>Iawyer</a:t>
            </a:r>
            <a:r>
              <a:rPr lang="en-US" sz="2400" dirty="0">
                <a:solidFill>
                  <a:schemeClr val="accent2"/>
                </a:solidFill>
                <a:latin typeface="+mj-lt"/>
              </a:rPr>
              <a:t>, and for the first part of my career as a teacher, I would have filled in the phrase “A Lawyer is . . . “ by saying 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PROBLEM-SOLVER.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But what is the problems with this construct?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I am the agent – the one solving the problem.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I well may be doing so without fully considering my client’s needs/wants/interests/goals.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I now say “A Lawyer is . . . Someone Who Helps Clients Solve Problems.”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~ If more lawyers thought this way more clients would be satisfied!!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501F9-2B4C-B0DD-9FCB-EF93F864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9435"/>
            <a:ext cx="9144000" cy="50131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5BA0D-DADB-6FDF-7D2D-26B1D3D52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BBA3B-C11D-B0B3-7604-67219940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7E381-166D-278B-173E-2BF4B393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9F1E-8404-F26C-3890-BB6B372A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3072"/>
            <a:ext cx="7886700" cy="55023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Attorney Interview Project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F9187-263A-ACDF-B410-935ECC0AB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13958"/>
            <a:ext cx="7886700" cy="2976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F452-BBEC-A31E-57B3-ABC26282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9435"/>
            <a:ext cx="9144000" cy="50131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CB7FED-85A4-30D4-58C2-662CC97AC9DD}"/>
              </a:ext>
            </a:extLst>
          </p:cNvPr>
          <p:cNvSpPr txBox="1">
            <a:spLocks/>
          </p:cNvSpPr>
          <p:nvPr/>
        </p:nvSpPr>
        <p:spPr>
          <a:xfrm>
            <a:off x="374797" y="1472768"/>
            <a:ext cx="8309344" cy="40172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E28B5"/>
                </a:solidFill>
                <a:latin typeface="Arial" panose="020B0604020202020204"/>
              </a:rPr>
              <a:t>~ After we finish with our class sessions, students are put in groups of three and assigned the responsibility to interview an attorney discussing themes raised in the course – including the nature of the attorney-client relationship and how the attorneys resolve conflicts with clients.</a:t>
            </a:r>
          </a:p>
          <a:p>
            <a:pPr marL="0" indent="0" defTabSz="685800" fontAlgn="auto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E28B5"/>
                </a:solidFill>
                <a:latin typeface="Arial" panose="020B0604020202020204"/>
              </a:rPr>
              <a:t>~ We do not identify a pool of “preferred” attorneys; students can pick anyone.</a:t>
            </a:r>
          </a:p>
          <a:p>
            <a:pPr marL="0" indent="0" defTabSz="685800" fontAlgn="auto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E28B5"/>
                </a:solidFill>
                <a:latin typeface="Arial" panose="020B0604020202020204"/>
              </a:rPr>
              <a:t>~ They then work together to write a memo summarizing the conversation during the interview in relation to the several themes set forth in the assignment.</a:t>
            </a:r>
          </a:p>
          <a:p>
            <a:pPr marL="0" indent="0" defTabSz="685800" fontAlgn="auto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E28B5"/>
                </a:solidFill>
                <a:latin typeface="Arial" panose="020B0604020202020204"/>
              </a:rPr>
              <a:t>~ (This is a great teamwork, project management, client communication exercise if you have them think about their partners as “clients”!)</a:t>
            </a:r>
          </a:p>
          <a:p>
            <a:pPr marL="0" indent="0" defTabSz="685800" fontAlgn="auto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E28B5"/>
                </a:solidFill>
                <a:latin typeface="Arial" panose="020B0604020202020204"/>
              </a:rPr>
              <a:t>~ With rare exception, the attorneys are “on message” – highlighting the importance of being client-centered and being responsive and focused on the client’s goals and interests.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C3DF67-3297-33E6-30F3-90D4DD2A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18,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16DE35-E923-2CBF-66AC-84C6DA49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ILEC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8256BD-12E0-DAF9-AFF6-4702DC9A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5954-1F5C-E543-971F-AF033B5A9D8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2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F58A3-87A4-AD8F-A39C-8EFD6BB0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ffectLst/>
              </a:rPr>
              <a:t>Cunningham, "What Do Clients Want From Their Lawyers?“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2013 Journal of Dispute Resolution 143 </a:t>
            </a:r>
          </a:p>
        </p:txBody>
      </p:sp>
      <p:pic>
        <p:nvPicPr>
          <p:cNvPr id="8" name="Content Placeholder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BEB80B-C5E0-0AA1-0E7C-F73302833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600200"/>
            <a:ext cx="4495800" cy="44958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DEFDF-6119-C359-B193-DE00F4B0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FAB33-6918-F54B-5ED7-A92BAB2F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8F88B-8871-5131-8956-C65C26BF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88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31B27E-4067-6702-D476-B6866514FA9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July 18, 2024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434F169-E2E3-CFE7-6FBB-6C9777769E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ILEC 2024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482AE35-EE9B-EB22-D969-6EF7063785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32240" y="6561138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031FEB-C17E-43E8-B5CE-04A804D803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AFC9E5D-489D-0BC3-B68C-6C6D6DDDD8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296862"/>
            <a:ext cx="8029575" cy="5148361"/>
          </a:xfrm>
        </p:spPr>
        <p:txBody>
          <a:bodyPr/>
          <a:lstStyle/>
          <a:p>
            <a:r>
              <a:rPr lang="en-US" altLang="en-US" sz="3600" dirty="0">
                <a:effectLst/>
              </a:rPr>
              <a:t>CHANGING ATTITUDES ABOUT CLIENT COMMUNICATION</a:t>
            </a:r>
            <a:br>
              <a:rPr lang="en-US" altLang="en-US" dirty="0">
                <a:effectLst/>
              </a:rPr>
            </a:br>
            <a:r>
              <a:rPr lang="en-US" altLang="en-US" sz="2800" dirty="0">
                <a:effectLst/>
              </a:rPr>
              <a:t>Clark D. Cunningham</a:t>
            </a:r>
            <a:br>
              <a:rPr lang="en-US" altLang="en-US" sz="2800" dirty="0">
                <a:effectLst/>
              </a:rPr>
            </a:br>
            <a:r>
              <a:rPr lang="en-US" altLang="en-US" sz="2000" dirty="0">
                <a:effectLst/>
              </a:rPr>
              <a:t>W. Lee Burge Professor of Law &amp; Ethics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Director, National Institute for Teaching Ethics &amp; Professionalism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Georgia State University College of Law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Atlanta, Georgia   U.S.A.</a:t>
            </a:r>
            <a:br>
              <a:rPr lang="en-US" altLang="en-US" sz="2000" dirty="0">
                <a:effectLst/>
              </a:rPr>
            </a:b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cdcunningham@gsu.edu</a:t>
            </a:r>
            <a:r>
              <a:rPr lang="en-US" altLang="en-US" sz="2800" dirty="0">
                <a:effectLst/>
              </a:rPr>
              <a:t> 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3"/>
              </a:rPr>
              <a:t>www.clarkcunningham.org</a:t>
            </a:r>
            <a:r>
              <a:rPr lang="en-US" altLang="en-US" sz="2800" dirty="0">
                <a:effectLst/>
              </a:rPr>
              <a:t>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4"/>
              </a:rPr>
              <a:t>www.niftep.org</a:t>
            </a:r>
            <a:r>
              <a:rPr lang="en-US" altLang="en-US" sz="2800" dirty="0">
                <a:effectLst/>
              </a:rPr>
              <a:t> </a:t>
            </a:r>
            <a:br>
              <a:rPr lang="en-US" altLang="en-US" sz="2800" dirty="0">
                <a:effectLst/>
              </a:rPr>
            </a:b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98341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86DE8F-4977-5A38-9616-FCF91514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2094"/>
          </a:xfrm>
        </p:spPr>
        <p:txBody>
          <a:bodyPr/>
          <a:lstStyle/>
          <a:p>
            <a:r>
              <a:rPr lang="en-US" dirty="0">
                <a:effectLst/>
              </a:rPr>
              <a:t>13 Clinical Law Review 1 (2006)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A90F51-53E5-73F9-D138-3339BB3EC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08" y="1582818"/>
            <a:ext cx="4428492" cy="224366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8C3771-8A61-E33A-78AE-31ABCCC258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35210"/>
            <a:ext cx="4038600" cy="4025779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3361F4-3FA3-9793-841E-055C20E3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C57EF-D3B3-7ACB-38E0-16358772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378C2-2D9C-FBEB-0B97-DB073B2C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556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48A19F-FCA4-C79E-3308-90276AF5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Standardized or Simulated Patients in Medical Education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7A5DDF-4638-D032-7F12-37B8C0926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86A8E-F6B7-D81F-D0F9-B4DAE1F7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5BA16-2AC7-1D6B-1774-66E2D9712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1F815-552D-5C39-4721-94A51F7F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E0FDA-3DF8-6F4B-88B7-65B49978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76543"/>
            <a:ext cx="8229600" cy="35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90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270AC-80F0-5ED9-ED08-6F7EC44F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94427-796D-327D-C469-AA229A91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EDA1B-6B4B-FCB8-8D12-79211992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5C5F3-29C8-FE9E-0082-9E28EBAA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1779"/>
            <a:ext cx="9144000" cy="38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5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C0CC91A-DD39-59AA-BAD0-7472CA26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1079587"/>
          </a:xfrm>
        </p:spPr>
        <p:txBody>
          <a:bodyPr/>
          <a:lstStyle/>
          <a:p>
            <a:r>
              <a:rPr lang="en-US" sz="3200" dirty="0" err="1">
                <a:effectLst/>
              </a:rPr>
              <a:t>Osgoode</a:t>
            </a:r>
            <a:r>
              <a:rPr lang="en-US" sz="3200" dirty="0">
                <a:effectLst/>
              </a:rPr>
              <a:t> Hall Law School 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York University, Toronto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F6522B-05BF-9390-63E3-1ED0E0F5D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748" y="1231986"/>
            <a:ext cx="4335585" cy="3963144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CA779-06C0-B6F3-A617-075A0843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A18A7-63DE-9036-49AD-33357A68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89171-C4D1-2476-B6B9-FC24277D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319E7C-0BDF-C335-B2DC-D9D0AEC0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373601"/>
            <a:ext cx="81534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2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EE124-5472-4CD1-BCF7-A693FCE6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dirty="0" err="1">
                <a:effectLst/>
              </a:rPr>
              <a:t>Osgoode</a:t>
            </a:r>
            <a:r>
              <a:rPr lang="en-US" dirty="0">
                <a:effectLst/>
              </a:rPr>
              <a:t> Workshop Website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8D4510-67F2-E06B-C27D-E1941DED9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862" y="1312863"/>
            <a:ext cx="4998276" cy="49355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F9C9-8E3C-60F5-4686-BB0C82C0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BE443-52E5-CC7B-1E25-FDA644E9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FAC8-6EC6-594A-5F6C-EC8DF6DA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055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AB398-8D4B-8DC7-24B8-1B186DE3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F9E41-3258-C081-AD54-EE10A493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17C92-A0D1-ACAE-096C-58FB7291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5C97DB4-96F0-4149-9AA2-1E090881A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50" y="0"/>
            <a:ext cx="530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76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B5DF677-2CB1-8C75-A4AD-711EF006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0356"/>
          </a:xfrm>
        </p:spPr>
        <p:txBody>
          <a:bodyPr/>
          <a:lstStyle/>
          <a:p>
            <a:r>
              <a:rPr lang="en-US" dirty="0" err="1">
                <a:effectLst/>
              </a:rPr>
              <a:t>Osgoode</a:t>
            </a:r>
            <a:r>
              <a:rPr lang="en-US" dirty="0">
                <a:effectLst/>
              </a:rPr>
              <a:t> Workshop Website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9FA9CC9-8253-7AFD-7F77-B09738B9D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671" y="1600200"/>
            <a:ext cx="5044658" cy="44958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E7511-339D-4663-29FE-5ABC4E37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69D3-CED7-60F6-A1FC-1730CE75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7BA7-AE98-E6DE-D4D8-82E7D57A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439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4CBA7-35F8-6E60-2FDD-D8B23C3E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/>
              </a:rPr>
              <a:t>Transitioning Simulated Client Interviews from Face-to-Face to Online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88B172-B2F6-1A2A-AC99-D3280294C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495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effectLst/>
              </a:rPr>
              <a:t>Paul Maharg &amp; Angela </a:t>
            </a:r>
            <a:r>
              <a:rPr lang="en-US" sz="2000" dirty="0" err="1">
                <a:effectLst/>
              </a:rPr>
              <a:t>Yenssen</a:t>
            </a:r>
            <a:br>
              <a:rPr lang="en-US" sz="2000" dirty="0">
                <a:effectLst/>
              </a:rPr>
            </a:br>
            <a:endParaRPr lang="en-US" sz="2000" dirty="0">
              <a:effectLst/>
            </a:endParaRPr>
          </a:p>
          <a:p>
            <a:pPr marL="0" indent="0">
              <a:buNone/>
            </a:pPr>
            <a:r>
              <a:rPr lang="en-US" sz="2000" dirty="0">
                <a:effectLst/>
              </a:rPr>
              <a:t>13 European Journal of Law and Technology No. 3 (2022)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377CA8-CF84-339D-0EA5-5B9E953F03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52108"/>
            <a:ext cx="4038600" cy="39919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8C192-0219-1201-FEC2-023BF3B7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346B1-5285-C37C-6F56-F0BA4E78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9575-C4B6-28EE-33FD-B47EFC6C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457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E7799-4D13-D4C5-A1ED-1DDFC309E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17614-391C-DF87-9513-E3D4CBCE8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CF19F-DB13-D18C-7101-A7CFADC4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F424-4E7F-4C5C-A5F1-6ACBE55A1CA3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741823-F9FC-1A50-4F86-BCECBFBD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03" y="404664"/>
            <a:ext cx="6837590" cy="574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99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A9445F-272F-C1C9-D8C8-DF09A9AE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9A824F-28FA-93B8-2E5D-96B6FBEC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3D3DA3-74E0-5906-7A1F-C78A9A1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1A2F-ED6D-4661-9226-4CD88887FB4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844B7F26-94C7-1D98-39C3-02D7638F7B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AU" altLang="en-US" sz="4000" dirty="0">
                <a:effectLst/>
              </a:rPr>
              <a:t>What do clients most care about?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EE4BC690-8261-AD71-F85A-6CC8205C2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16000"/>
            <a:ext cx="8229600" cy="5080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AU" altLang="en-US" sz="2800" b="1" dirty="0">
                <a:effectLst/>
              </a:rPr>
              <a:t>CLIENT PERCEPTIONS OF LITIGATION</a:t>
            </a:r>
            <a:br>
              <a:rPr lang="en-AU" altLang="en-US" sz="2800" b="1" dirty="0">
                <a:effectLst/>
              </a:rPr>
            </a:br>
            <a:r>
              <a:rPr lang="en-AU" altLang="en-US" sz="2800" b="1" dirty="0">
                <a:effectLst/>
              </a:rPr>
              <a:t>WHAT COUNTS: PROCESS OR RESULT?</a:t>
            </a:r>
            <a:br>
              <a:rPr lang="en-AU" altLang="en-US" sz="2800" b="1" dirty="0">
                <a:effectLst/>
              </a:rPr>
            </a:br>
            <a:r>
              <a:rPr lang="en-AU" altLang="en-US" sz="2400" b="1" dirty="0">
                <a:effectLst/>
              </a:rPr>
              <a:t>Tom </a:t>
            </a:r>
            <a:r>
              <a:rPr lang="en-AU" altLang="en-US" sz="2400" b="1" dirty="0" err="1">
                <a:effectLst/>
              </a:rPr>
              <a:t>Tyler,</a:t>
            </a:r>
            <a:r>
              <a:rPr lang="en-AU" altLang="en-US" sz="2400" b="1" i="1" dirty="0" err="1">
                <a:effectLst/>
              </a:rPr>
              <a:t>Trial</a:t>
            </a:r>
            <a:r>
              <a:rPr lang="en-AU" altLang="en-US" sz="2400" b="1" i="1" dirty="0">
                <a:effectLst/>
              </a:rPr>
              <a:t> Magazine</a:t>
            </a:r>
            <a:r>
              <a:rPr lang="en-AU" altLang="en-US" sz="2400" b="1" dirty="0">
                <a:effectLst/>
              </a:rPr>
              <a:t> (1988)</a:t>
            </a:r>
            <a:r>
              <a:rPr lang="en-AU" altLang="en-US" sz="2400" dirty="0">
                <a:effectLst/>
              </a:rPr>
              <a:t> </a:t>
            </a:r>
          </a:p>
          <a:p>
            <a:r>
              <a:rPr lang="en-AU" altLang="en-US" dirty="0">
                <a:effectLst/>
              </a:rPr>
              <a:t>Clients care </a:t>
            </a:r>
            <a:r>
              <a:rPr lang="en-AU" altLang="en-US" dirty="0">
                <a:effectLst/>
                <a:highlight>
                  <a:srgbClr val="FFFF00"/>
                </a:highlight>
              </a:rPr>
              <a:t>most </a:t>
            </a:r>
            <a:r>
              <a:rPr lang="en-AU" altLang="en-US" dirty="0">
                <a:effectLst/>
              </a:rPr>
              <a:t>about the process </a:t>
            </a:r>
          </a:p>
          <a:p>
            <a:pPr lvl="1"/>
            <a:r>
              <a:rPr lang="en-AU" altLang="en-US" dirty="0">
                <a:effectLst/>
              </a:rPr>
              <a:t>having their problems or disputes settled in a way that they view as fair </a:t>
            </a:r>
          </a:p>
          <a:p>
            <a:r>
              <a:rPr lang="en-AU" altLang="en-US" dirty="0">
                <a:effectLst/>
              </a:rPr>
              <a:t>second most important is achieving a fair settlement</a:t>
            </a:r>
          </a:p>
          <a:p>
            <a:r>
              <a:rPr lang="en-AU" altLang="en-US" dirty="0">
                <a:effectLst/>
                <a:highlight>
                  <a:srgbClr val="FFFF00"/>
                </a:highlight>
              </a:rPr>
              <a:t>least</a:t>
            </a:r>
            <a:r>
              <a:rPr lang="en-AU" altLang="en-US" dirty="0">
                <a:effectLst/>
              </a:rPr>
              <a:t> important factor is the number of assets they end up winning.</a:t>
            </a:r>
            <a:endParaRPr lang="en-AU" altLang="en-US" sz="2400" dirty="0">
              <a:effectLst/>
            </a:endParaRPr>
          </a:p>
          <a:p>
            <a:endParaRPr lang="en-AU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6F01E-D593-96A7-BADC-15589DF0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152401"/>
            <a:ext cx="7886700" cy="823912"/>
          </a:xfrm>
        </p:spPr>
        <p:txBody>
          <a:bodyPr/>
          <a:lstStyle/>
          <a:p>
            <a:r>
              <a:rPr lang="en-US" dirty="0">
                <a:effectLst/>
              </a:rPr>
              <a:t>Download this presentation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8E799C-964C-EB9A-EB56-AE00099F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976313"/>
            <a:ext cx="3868737" cy="580479"/>
          </a:xfrm>
        </p:spPr>
        <p:txBody>
          <a:bodyPr/>
          <a:lstStyle/>
          <a:p>
            <a:pPr algn="ctr"/>
            <a:r>
              <a:rPr lang="en-US" b="0" dirty="0">
                <a:effectLst/>
              </a:rPr>
              <a:t>PPT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D9C3114-41EA-F246-F310-BE2051A5AB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238" y="2054493"/>
            <a:ext cx="3868737" cy="388090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A1629F-0687-C61B-5FD9-89C55E511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976313"/>
            <a:ext cx="3887788" cy="472467"/>
          </a:xfrm>
        </p:spPr>
        <p:txBody>
          <a:bodyPr/>
          <a:lstStyle/>
          <a:p>
            <a:pPr algn="ctr"/>
            <a:r>
              <a:rPr lang="en-US" b="0" dirty="0">
                <a:effectLst/>
              </a:rPr>
              <a:t>PDF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503EF8-D6EB-C08A-CBAD-426C6E5377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071194"/>
            <a:ext cx="3887788" cy="38475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9B78A-4AFD-6FA1-6E2B-60363B69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719F1-8568-BBFA-6215-86FEF49E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97B81-7CD1-C24E-8912-B9E165A0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09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B8E2E1-773A-DC75-7CA0-C0AC5246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3405AA-C785-9958-5726-B9C701AA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39B70B-CF9E-9816-2440-A5B5C7E17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3D9B-2A04-4F27-A4AB-A960B521829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56EAF162-3BBC-4D1E-A969-6D0BC6542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28025" cy="777875"/>
          </a:xfrm>
        </p:spPr>
        <p:txBody>
          <a:bodyPr/>
          <a:lstStyle/>
          <a:p>
            <a:r>
              <a:rPr lang="en-AU" altLang="en-US" sz="1600" b="1"/>
              <a:t>PLAINTIFFS AND THE PROCESS OF LITIGATION:</a:t>
            </a:r>
            <a:br>
              <a:rPr lang="en-AU" altLang="en-US" sz="1600" b="1"/>
            </a:br>
            <a:r>
              <a:rPr lang="en-AU" altLang="en-US" sz="1600"/>
              <a:t>An Analysis of the Perceptions of Plaintiffs Following their Experience of Litigation</a:t>
            </a:r>
            <a:br>
              <a:rPr lang="en-AU" altLang="en-US" sz="1600"/>
            </a:br>
            <a:r>
              <a:rPr lang="en-AU" altLang="en-US" sz="1400" b="1"/>
              <a:t>Tania Matruglio (Civil Research Centre  Australia 1994</a:t>
            </a:r>
            <a:r>
              <a:rPr lang="en-AU" altLang="en-US" sz="1400"/>
              <a:t>)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6B65F7D-5584-17FF-FF48-AD1CF39A7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36725"/>
            <a:ext cx="8229600" cy="43592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br>
              <a:rPr lang="en-AU" altLang="en-US" sz="2800"/>
            </a:br>
            <a:endParaRPr lang="en-AU" altLang="en-US"/>
          </a:p>
        </p:txBody>
      </p:sp>
      <p:pic>
        <p:nvPicPr>
          <p:cNvPr id="117765" name="Picture 5">
            <a:extLst>
              <a:ext uri="{FF2B5EF4-FFF2-40B4-BE49-F238E27FC236}">
                <a16:creationId xmlns:a16="http://schemas.microsoft.com/office/drawing/2014/main" id="{4E92A2C6-DD78-5A11-3445-78F1C985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60463"/>
            <a:ext cx="7380287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FB60944-311C-F8C9-C96F-C5F865B7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E00989-4259-78D8-81F1-E7E457A7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5FD6A8-BD26-0AB6-6555-A8738A0A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F9EC-7683-480B-979D-19EEF1400430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A75EFFF-B996-7045-BD14-2CC27C155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54025"/>
          </a:xfrm>
        </p:spPr>
        <p:txBody>
          <a:bodyPr/>
          <a:lstStyle/>
          <a:p>
            <a:r>
              <a:rPr lang="en-US" altLang="en-US" sz="3200" dirty="0" err="1">
                <a:effectLst/>
              </a:rPr>
              <a:t>LawCover</a:t>
            </a:r>
            <a:r>
              <a:rPr lang="en-US" altLang="en-US" sz="3200" dirty="0">
                <a:effectLst/>
              </a:rPr>
              <a:t> Study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8AB96888-9D47-4C96-FABB-A2DA5F097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800100"/>
            <a:ext cx="8229600" cy="5295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 dirty="0">
                <a:effectLst/>
              </a:rPr>
              <a:t>Australia’s  largest indemnity insurer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Commissioned a Risk Management Project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Sample from over 2000 claims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Extensive &amp; confidential interview with each lawyer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In most cases also interviewed the lawyer who defended the claim.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ffectLst/>
              </a:rPr>
              <a:t>Major Causes of Claims</a:t>
            </a:r>
          </a:p>
          <a:p>
            <a:pPr lvl="1">
              <a:lnSpc>
                <a:spcPct val="90000"/>
              </a:lnSpc>
            </a:pPr>
            <a:r>
              <a:rPr lang="en-GB" altLang="en-US" sz="2400" i="1" dirty="0">
                <a:effectLst/>
              </a:rPr>
              <a:t>not </a:t>
            </a:r>
            <a:r>
              <a:rPr lang="en-GB" altLang="en-US" sz="2400" dirty="0">
                <a:effectLst/>
              </a:rPr>
              <a:t>dissatisfaction with outcome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effectLst/>
              </a:rPr>
              <a:t>But instead the handling of the client relationship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effectLst/>
              </a:rPr>
              <a:t>Failure to </a:t>
            </a:r>
          </a:p>
          <a:p>
            <a:pPr lvl="2">
              <a:lnSpc>
                <a:spcPct val="90000"/>
              </a:lnSpc>
            </a:pPr>
            <a:r>
              <a:rPr lang="en-GB" altLang="en-US" dirty="0">
                <a:effectLst/>
              </a:rPr>
              <a:t>listen to the client</a:t>
            </a:r>
          </a:p>
          <a:p>
            <a:pPr lvl="2">
              <a:lnSpc>
                <a:spcPct val="90000"/>
              </a:lnSpc>
            </a:pPr>
            <a:r>
              <a:rPr lang="en-GB" altLang="en-US" dirty="0">
                <a:effectLst/>
              </a:rPr>
              <a:t>ask appropriate questions  </a:t>
            </a:r>
          </a:p>
          <a:p>
            <a:pPr lvl="2">
              <a:lnSpc>
                <a:spcPct val="90000"/>
              </a:lnSpc>
            </a:pPr>
            <a:r>
              <a:rPr lang="en-GB" altLang="en-US" dirty="0">
                <a:effectLst/>
              </a:rPr>
              <a:t>explain relevant aspects of the matter</a:t>
            </a:r>
            <a:endParaRPr lang="en-US" alt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C27E34-95C9-7388-E8C5-6CCEF6164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9D29C6-A98C-E0DC-5743-B82D884E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245756-7ABF-8CC3-7289-DA8C0568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1940-174C-42C3-8C2F-CC3BF6A2D4C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E8517BB2-F2A5-4A64-CAC0-B94518A12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i="1">
                <a:effectLst/>
              </a:rPr>
              <a:t>Australia: Client Satisfaction </a:t>
            </a:r>
            <a:br>
              <a:rPr lang="en-US" altLang="en-US" sz="4000" i="1">
                <a:effectLst/>
              </a:rPr>
            </a:br>
            <a:r>
              <a:rPr lang="en-US" altLang="en-US" sz="4000" i="1">
                <a:effectLst/>
              </a:rPr>
              <a:t>with Specialists’ Services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0FE45FE-42C7-FC8D-B4A9-CD1ABA2ED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989138"/>
            <a:ext cx="8229600" cy="3887787"/>
          </a:xfrm>
        </p:spPr>
        <p:txBody>
          <a:bodyPr/>
          <a:lstStyle/>
          <a:p>
            <a:r>
              <a:rPr lang="en-US" altLang="en-US" dirty="0">
                <a:effectLst/>
              </a:rPr>
              <a:t>Widespread client satisfaction with the specialists’ legal knowledge and skills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effectLst/>
            </a:endParaRPr>
          </a:p>
          <a:p>
            <a:r>
              <a:rPr lang="en-US" altLang="en-US" dirty="0">
                <a:effectLst/>
              </a:rPr>
              <a:t>Consistent evidence of client dissatisfaction with the provision of services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50D7AF-1947-795B-6E59-60B48579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18,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9D5226-D20E-1A1F-719E-0666B315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ILEC 2024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E5AA0D-6718-18FE-6797-2E0C0C30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DE55-128A-4155-9F10-98A1557CFF9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A6D9FF87-4C38-CA41-3BE9-EF2CED1F5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8850"/>
          </a:xfrm>
        </p:spPr>
        <p:txBody>
          <a:bodyPr/>
          <a:lstStyle/>
          <a:p>
            <a:r>
              <a:rPr lang="en-US" altLang="en-US" dirty="0">
                <a:effectLst/>
              </a:rPr>
              <a:t>Different ideas of competence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603E416E-725D-BC8E-5E1F-D11838A00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27587"/>
          </a:xfrm>
        </p:spPr>
        <p:txBody>
          <a:bodyPr/>
          <a:lstStyle/>
          <a:p>
            <a:r>
              <a:rPr lang="en-US" altLang="en-US" dirty="0">
                <a:effectLst/>
              </a:rPr>
              <a:t>Practitioners and clients were selecting divergent indicators of performance</a:t>
            </a:r>
          </a:p>
          <a:p>
            <a:r>
              <a:rPr lang="en-US" altLang="en-US" dirty="0">
                <a:effectLst/>
              </a:rPr>
              <a:t>Practitioners concentrated on knowledge and skills to deliver outcomes</a:t>
            </a:r>
          </a:p>
          <a:p>
            <a:r>
              <a:rPr lang="en-US" altLang="en-US" dirty="0">
                <a:effectLst/>
              </a:rPr>
              <a:t>Clients expected both competence and positive results</a:t>
            </a:r>
          </a:p>
          <a:p>
            <a:r>
              <a:rPr lang="en-US" altLang="en-US" dirty="0">
                <a:effectLst/>
              </a:rPr>
              <a:t>But were disappointed by the process of getting there</a:t>
            </a:r>
          </a:p>
          <a:p>
            <a:endParaRPr lang="en-US" alt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theme/theme1.xml><?xml version="1.0" encoding="utf-8"?>
<a:theme xmlns:a="http://schemas.openxmlformats.org/drawingml/2006/main" name="Slit">
  <a:themeElements>
    <a:clrScheme name="Slit 9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6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B8E2FF"/>
      </a:accent5>
      <a:accent6>
        <a:srgbClr val="8A8AE7"/>
      </a:accent6>
      <a:hlink>
        <a:srgbClr val="3333CC"/>
      </a:hlink>
      <a:folHlink>
        <a:srgbClr val="00808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T Themes">
  <a:themeElements>
    <a:clrScheme name="StThomas">
      <a:dk1>
        <a:srgbClr val="4C4D4C"/>
      </a:dk1>
      <a:lt1>
        <a:srgbClr val="FFFFFF"/>
      </a:lt1>
      <a:dk2>
        <a:srgbClr val="4C4D4C"/>
      </a:dk2>
      <a:lt2>
        <a:srgbClr val="FFFFFF"/>
      </a:lt2>
      <a:accent1>
        <a:srgbClr val="510C76"/>
      </a:accent1>
      <a:accent2>
        <a:srgbClr val="9E28B5"/>
      </a:accent2>
      <a:accent3>
        <a:srgbClr val="8348AD"/>
      </a:accent3>
      <a:accent4>
        <a:srgbClr val="A97CCA"/>
      </a:accent4>
      <a:accent5>
        <a:srgbClr val="98999B"/>
      </a:accent5>
      <a:accent6>
        <a:srgbClr val="93D600"/>
      </a:accent6>
      <a:hlink>
        <a:srgbClr val="500C75"/>
      </a:hlink>
      <a:folHlink>
        <a:srgbClr val="500C75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Themes" id="{48F5B562-A043-444E-BCDD-A4E1F1ADE091}" vid="{B7465B61-882D-3E41-B352-5F62E92A01C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1717</TotalTime>
  <Words>2954</Words>
  <Application>Microsoft Office PowerPoint</Application>
  <PresentationFormat>On-screen Show (4:3)</PresentationFormat>
  <Paragraphs>368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AvenirNext LT Pro Regular</vt:lpstr>
      <vt:lpstr>Calibri</vt:lpstr>
      <vt:lpstr>Tahoma</vt:lpstr>
      <vt:lpstr>Times New Roman</vt:lpstr>
      <vt:lpstr>Wingdings</vt:lpstr>
      <vt:lpstr>Slit</vt:lpstr>
      <vt:lpstr>ST Themes</vt:lpstr>
      <vt:lpstr>Combined Presentation 10:00-10:40  10:40-11:00 Combined Q&amp;A</vt:lpstr>
      <vt:lpstr>Download this presentation</vt:lpstr>
      <vt:lpstr>CHANGING ATTITUDES ABOUT CLIENT COMMUNICATION Clark D. Cunningham W. Lee Burge Professor of Law &amp; Ethics Director, National Institute for Teaching Ethics &amp; Professionalism Georgia State University College of Law Atlanta, Georgia   U.S.A.  cdcunningham@gsu.edu   www.clarkcunningham.org  www.niftep.org  </vt:lpstr>
      <vt:lpstr>Cunningham, "What Do Clients Want From Their Lawyers?“ 2013 Journal of Dispute Resolution 143 </vt:lpstr>
      <vt:lpstr>What do clients most care about?</vt:lpstr>
      <vt:lpstr>PLAINTIFFS AND THE PROCESS OF LITIGATION: An Analysis of the Perceptions of Plaintiffs Following their Experience of Litigation Tania Matruglio (Civil Research Centre  Australia 1994)</vt:lpstr>
      <vt:lpstr>LawCover Study</vt:lpstr>
      <vt:lpstr>Australia: Client Satisfaction  with Specialists’ Services</vt:lpstr>
      <vt:lpstr>Different ideas of competence</vt:lpstr>
      <vt:lpstr>Clients complained about</vt:lpstr>
      <vt:lpstr>Additional Training Recommended</vt:lpstr>
      <vt:lpstr>Value of Experience for  Client Communication</vt:lpstr>
      <vt:lpstr>Common Problems with All Solicitors </vt:lpstr>
      <vt:lpstr>Where There Were Differences Between New and Experienced Solicitors</vt:lpstr>
      <vt:lpstr>Professional Identity Formation: Better Understanding the Nature of the Attorney- Client Relationship and the Importance and Characteristics of Great Client Service</vt:lpstr>
      <vt:lpstr>Topics We Will Cover  </vt:lpstr>
      <vt:lpstr>2020 Survey of Law Firm Competency Models</vt:lpstr>
      <vt:lpstr>2020 Survey of Law Firm Competency Models</vt:lpstr>
      <vt:lpstr>NCBE – NextGen Bar Exam</vt:lpstr>
      <vt:lpstr>Challenges and Disconnects – LAW FIRMS </vt:lpstr>
      <vt:lpstr>Challenges and Disconnects – LAW SCHOOLS</vt:lpstr>
      <vt:lpstr>CHANGING ATTITUDES ABOUT CLIENT COMMUNICATION Clark D. Cunningham W. Lee Burge Professor of Law &amp; Ethics Director, National Institute for Teaching Ethics &amp; Professionalism Georgia State University College of Law Atlanta, Georgia   U.S.A.  cdcunningham@gsu.edu   www.clarkcunningham.org  www.niftep.org  </vt:lpstr>
      <vt:lpstr>2000 Research Study   Law Society of England &amp; Wales </vt:lpstr>
      <vt:lpstr>2000 Research Study   Law Society of England &amp; Wales </vt:lpstr>
      <vt:lpstr>I went to [my current solicitor]...</vt:lpstr>
      <vt:lpstr>I think it’s partly because …</vt:lpstr>
      <vt:lpstr>Listening</vt:lpstr>
      <vt:lpstr>Explaining</vt:lpstr>
      <vt:lpstr>PowerPoint Presentation</vt:lpstr>
      <vt:lpstr>PowerPoint Presentation</vt:lpstr>
      <vt:lpstr>Professional Identity Formation: Better Understanding the Nature of the Attorney- Client Relationship and the Importance and Characteristics of Great Client Service</vt:lpstr>
      <vt:lpstr>Serving Clients Well Course </vt:lpstr>
      <vt:lpstr>Client Interview Assignment</vt:lpstr>
      <vt:lpstr>What do the Students Learn?</vt:lpstr>
      <vt:lpstr>What Do the Students Learn?</vt:lpstr>
      <vt:lpstr>Relationship Skills/Communication and Competence/Effort are the “Secret Sauce”</vt:lpstr>
      <vt:lpstr>Who Are You as a Lawyer?</vt:lpstr>
      <vt:lpstr> A Lawyer is . . . “A Problem-Solver”</vt:lpstr>
      <vt:lpstr>Attorney Interview Project</vt:lpstr>
      <vt:lpstr>CHANGING ATTITUDES ABOUT CLIENT COMMUNICATION Clark D. Cunningham W. Lee Burge Professor of Law &amp; Ethics Director, National Institute for Teaching Ethics &amp; Professionalism Georgia State University College of Law Atlanta, Georgia   U.S.A.  cdcunningham@gsu.edu   www.clarkcunningham.org  www.niftep.org  </vt:lpstr>
      <vt:lpstr>13 Clinical Law Review 1 (2006)</vt:lpstr>
      <vt:lpstr>Standardized or Simulated Patients in Medical Education</vt:lpstr>
      <vt:lpstr>PowerPoint Presentation</vt:lpstr>
      <vt:lpstr>Osgoode Hall Law School  York University, Toronto</vt:lpstr>
      <vt:lpstr>Osgoode Workshop Website</vt:lpstr>
      <vt:lpstr>PowerPoint Presentation</vt:lpstr>
      <vt:lpstr>Osgoode Workshop Website</vt:lpstr>
      <vt:lpstr>Transitioning Simulated Client Interviews from Face-to-Face to Online</vt:lpstr>
      <vt:lpstr>PowerPoint Presentation</vt:lpstr>
      <vt:lpstr>Download this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CDC</dc:creator>
  <cp:lastModifiedBy>Clark D Cunningham</cp:lastModifiedBy>
  <cp:revision>89</cp:revision>
  <cp:lastPrinted>1601-01-01T00:00:00Z</cp:lastPrinted>
  <dcterms:created xsi:type="dcterms:W3CDTF">1601-01-01T00:00:00Z</dcterms:created>
  <dcterms:modified xsi:type="dcterms:W3CDTF">2024-07-18T07:42:28Z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