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9"/>
  </p:notesMasterIdLst>
  <p:handoutMasterIdLst>
    <p:handoutMasterId r:id="rId40"/>
  </p:handoutMasterIdLst>
  <p:sldIdLst>
    <p:sldId id="344" r:id="rId2"/>
    <p:sldId id="387" r:id="rId3"/>
    <p:sldId id="349" r:id="rId4"/>
    <p:sldId id="374" r:id="rId5"/>
    <p:sldId id="373" r:id="rId6"/>
    <p:sldId id="375" r:id="rId7"/>
    <p:sldId id="350" r:id="rId8"/>
    <p:sldId id="351" r:id="rId9"/>
    <p:sldId id="355" r:id="rId10"/>
    <p:sldId id="352" r:id="rId11"/>
    <p:sldId id="353" r:id="rId12"/>
    <p:sldId id="372" r:id="rId13"/>
    <p:sldId id="388" r:id="rId14"/>
    <p:sldId id="370" r:id="rId15"/>
    <p:sldId id="371" r:id="rId16"/>
    <p:sldId id="368" r:id="rId17"/>
    <p:sldId id="369" r:id="rId18"/>
    <p:sldId id="383" r:id="rId19"/>
    <p:sldId id="377" r:id="rId20"/>
    <p:sldId id="363" r:id="rId21"/>
    <p:sldId id="376" r:id="rId22"/>
    <p:sldId id="358" r:id="rId23"/>
    <p:sldId id="359" r:id="rId24"/>
    <p:sldId id="366" r:id="rId25"/>
    <p:sldId id="360" r:id="rId26"/>
    <p:sldId id="361" r:id="rId27"/>
    <p:sldId id="362" r:id="rId28"/>
    <p:sldId id="378" r:id="rId29"/>
    <p:sldId id="384" r:id="rId30"/>
    <p:sldId id="385" r:id="rId31"/>
    <p:sldId id="386" r:id="rId32"/>
    <p:sldId id="379" r:id="rId33"/>
    <p:sldId id="380" r:id="rId34"/>
    <p:sldId id="382" r:id="rId35"/>
    <p:sldId id="381" r:id="rId36"/>
    <p:sldId id="389" r:id="rId37"/>
    <p:sldId id="390" r:id="rId3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707" autoAdjust="0"/>
  </p:normalViewPr>
  <p:slideViewPr>
    <p:cSldViewPr>
      <p:cViewPr varScale="1">
        <p:scale>
          <a:sx n="88" d="100"/>
          <a:sy n="88" d="100"/>
        </p:scale>
        <p:origin x="1476" y="96"/>
      </p:cViewPr>
      <p:guideLst>
        <p:guide orient="horz" pos="2160"/>
        <p:guide pos="2880"/>
      </p:guideLst>
    </p:cSldViewPr>
  </p:slideViewPr>
  <p:outlineViewPr>
    <p:cViewPr>
      <p:scale>
        <a:sx n="33" d="100"/>
        <a:sy n="33" d="100"/>
      </p:scale>
      <p:origin x="0" y="-11628"/>
    </p:cViewPr>
  </p:outlineViewPr>
  <p:notesTextViewPr>
    <p:cViewPr>
      <p:scale>
        <a:sx n="100" d="100"/>
        <a:sy n="100" d="100"/>
      </p:scale>
      <p:origin x="0" y="0"/>
    </p:cViewPr>
  </p:notesTextViewPr>
  <p:sorterViewPr>
    <p:cViewPr>
      <p:scale>
        <a:sx n="66" d="100"/>
        <a:sy n="66" d="100"/>
      </p:scale>
      <p:origin x="0" y="595"/>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69920" cy="480060"/>
          </a:xfrm>
          <a:prstGeom prst="rect">
            <a:avLst/>
          </a:prstGeom>
          <a:noFill/>
          <a:ln>
            <a:noFill/>
          </a:ln>
          <a:effectLst/>
          <a:extLst/>
        </p:spPr>
        <p:txBody>
          <a:bodyPr vert="horz" wrap="square" lIns="96656" tIns="48329" rIns="96656" bIns="48329" numCol="1" anchor="t" anchorCtr="0" compatLnSpc="1">
            <a:prstTxWarp prst="textNoShape">
              <a:avLst/>
            </a:prstTxWarp>
          </a:bodyPr>
          <a:lstStyle>
            <a:lvl1pPr eaLnBrk="0" hangingPunct="0">
              <a:defRPr sz="1300">
                <a:latin typeface="Tahoma" charset="0"/>
              </a:defRPr>
            </a:lvl1pPr>
          </a:lstStyle>
          <a:p>
            <a:pPr>
              <a:defRPr/>
            </a:pPr>
            <a:endParaRPr lang="en-US"/>
          </a:p>
        </p:txBody>
      </p:sp>
      <p:sp>
        <p:nvSpPr>
          <p:cNvPr id="17411" name="Rectangle 3"/>
          <p:cNvSpPr>
            <a:spLocks noGrp="1" noChangeArrowheads="1"/>
          </p:cNvSpPr>
          <p:nvPr>
            <p:ph type="dt" sz="quarter" idx="1"/>
          </p:nvPr>
        </p:nvSpPr>
        <p:spPr bwMode="auto">
          <a:xfrm>
            <a:off x="4145281" y="0"/>
            <a:ext cx="3169920" cy="480060"/>
          </a:xfrm>
          <a:prstGeom prst="rect">
            <a:avLst/>
          </a:prstGeom>
          <a:noFill/>
          <a:ln>
            <a:noFill/>
          </a:ln>
          <a:effectLst/>
          <a:extLst/>
        </p:spPr>
        <p:txBody>
          <a:bodyPr vert="horz" wrap="square" lIns="96656" tIns="48329" rIns="96656" bIns="48329" numCol="1" anchor="t" anchorCtr="0" compatLnSpc="1">
            <a:prstTxWarp prst="textNoShape">
              <a:avLst/>
            </a:prstTxWarp>
          </a:bodyPr>
          <a:lstStyle>
            <a:lvl1pPr algn="r" eaLnBrk="0" hangingPunct="0">
              <a:defRPr sz="1300">
                <a:latin typeface="Tahoma" charset="0"/>
              </a:defRPr>
            </a:lvl1pPr>
          </a:lstStyle>
          <a:p>
            <a:pPr>
              <a:defRPr/>
            </a:pPr>
            <a:endParaRPr lang="en-US"/>
          </a:p>
        </p:txBody>
      </p:sp>
      <p:sp>
        <p:nvSpPr>
          <p:cNvPr id="17412" name="Rectangle 4"/>
          <p:cNvSpPr>
            <a:spLocks noGrp="1" noChangeArrowheads="1"/>
          </p:cNvSpPr>
          <p:nvPr>
            <p:ph type="ftr" sz="quarter" idx="2"/>
          </p:nvPr>
        </p:nvSpPr>
        <p:spPr bwMode="auto">
          <a:xfrm>
            <a:off x="0" y="9121140"/>
            <a:ext cx="3169920" cy="480060"/>
          </a:xfrm>
          <a:prstGeom prst="rect">
            <a:avLst/>
          </a:prstGeom>
          <a:noFill/>
          <a:ln>
            <a:noFill/>
          </a:ln>
          <a:effectLst/>
          <a:extLst/>
        </p:spPr>
        <p:txBody>
          <a:bodyPr vert="horz" wrap="square" lIns="96656" tIns="48329" rIns="96656" bIns="48329" numCol="1" anchor="b" anchorCtr="0" compatLnSpc="1">
            <a:prstTxWarp prst="textNoShape">
              <a:avLst/>
            </a:prstTxWarp>
          </a:bodyPr>
          <a:lstStyle>
            <a:lvl1pPr eaLnBrk="0" hangingPunct="0">
              <a:defRPr sz="1300">
                <a:latin typeface="Tahoma" charset="0"/>
              </a:defRPr>
            </a:lvl1pPr>
          </a:lstStyle>
          <a:p>
            <a:pPr>
              <a:defRPr/>
            </a:pPr>
            <a:endParaRPr lang="en-US"/>
          </a:p>
        </p:txBody>
      </p:sp>
      <p:sp>
        <p:nvSpPr>
          <p:cNvPr id="17413" name="Rectangle 5"/>
          <p:cNvSpPr>
            <a:spLocks noGrp="1" noChangeArrowheads="1"/>
          </p:cNvSpPr>
          <p:nvPr>
            <p:ph type="sldNum" sz="quarter" idx="3"/>
          </p:nvPr>
        </p:nvSpPr>
        <p:spPr bwMode="auto">
          <a:xfrm>
            <a:off x="4145281" y="9121140"/>
            <a:ext cx="3169920" cy="480060"/>
          </a:xfrm>
          <a:prstGeom prst="rect">
            <a:avLst/>
          </a:prstGeom>
          <a:noFill/>
          <a:ln>
            <a:noFill/>
          </a:ln>
          <a:effectLst/>
          <a:extLst/>
        </p:spPr>
        <p:txBody>
          <a:bodyPr vert="horz" wrap="square" lIns="96656" tIns="48329" rIns="96656" bIns="48329" numCol="1" anchor="b" anchorCtr="0" compatLnSpc="1">
            <a:prstTxWarp prst="textNoShape">
              <a:avLst/>
            </a:prstTxWarp>
          </a:bodyPr>
          <a:lstStyle>
            <a:lvl1pPr algn="r" eaLnBrk="0" hangingPunct="0">
              <a:defRPr sz="1300">
                <a:latin typeface="Tahoma" charset="0"/>
              </a:defRPr>
            </a:lvl1pPr>
          </a:lstStyle>
          <a:p>
            <a:pPr>
              <a:defRPr/>
            </a:pPr>
            <a:fld id="{FE73D5E7-BE9B-4E46-86BC-6E6E7FB74E94}" type="slidenum">
              <a:rPr lang="en-US"/>
              <a:pPr>
                <a:defRPr/>
              </a:pPr>
              <a:t>‹#›</a:t>
            </a:fld>
            <a:endParaRPr lang="en-US"/>
          </a:p>
        </p:txBody>
      </p:sp>
    </p:spTree>
    <p:extLst>
      <p:ext uri="{BB962C8B-B14F-4D97-AF65-F5344CB8AC3E}">
        <p14:creationId xmlns:p14="http://schemas.microsoft.com/office/powerpoint/2010/main" val="138834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169920" cy="480060"/>
          </a:xfrm>
          <a:prstGeom prst="rect">
            <a:avLst/>
          </a:prstGeom>
          <a:noFill/>
          <a:ln>
            <a:noFill/>
          </a:ln>
          <a:effectLst/>
          <a:extLst/>
        </p:spPr>
        <p:txBody>
          <a:bodyPr vert="horz" wrap="square" lIns="96656" tIns="48329" rIns="96656" bIns="48329" numCol="1" anchor="t" anchorCtr="0" compatLnSpc="1">
            <a:prstTxWarp prst="textNoShape">
              <a:avLst/>
            </a:prstTxWarp>
          </a:bodyPr>
          <a:lstStyle>
            <a:lvl1pPr eaLnBrk="0" hangingPunct="0">
              <a:defRPr sz="1300">
                <a:latin typeface="Tahoma" charset="0"/>
              </a:defRPr>
            </a:lvl1pPr>
          </a:lstStyle>
          <a:p>
            <a:pPr>
              <a:defRPr/>
            </a:pPr>
            <a:endParaRPr lang="en-US"/>
          </a:p>
        </p:txBody>
      </p:sp>
      <p:sp>
        <p:nvSpPr>
          <p:cNvPr id="15363" name="Rectangle 3"/>
          <p:cNvSpPr>
            <a:spLocks noGrp="1" noChangeArrowheads="1"/>
          </p:cNvSpPr>
          <p:nvPr>
            <p:ph type="dt" idx="1"/>
          </p:nvPr>
        </p:nvSpPr>
        <p:spPr bwMode="auto">
          <a:xfrm>
            <a:off x="4145281" y="0"/>
            <a:ext cx="3169920" cy="480060"/>
          </a:xfrm>
          <a:prstGeom prst="rect">
            <a:avLst/>
          </a:prstGeom>
          <a:noFill/>
          <a:ln>
            <a:noFill/>
          </a:ln>
          <a:effectLst/>
          <a:extLst/>
        </p:spPr>
        <p:txBody>
          <a:bodyPr vert="horz" wrap="square" lIns="96656" tIns="48329" rIns="96656" bIns="48329" numCol="1" anchor="t" anchorCtr="0" compatLnSpc="1">
            <a:prstTxWarp prst="textNoShape">
              <a:avLst/>
            </a:prstTxWarp>
          </a:bodyPr>
          <a:lstStyle>
            <a:lvl1pPr algn="r" eaLnBrk="0" hangingPunct="0">
              <a:defRPr sz="1300">
                <a:latin typeface="Tahoma"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75361" y="4560571"/>
            <a:ext cx="5364480" cy="4320540"/>
          </a:xfrm>
          <a:prstGeom prst="rect">
            <a:avLst/>
          </a:prstGeom>
          <a:noFill/>
          <a:ln>
            <a:noFill/>
          </a:ln>
          <a:effectLst/>
          <a:extLst/>
        </p:spPr>
        <p:txBody>
          <a:bodyPr vert="horz" wrap="square" lIns="96656" tIns="48329" rIns="96656" bIns="483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9121140"/>
            <a:ext cx="3169920" cy="480060"/>
          </a:xfrm>
          <a:prstGeom prst="rect">
            <a:avLst/>
          </a:prstGeom>
          <a:noFill/>
          <a:ln>
            <a:noFill/>
          </a:ln>
          <a:effectLst/>
          <a:extLst/>
        </p:spPr>
        <p:txBody>
          <a:bodyPr vert="horz" wrap="square" lIns="96656" tIns="48329" rIns="96656" bIns="48329" numCol="1" anchor="b" anchorCtr="0" compatLnSpc="1">
            <a:prstTxWarp prst="textNoShape">
              <a:avLst/>
            </a:prstTxWarp>
          </a:bodyPr>
          <a:lstStyle>
            <a:lvl1pPr eaLnBrk="0" hangingPunct="0">
              <a:defRPr sz="1300">
                <a:latin typeface="Tahoma" charset="0"/>
              </a:defRPr>
            </a:lvl1pPr>
          </a:lstStyle>
          <a:p>
            <a:pPr>
              <a:defRPr/>
            </a:pPr>
            <a:endParaRPr lang="en-US"/>
          </a:p>
        </p:txBody>
      </p:sp>
      <p:sp>
        <p:nvSpPr>
          <p:cNvPr id="15367" name="Rectangle 7"/>
          <p:cNvSpPr>
            <a:spLocks noGrp="1" noChangeArrowheads="1"/>
          </p:cNvSpPr>
          <p:nvPr>
            <p:ph type="sldNum" sz="quarter" idx="5"/>
          </p:nvPr>
        </p:nvSpPr>
        <p:spPr bwMode="auto">
          <a:xfrm>
            <a:off x="4145281" y="9121140"/>
            <a:ext cx="3169920" cy="480060"/>
          </a:xfrm>
          <a:prstGeom prst="rect">
            <a:avLst/>
          </a:prstGeom>
          <a:noFill/>
          <a:ln>
            <a:noFill/>
          </a:ln>
          <a:effectLst/>
          <a:extLst/>
        </p:spPr>
        <p:txBody>
          <a:bodyPr vert="horz" wrap="square" lIns="96656" tIns="48329" rIns="96656" bIns="48329" numCol="1" anchor="b" anchorCtr="0" compatLnSpc="1">
            <a:prstTxWarp prst="textNoShape">
              <a:avLst/>
            </a:prstTxWarp>
          </a:bodyPr>
          <a:lstStyle>
            <a:lvl1pPr algn="r" eaLnBrk="0" hangingPunct="0">
              <a:defRPr sz="1300">
                <a:latin typeface="Tahoma" charset="0"/>
              </a:defRPr>
            </a:lvl1pPr>
          </a:lstStyle>
          <a:p>
            <a:pPr>
              <a:defRPr/>
            </a:pPr>
            <a:fld id="{C4823CB4-BC04-48F5-8519-028E50AF1873}" type="slidenum">
              <a:rPr lang="en-US"/>
              <a:pPr>
                <a:defRPr/>
              </a:pPr>
              <a:t>‹#›</a:t>
            </a:fld>
            <a:endParaRPr lang="en-US"/>
          </a:p>
        </p:txBody>
      </p:sp>
    </p:spTree>
    <p:extLst>
      <p:ext uri="{BB962C8B-B14F-4D97-AF65-F5344CB8AC3E}">
        <p14:creationId xmlns:p14="http://schemas.microsoft.com/office/powerpoint/2010/main" val="3946792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a:t>
            </a:fld>
            <a:endParaRPr lang="en-US"/>
          </a:p>
        </p:txBody>
      </p:sp>
    </p:spTree>
    <p:extLst>
      <p:ext uri="{BB962C8B-B14F-4D97-AF65-F5344CB8AC3E}">
        <p14:creationId xmlns:p14="http://schemas.microsoft.com/office/powerpoint/2010/main" val="1350077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10</a:t>
            </a:fld>
            <a:endParaRPr lang="en-US"/>
          </a:p>
        </p:txBody>
      </p:sp>
    </p:spTree>
    <p:extLst>
      <p:ext uri="{BB962C8B-B14F-4D97-AF65-F5344CB8AC3E}">
        <p14:creationId xmlns:p14="http://schemas.microsoft.com/office/powerpoint/2010/main" val="203192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11</a:t>
            </a:fld>
            <a:endParaRPr lang="en-US"/>
          </a:p>
        </p:txBody>
      </p:sp>
    </p:spTree>
    <p:extLst>
      <p:ext uri="{BB962C8B-B14F-4D97-AF65-F5344CB8AC3E}">
        <p14:creationId xmlns:p14="http://schemas.microsoft.com/office/powerpoint/2010/main" val="1908444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12</a:t>
            </a:fld>
            <a:endParaRPr lang="en-US"/>
          </a:p>
        </p:txBody>
      </p:sp>
    </p:spTree>
    <p:extLst>
      <p:ext uri="{BB962C8B-B14F-4D97-AF65-F5344CB8AC3E}">
        <p14:creationId xmlns:p14="http://schemas.microsoft.com/office/powerpoint/2010/main" val="3949583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14</a:t>
            </a:fld>
            <a:endParaRPr lang="en-US"/>
          </a:p>
        </p:txBody>
      </p:sp>
    </p:spTree>
    <p:extLst>
      <p:ext uri="{BB962C8B-B14F-4D97-AF65-F5344CB8AC3E}">
        <p14:creationId xmlns:p14="http://schemas.microsoft.com/office/powerpoint/2010/main" val="1346447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15</a:t>
            </a:fld>
            <a:endParaRPr lang="en-US"/>
          </a:p>
        </p:txBody>
      </p:sp>
    </p:spTree>
    <p:extLst>
      <p:ext uri="{BB962C8B-B14F-4D97-AF65-F5344CB8AC3E}">
        <p14:creationId xmlns:p14="http://schemas.microsoft.com/office/powerpoint/2010/main" val="4112596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16</a:t>
            </a:fld>
            <a:endParaRPr lang="en-US"/>
          </a:p>
        </p:txBody>
      </p:sp>
    </p:spTree>
    <p:extLst>
      <p:ext uri="{BB962C8B-B14F-4D97-AF65-F5344CB8AC3E}">
        <p14:creationId xmlns:p14="http://schemas.microsoft.com/office/powerpoint/2010/main" val="2330903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17</a:t>
            </a:fld>
            <a:endParaRPr lang="en-US"/>
          </a:p>
        </p:txBody>
      </p:sp>
    </p:spTree>
    <p:extLst>
      <p:ext uri="{BB962C8B-B14F-4D97-AF65-F5344CB8AC3E}">
        <p14:creationId xmlns:p14="http://schemas.microsoft.com/office/powerpoint/2010/main" val="20905159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19</a:t>
            </a:fld>
            <a:endParaRPr lang="en-US"/>
          </a:p>
        </p:txBody>
      </p:sp>
    </p:spTree>
    <p:extLst>
      <p:ext uri="{BB962C8B-B14F-4D97-AF65-F5344CB8AC3E}">
        <p14:creationId xmlns:p14="http://schemas.microsoft.com/office/powerpoint/2010/main" val="1245203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20</a:t>
            </a:fld>
            <a:endParaRPr lang="en-US"/>
          </a:p>
        </p:txBody>
      </p:sp>
    </p:spTree>
    <p:extLst>
      <p:ext uri="{BB962C8B-B14F-4D97-AF65-F5344CB8AC3E}">
        <p14:creationId xmlns:p14="http://schemas.microsoft.com/office/powerpoint/2010/main" val="3488340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21</a:t>
            </a:fld>
            <a:endParaRPr lang="en-US"/>
          </a:p>
        </p:txBody>
      </p:sp>
    </p:spTree>
    <p:extLst>
      <p:ext uri="{BB962C8B-B14F-4D97-AF65-F5344CB8AC3E}">
        <p14:creationId xmlns:p14="http://schemas.microsoft.com/office/powerpoint/2010/main" val="5055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a:t>
            </a:fld>
            <a:endParaRPr lang="en-US"/>
          </a:p>
        </p:txBody>
      </p:sp>
    </p:spTree>
    <p:extLst>
      <p:ext uri="{BB962C8B-B14F-4D97-AF65-F5344CB8AC3E}">
        <p14:creationId xmlns:p14="http://schemas.microsoft.com/office/powerpoint/2010/main" val="3863936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22</a:t>
            </a:fld>
            <a:endParaRPr lang="en-US"/>
          </a:p>
        </p:txBody>
      </p:sp>
    </p:spTree>
    <p:extLst>
      <p:ext uri="{BB962C8B-B14F-4D97-AF65-F5344CB8AC3E}">
        <p14:creationId xmlns:p14="http://schemas.microsoft.com/office/powerpoint/2010/main" val="2927572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23</a:t>
            </a:fld>
            <a:endParaRPr lang="en-US"/>
          </a:p>
        </p:txBody>
      </p:sp>
    </p:spTree>
    <p:extLst>
      <p:ext uri="{BB962C8B-B14F-4D97-AF65-F5344CB8AC3E}">
        <p14:creationId xmlns:p14="http://schemas.microsoft.com/office/powerpoint/2010/main" val="289980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24</a:t>
            </a:fld>
            <a:endParaRPr lang="en-US"/>
          </a:p>
        </p:txBody>
      </p:sp>
    </p:spTree>
    <p:extLst>
      <p:ext uri="{BB962C8B-B14F-4D97-AF65-F5344CB8AC3E}">
        <p14:creationId xmlns:p14="http://schemas.microsoft.com/office/powerpoint/2010/main" val="12998697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25</a:t>
            </a:fld>
            <a:endParaRPr lang="en-US"/>
          </a:p>
        </p:txBody>
      </p:sp>
    </p:spTree>
    <p:extLst>
      <p:ext uri="{BB962C8B-B14F-4D97-AF65-F5344CB8AC3E}">
        <p14:creationId xmlns:p14="http://schemas.microsoft.com/office/powerpoint/2010/main" val="4068668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26</a:t>
            </a:fld>
            <a:endParaRPr lang="en-US"/>
          </a:p>
        </p:txBody>
      </p:sp>
    </p:spTree>
    <p:extLst>
      <p:ext uri="{BB962C8B-B14F-4D97-AF65-F5344CB8AC3E}">
        <p14:creationId xmlns:p14="http://schemas.microsoft.com/office/powerpoint/2010/main" val="2688085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27</a:t>
            </a:fld>
            <a:endParaRPr lang="en-US"/>
          </a:p>
        </p:txBody>
      </p:sp>
    </p:spTree>
    <p:extLst>
      <p:ext uri="{BB962C8B-B14F-4D97-AF65-F5344CB8AC3E}">
        <p14:creationId xmlns:p14="http://schemas.microsoft.com/office/powerpoint/2010/main" val="38125915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28</a:t>
            </a:fld>
            <a:endParaRPr lang="en-US"/>
          </a:p>
        </p:txBody>
      </p:sp>
    </p:spTree>
    <p:extLst>
      <p:ext uri="{BB962C8B-B14F-4D97-AF65-F5344CB8AC3E}">
        <p14:creationId xmlns:p14="http://schemas.microsoft.com/office/powerpoint/2010/main" val="27235003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32</a:t>
            </a:fld>
            <a:endParaRPr lang="en-US"/>
          </a:p>
        </p:txBody>
      </p:sp>
    </p:spTree>
    <p:extLst>
      <p:ext uri="{BB962C8B-B14F-4D97-AF65-F5344CB8AC3E}">
        <p14:creationId xmlns:p14="http://schemas.microsoft.com/office/powerpoint/2010/main" val="811415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33</a:t>
            </a:fld>
            <a:endParaRPr lang="en-US"/>
          </a:p>
        </p:txBody>
      </p:sp>
    </p:spTree>
    <p:extLst>
      <p:ext uri="{BB962C8B-B14F-4D97-AF65-F5344CB8AC3E}">
        <p14:creationId xmlns:p14="http://schemas.microsoft.com/office/powerpoint/2010/main" val="10021553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34</a:t>
            </a:fld>
            <a:endParaRPr lang="en-US"/>
          </a:p>
        </p:txBody>
      </p:sp>
    </p:spTree>
    <p:extLst>
      <p:ext uri="{BB962C8B-B14F-4D97-AF65-F5344CB8AC3E}">
        <p14:creationId xmlns:p14="http://schemas.microsoft.com/office/powerpoint/2010/main" val="386926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3</a:t>
            </a:fld>
            <a:endParaRPr lang="en-US"/>
          </a:p>
        </p:txBody>
      </p:sp>
    </p:spTree>
    <p:extLst>
      <p:ext uri="{BB962C8B-B14F-4D97-AF65-F5344CB8AC3E}">
        <p14:creationId xmlns:p14="http://schemas.microsoft.com/office/powerpoint/2010/main" val="42244239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35</a:t>
            </a:fld>
            <a:endParaRPr lang="en-US"/>
          </a:p>
        </p:txBody>
      </p:sp>
    </p:spTree>
    <p:extLst>
      <p:ext uri="{BB962C8B-B14F-4D97-AF65-F5344CB8AC3E}">
        <p14:creationId xmlns:p14="http://schemas.microsoft.com/office/powerpoint/2010/main" val="190396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4</a:t>
            </a:fld>
            <a:endParaRPr lang="en-US"/>
          </a:p>
        </p:txBody>
      </p:sp>
    </p:spTree>
    <p:extLst>
      <p:ext uri="{BB962C8B-B14F-4D97-AF65-F5344CB8AC3E}">
        <p14:creationId xmlns:p14="http://schemas.microsoft.com/office/powerpoint/2010/main" val="699613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5</a:t>
            </a:fld>
            <a:endParaRPr lang="en-US"/>
          </a:p>
        </p:txBody>
      </p:sp>
    </p:spTree>
    <p:extLst>
      <p:ext uri="{BB962C8B-B14F-4D97-AF65-F5344CB8AC3E}">
        <p14:creationId xmlns:p14="http://schemas.microsoft.com/office/powerpoint/2010/main" val="1143797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6</a:t>
            </a:fld>
            <a:endParaRPr lang="en-US"/>
          </a:p>
        </p:txBody>
      </p:sp>
    </p:spTree>
    <p:extLst>
      <p:ext uri="{BB962C8B-B14F-4D97-AF65-F5344CB8AC3E}">
        <p14:creationId xmlns:p14="http://schemas.microsoft.com/office/powerpoint/2010/main" val="2117184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7</a:t>
            </a:fld>
            <a:endParaRPr lang="en-US"/>
          </a:p>
        </p:txBody>
      </p:sp>
    </p:spTree>
    <p:extLst>
      <p:ext uri="{BB962C8B-B14F-4D97-AF65-F5344CB8AC3E}">
        <p14:creationId xmlns:p14="http://schemas.microsoft.com/office/powerpoint/2010/main" val="3708476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8</a:t>
            </a:fld>
            <a:endParaRPr lang="en-US"/>
          </a:p>
        </p:txBody>
      </p:sp>
    </p:spTree>
    <p:extLst>
      <p:ext uri="{BB962C8B-B14F-4D97-AF65-F5344CB8AC3E}">
        <p14:creationId xmlns:p14="http://schemas.microsoft.com/office/powerpoint/2010/main" val="2454835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823CB4-BC04-48F5-8519-028E50AF1873}" type="slidenum">
              <a:rPr lang="en-US" smtClean="0"/>
              <a:pPr>
                <a:defRPr/>
              </a:pPr>
              <a:t>9</a:t>
            </a:fld>
            <a:endParaRPr lang="en-US"/>
          </a:p>
        </p:txBody>
      </p:sp>
    </p:spTree>
    <p:extLst>
      <p:ext uri="{BB962C8B-B14F-4D97-AF65-F5344CB8AC3E}">
        <p14:creationId xmlns:p14="http://schemas.microsoft.com/office/powerpoint/2010/main" val="140096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2094"/>
          </a:xfrm>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24744"/>
            <a:ext cx="8229600" cy="497125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ftr" sz="quarter" idx="11"/>
          </p:nvPr>
        </p:nvSpPr>
        <p:spPr>
          <a:ln/>
        </p:spPr>
        <p:txBody>
          <a:bodyPr/>
          <a:lstStyle>
            <a:lvl1pPr>
              <a:defRPr b="1">
                <a:effectLst/>
              </a:defRPr>
            </a:lvl1pPr>
          </a:lstStyle>
          <a:p>
            <a:pPr>
              <a:defRPr/>
            </a:pPr>
            <a:r>
              <a:rPr lang="en-US" smtClean="0"/>
              <a:t>Prof Clark Cunningham    AG's Conduct Under Scrutiny      October 2014</a:t>
            </a:r>
            <a:endParaRPr 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E328EA13-63D1-43FC-A4FA-9E222A76DA39}" type="slidenum">
              <a:rPr lang="en-US"/>
              <a:pPr>
                <a:defRPr/>
              </a:pPr>
              <a:t>‹#›</a:t>
            </a:fld>
            <a:endParaRPr lang="en-US"/>
          </a:p>
        </p:txBody>
      </p:sp>
    </p:spTree>
    <p:extLst>
      <p:ext uri="{BB962C8B-B14F-4D97-AF65-F5344CB8AC3E}">
        <p14:creationId xmlns:p14="http://schemas.microsoft.com/office/powerpoint/2010/main" val="21192551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1"/>
          </p:nvPr>
        </p:nvSpPr>
        <p:spPr>
          <a:ln/>
        </p:spPr>
        <p:txBody>
          <a:bodyPr/>
          <a:lstStyle>
            <a:lvl1pPr>
              <a:defRPr b="1">
                <a:effectLst/>
              </a:defRPr>
            </a:lvl1pPr>
          </a:lstStyle>
          <a:p>
            <a:pPr>
              <a:defRPr/>
            </a:pPr>
            <a:r>
              <a:rPr lang="en-US" smtClean="0"/>
              <a:t>Prof Clark Cunningham    AG's Conduct Under Scrutiny      October 2014</a:t>
            </a:r>
            <a:endParaRPr 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C2FEDC64-185E-4273-96B9-19EB31469C0D}" type="slidenum">
              <a:rPr lang="en-US"/>
              <a:pPr>
                <a:defRPr/>
              </a:pPr>
              <a:t>‹#›</a:t>
            </a:fld>
            <a:endParaRPr lang="en-US"/>
          </a:p>
        </p:txBody>
      </p:sp>
    </p:spTree>
    <p:extLst>
      <p:ext uri="{BB962C8B-B14F-4D97-AF65-F5344CB8AC3E}">
        <p14:creationId xmlns:p14="http://schemas.microsoft.com/office/powerpoint/2010/main" val="50473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11"/>
          </p:nvPr>
        </p:nvSpPr>
        <p:spPr>
          <a:ln/>
        </p:spPr>
        <p:txBody>
          <a:bodyPr/>
          <a:lstStyle>
            <a:lvl1pPr>
              <a:defRPr b="1" baseline="0">
                <a:effectLst/>
              </a:defRPr>
            </a:lvl1pPr>
          </a:lstStyle>
          <a:p>
            <a:pPr>
              <a:defRPr/>
            </a:pPr>
            <a:r>
              <a:rPr lang="en-US" smtClean="0"/>
              <a:t>Prof Clark Cunningham    AG's Conduct Under Scrutiny      October 2014</a:t>
            </a:r>
            <a:endParaRPr 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ECEF3088-62D7-4BC1-81DA-79A3D5971E74}" type="slidenum">
              <a:rPr lang="en-US"/>
              <a:pPr>
                <a:defRPr/>
              </a:pPr>
              <a:t>‹#›</a:t>
            </a:fld>
            <a:endParaRPr lang="en-US" dirty="0"/>
          </a:p>
        </p:txBody>
      </p:sp>
    </p:spTree>
    <p:extLst>
      <p:ext uri="{BB962C8B-B14F-4D97-AF65-F5344CB8AC3E}">
        <p14:creationId xmlns:p14="http://schemas.microsoft.com/office/powerpoint/2010/main" val="291992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US" sz="4400">
              <a:solidFill>
                <a:schemeClr val="tx2"/>
              </a:solidFill>
            </a:endParaRPr>
          </a:p>
        </p:txBody>
      </p:sp>
      <p:sp>
        <p:nvSpPr>
          <p:cNvPr id="3" name="Rectangle 3"/>
          <p:cNvSpPr>
            <a:spLocks noGrp="1" noChangeArrowheads="1"/>
          </p:cNvSpPr>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hlink"/>
              </a:buClr>
              <a:buSzPct val="80000"/>
              <a:buFont typeface="Wingdings" pitchFamily="2" charset="2"/>
              <a:buChar char="n"/>
            </a:pPr>
            <a:endParaRPr lang="en-US" sz="3200"/>
          </a:p>
        </p:txBody>
      </p:sp>
    </p:spTree>
    <p:extLst>
      <p:ext uri="{BB962C8B-B14F-4D97-AF65-F5344CB8AC3E}">
        <p14:creationId xmlns:p14="http://schemas.microsoft.com/office/powerpoint/2010/main" val="1119509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63491"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p:spPr>
          <p:txBody>
            <a:bodyPr/>
            <a:lstStyle/>
            <a:p>
              <a:pPr eaLnBrk="0" hangingPunct="0">
                <a:defRPr/>
              </a:pPr>
              <a:endParaRPr lang="en-US"/>
            </a:p>
          </p:txBody>
        </p:sp>
        <p:sp>
          <p:nvSpPr>
            <p:cNvPr id="1033"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3493" name="Rectangle 5"/>
          <p:cNvSpPr>
            <a:spLocks noGrp="1" noChangeArrowheads="1"/>
          </p:cNvSpPr>
          <p:nvPr>
            <p:ph type="title"/>
          </p:nvPr>
        </p:nvSpPr>
        <p:spPr bwMode="auto">
          <a:xfrm>
            <a:off x="457200" y="274638"/>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63494" name="Rectangle 6"/>
          <p:cNvSpPr>
            <a:spLocks noGrp="1" noChangeArrowheads="1"/>
          </p:cNvSpPr>
          <p:nvPr>
            <p:ph type="body" idx="1"/>
          </p:nvPr>
        </p:nvSpPr>
        <p:spPr bwMode="auto">
          <a:xfrm>
            <a:off x="457200" y="1600200"/>
            <a:ext cx="8229600" cy="4495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3496" name="Rectangle 8"/>
          <p:cNvSpPr>
            <a:spLocks noGrp="1" noChangeArrowheads="1"/>
          </p:cNvSpPr>
          <p:nvPr>
            <p:ph type="ftr" sz="quarter" idx="3"/>
          </p:nvPr>
        </p:nvSpPr>
        <p:spPr bwMode="auto">
          <a:xfrm>
            <a:off x="719572" y="6248400"/>
            <a:ext cx="7308812"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Tahoma" pitchFamily="34" charset="0"/>
              </a:defRPr>
            </a:lvl1pPr>
          </a:lstStyle>
          <a:p>
            <a:pPr>
              <a:defRPr/>
            </a:pPr>
            <a:r>
              <a:rPr lang="en-US" smtClean="0"/>
              <a:t>Prof Clark Cunningham    AG's Conduct Under Scrutiny      October 2014</a:t>
            </a:r>
            <a:endParaRPr lang="en-US" dirty="0"/>
          </a:p>
        </p:txBody>
      </p:sp>
      <p:sp>
        <p:nvSpPr>
          <p:cNvPr id="63497" name="Rectangle 9"/>
          <p:cNvSpPr>
            <a:spLocks noGrp="1" noChangeArrowheads="1"/>
          </p:cNvSpPr>
          <p:nvPr>
            <p:ph type="sldNum" sz="quarter" idx="4"/>
          </p:nvPr>
        </p:nvSpPr>
        <p:spPr bwMode="auto">
          <a:xfrm>
            <a:off x="8208404" y="6248400"/>
            <a:ext cx="478396"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Tahoma" pitchFamily="34" charset="0"/>
              </a:defRPr>
            </a:lvl1pPr>
          </a:lstStyle>
          <a:p>
            <a:pPr>
              <a:defRPr/>
            </a:pPr>
            <a:fld id="{9CBF3DA8-55D0-474D-ACBC-47CE3FA6B6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5" r:id="rId2"/>
    <p:sldLayoutId id="2147483706" r:id="rId3"/>
    <p:sldLayoutId id="2147483713" r:id="rId4"/>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49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49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34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build="p">
        <p:tmplLst>
          <p:tmpl lvl="1">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Lst>
      </p:bldP>
    </p:bldLst>
  </p:timing>
  <p:hf hdr="0" dt="0"/>
  <p:txStyles>
    <p:titleStyle>
      <a:lvl1pPr algn="ctr" rtl="0" eaLnBrk="0" fontAlgn="base" hangingPunct="0">
        <a:spcBef>
          <a:spcPct val="0"/>
        </a:spcBef>
        <a:spcAft>
          <a:spcPct val="0"/>
        </a:spcAft>
        <a:defRPr sz="4400">
          <a:solidFill>
            <a:schemeClr val="tx2"/>
          </a:solidFill>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latin typeface="+mn-lt"/>
        </a:defRPr>
      </a:lvl3pPr>
      <a:lvl4pPr marL="1600200" indent="-228600" algn="l" rtl="0" eaLnBrk="0" fontAlgn="base" hangingPunct="0">
        <a:spcBef>
          <a:spcPct val="20000"/>
        </a:spcBef>
        <a:spcAft>
          <a:spcPct val="0"/>
        </a:spcAft>
        <a:buChar char="–"/>
        <a:defRPr sz="2000">
          <a:solidFill>
            <a:schemeClr val="tx1"/>
          </a:solidFill>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larkcunningham.org/GeorgiaLegalEthics/EthicsCommission.html"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533400" y="457200"/>
            <a:ext cx="8229600" cy="1027584"/>
          </a:xfrm>
          <a:solidFill>
            <a:srgbClr val="FFFFFF"/>
          </a:solidFill>
          <a:ln>
            <a:solidFill>
              <a:srgbClr val="000000"/>
            </a:solidFill>
            <a:miter lim="800000"/>
            <a:headEnd/>
            <a:tailEnd/>
          </a:ln>
        </p:spPr>
        <p:txBody>
          <a:bodyPr/>
          <a:lstStyle/>
          <a:p>
            <a:r>
              <a:rPr lang="en-US" dirty="0" smtClean="0">
                <a:effectLst/>
              </a:rPr>
              <a:t>AG’S CONDUCT UNDER SCRUTINY</a:t>
            </a:r>
          </a:p>
        </p:txBody>
      </p:sp>
      <p:sp>
        <p:nvSpPr>
          <p:cNvPr id="3075" name="Rectangle 3"/>
          <p:cNvSpPr>
            <a:spLocks noGrp="1" noChangeArrowheads="1"/>
          </p:cNvSpPr>
          <p:nvPr>
            <p:ph type="subTitle" idx="4294967295"/>
          </p:nvPr>
        </p:nvSpPr>
        <p:spPr>
          <a:xfrm>
            <a:off x="685800" y="1628800"/>
            <a:ext cx="7848600" cy="4500500"/>
          </a:xfrm>
          <a:solidFill>
            <a:srgbClr val="FFFFFF"/>
          </a:solidFill>
          <a:ln>
            <a:solidFill>
              <a:srgbClr val="000000"/>
            </a:solidFill>
            <a:miter lim="800000"/>
            <a:headEnd/>
            <a:tailEnd/>
          </a:ln>
        </p:spPr>
        <p:txBody>
          <a:bodyPr/>
          <a:lstStyle/>
          <a:p>
            <a:pPr marL="0" indent="0" algn="ctr">
              <a:lnSpc>
                <a:spcPct val="90000"/>
              </a:lnSpc>
              <a:buFont typeface="Wingdings" pitchFamily="2" charset="2"/>
              <a:buNone/>
            </a:pPr>
            <a:endParaRPr lang="en-US" sz="2800" dirty="0" smtClean="0">
              <a:effectLst/>
            </a:endParaRPr>
          </a:p>
          <a:p>
            <a:pPr marL="0" indent="0" algn="ctr">
              <a:lnSpc>
                <a:spcPct val="90000"/>
              </a:lnSpc>
              <a:buFont typeface="Wingdings" pitchFamily="2" charset="2"/>
              <a:buNone/>
            </a:pPr>
            <a:r>
              <a:rPr lang="en-US" sz="2800" dirty="0" smtClean="0">
                <a:effectLst/>
              </a:rPr>
              <a:t>Clark D. Cunningham, Director</a:t>
            </a:r>
          </a:p>
          <a:p>
            <a:pPr marL="0" indent="0" algn="ctr">
              <a:lnSpc>
                <a:spcPct val="90000"/>
              </a:lnSpc>
              <a:buFont typeface="Wingdings" pitchFamily="2" charset="2"/>
              <a:buNone/>
            </a:pPr>
            <a:r>
              <a:rPr lang="en-US" sz="2800" dirty="0" smtClean="0">
                <a:effectLst/>
              </a:rPr>
              <a:t>National Institute for </a:t>
            </a:r>
            <a:br>
              <a:rPr lang="en-US" sz="2800" dirty="0" smtClean="0">
                <a:effectLst/>
              </a:rPr>
            </a:br>
            <a:r>
              <a:rPr lang="en-US" sz="2800" dirty="0" smtClean="0">
                <a:effectLst/>
              </a:rPr>
              <a:t>Teaching Ethics and Professionalism</a:t>
            </a:r>
          </a:p>
          <a:p>
            <a:pPr marL="0" indent="0" algn="ctr">
              <a:lnSpc>
                <a:spcPct val="90000"/>
              </a:lnSpc>
              <a:buFont typeface="Wingdings" pitchFamily="2" charset="2"/>
              <a:buNone/>
            </a:pPr>
            <a:r>
              <a:rPr lang="en-US" sz="2800" dirty="0" smtClean="0">
                <a:effectLst/>
              </a:rPr>
              <a:t>and</a:t>
            </a:r>
          </a:p>
          <a:p>
            <a:pPr marL="0" indent="0" algn="ctr">
              <a:lnSpc>
                <a:spcPct val="90000"/>
              </a:lnSpc>
              <a:buNone/>
            </a:pPr>
            <a:r>
              <a:rPr lang="en-US" sz="2800" dirty="0" smtClean="0">
                <a:effectLst/>
              </a:rPr>
              <a:t>W. Lee Burge </a:t>
            </a:r>
            <a:r>
              <a:rPr lang="en-US" sz="2800" dirty="0" smtClean="0"/>
              <a:t>Chair in </a:t>
            </a:r>
            <a:r>
              <a:rPr lang="en-US" sz="2800" dirty="0" smtClean="0">
                <a:effectLst/>
              </a:rPr>
              <a:t> Law &amp; Ethics</a:t>
            </a:r>
            <a:br>
              <a:rPr lang="en-US" sz="2800" dirty="0" smtClean="0">
                <a:effectLst/>
              </a:rPr>
            </a:br>
            <a:r>
              <a:rPr lang="en-US" sz="2800" dirty="0" smtClean="0">
                <a:effectLst/>
              </a:rPr>
              <a:t>Georgia State University</a:t>
            </a:r>
            <a:br>
              <a:rPr lang="en-US" sz="2800" dirty="0" smtClean="0">
                <a:effectLst/>
              </a:rPr>
            </a:br>
            <a:r>
              <a:rPr lang="en-US" sz="2800" dirty="0" smtClean="0">
                <a:effectLst/>
              </a:rPr>
              <a:t/>
            </a:r>
            <a:br>
              <a:rPr lang="en-US" sz="2800" dirty="0" smtClean="0">
                <a:effectLst/>
              </a:rPr>
            </a:br>
            <a:r>
              <a:rPr lang="en-US" sz="2800" dirty="0" smtClean="0">
                <a:effectLst/>
              </a:rPr>
              <a:t>For more </a:t>
            </a:r>
            <a:r>
              <a:rPr lang="en-US" sz="2800" dirty="0"/>
              <a:t>information:</a:t>
            </a:r>
            <a:br>
              <a:rPr lang="en-US" sz="2800" dirty="0"/>
            </a:br>
            <a:r>
              <a:rPr lang="en-US" sz="2000" dirty="0" smtClean="0">
                <a:hlinkClick r:id="rId3"/>
              </a:rPr>
              <a:t>www.clarkcunningham.org/GeorgiaLegalEthics/EthicsCommission.html</a:t>
            </a:r>
            <a:r>
              <a:rPr lang="en-US" sz="2000" dirty="0" smtClean="0"/>
              <a:t> </a:t>
            </a:r>
            <a:endParaRPr lang="en-US" sz="2000" dirty="0" smtClean="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3620" y="116632"/>
            <a:ext cx="8229600" cy="742094"/>
          </a:xfrm>
        </p:spPr>
        <p:txBody>
          <a:bodyPr/>
          <a:lstStyle/>
          <a:p>
            <a:r>
              <a:rPr lang="en-US" dirty="0" smtClean="0"/>
              <a:t>July 17, 2012 </a:t>
            </a:r>
            <a:r>
              <a:rPr lang="en-US" dirty="0" err="1" smtClean="0"/>
              <a:t>LaBerge</a:t>
            </a:r>
            <a:r>
              <a:rPr lang="en-US" dirty="0" smtClean="0"/>
              <a:t> Memo</a:t>
            </a:r>
            <a:endParaRPr lang="en-US" dirty="0"/>
          </a:p>
        </p:txBody>
      </p:sp>
      <p:sp>
        <p:nvSpPr>
          <p:cNvPr id="8" name="Content Placeholder 7"/>
          <p:cNvSpPr>
            <a:spLocks noGrp="1"/>
          </p:cNvSpPr>
          <p:nvPr>
            <p:ph idx="1"/>
          </p:nvPr>
        </p:nvSpPr>
        <p:spPr>
          <a:xfrm>
            <a:off x="457200" y="764704"/>
            <a:ext cx="8229600" cy="5616624"/>
          </a:xfrm>
        </p:spPr>
        <p:txBody>
          <a:bodyPr/>
          <a:lstStyle/>
          <a:p>
            <a:pPr lvl="1"/>
            <a:r>
              <a:rPr lang="en-US" dirty="0" smtClean="0"/>
              <a:t>Ryan informed me it was not in the agency’s best interest for these cases to go to a hearing Monday; </a:t>
            </a:r>
          </a:p>
          <a:p>
            <a:pPr lvl="1"/>
            <a:r>
              <a:rPr lang="en-US" dirty="0" smtClean="0"/>
              <a:t>nor was it in their best political interest either </a:t>
            </a:r>
          </a:p>
          <a:p>
            <a:pPr lvl="1"/>
            <a:r>
              <a:rPr lang="en-US" dirty="0" smtClean="0"/>
              <a:t>and that our rule making authority may not happen if the complaints were not resolved prior to Monday.”</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10</a:t>
            </a:fld>
            <a:endParaRPr lang="en-US"/>
          </a:p>
        </p:txBody>
      </p:sp>
    </p:spTree>
    <p:extLst>
      <p:ext uri="{BB962C8B-B14F-4D97-AF65-F5344CB8AC3E}">
        <p14:creationId xmlns:p14="http://schemas.microsoft.com/office/powerpoint/2010/main" val="4067266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16632"/>
            <a:ext cx="8229600" cy="648072"/>
          </a:xfrm>
        </p:spPr>
        <p:txBody>
          <a:bodyPr/>
          <a:lstStyle/>
          <a:p>
            <a:r>
              <a:rPr lang="en-US" dirty="0" smtClean="0"/>
              <a:t>July 17, 2012 </a:t>
            </a:r>
            <a:r>
              <a:rPr lang="en-US" dirty="0" err="1" smtClean="0"/>
              <a:t>LaBerge</a:t>
            </a:r>
            <a:r>
              <a:rPr lang="en-US" dirty="0" smtClean="0"/>
              <a:t> Memo</a:t>
            </a:r>
            <a:endParaRPr lang="en-US" dirty="0"/>
          </a:p>
        </p:txBody>
      </p:sp>
      <p:sp>
        <p:nvSpPr>
          <p:cNvPr id="8" name="Content Placeholder 7"/>
          <p:cNvSpPr>
            <a:spLocks noGrp="1"/>
          </p:cNvSpPr>
          <p:nvPr>
            <p:ph idx="1"/>
          </p:nvPr>
        </p:nvSpPr>
        <p:spPr>
          <a:xfrm>
            <a:off x="457200" y="764704"/>
            <a:ext cx="8229600" cy="5331296"/>
          </a:xfrm>
        </p:spPr>
        <p:txBody>
          <a:bodyPr/>
          <a:lstStyle/>
          <a:p>
            <a:r>
              <a:rPr lang="en-US" dirty="0" smtClean="0"/>
              <a:t>“I felt </a:t>
            </a:r>
            <a:r>
              <a:rPr lang="en-US" dirty="0"/>
              <a:t>it necessary to inform the Chairman of the Commission, Kevin Abernathy, about what had </a:t>
            </a:r>
            <a:r>
              <a:rPr lang="en-US" dirty="0" smtClean="0"/>
              <a:t>transpired”</a:t>
            </a:r>
          </a:p>
          <a:p>
            <a:r>
              <a:rPr lang="en-US" dirty="0" smtClean="0"/>
              <a:t> “After relayed the </a:t>
            </a:r>
            <a:r>
              <a:rPr lang="en-US" dirty="0"/>
              <a:t>texts and phone conversation, Kevin [Abernathy] stated that he would be passing this along to the Vice-Chairperson, Hillary </a:t>
            </a:r>
            <a:r>
              <a:rPr lang="en-US" dirty="0" err="1"/>
              <a:t>Stringfellow</a:t>
            </a:r>
            <a:r>
              <a:rPr lang="en-US" dirty="0"/>
              <a:t> and fellow commissioner, Kent Alexander</a:t>
            </a:r>
            <a:r>
              <a:rPr lang="en-US" dirty="0" smtClean="0"/>
              <a:t>.”</a:t>
            </a:r>
          </a:p>
          <a:p>
            <a:pPr marL="457200" lvl="1" indent="0">
              <a:buNone/>
            </a:pPr>
            <a:r>
              <a:rPr lang="en-US" sz="2000" dirty="0" smtClean="0"/>
              <a:t>“Holly </a:t>
            </a:r>
            <a:r>
              <a:rPr lang="en-US" sz="2000" dirty="0" err="1" smtClean="0"/>
              <a:t>LaBerge</a:t>
            </a:r>
            <a:r>
              <a:rPr lang="en-US" sz="2000" dirty="0" smtClean="0"/>
              <a:t/>
            </a:r>
            <a:br>
              <a:rPr lang="en-US" sz="2000" dirty="0" smtClean="0"/>
            </a:br>
            <a:r>
              <a:rPr lang="en-US" sz="2000" dirty="0" smtClean="0"/>
              <a:t>Executive Secretary</a:t>
            </a:r>
            <a:br>
              <a:rPr lang="en-US" sz="2000" dirty="0" smtClean="0"/>
            </a:br>
            <a:r>
              <a:rPr lang="en-US" sz="2000" dirty="0" smtClean="0"/>
              <a:t>Georgia Government Transparency &amp; Campaign Finance Commission”</a:t>
            </a:r>
          </a:p>
          <a:p>
            <a:pPr lvl="1"/>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11</a:t>
            </a:fld>
            <a:endParaRPr lang="en-US"/>
          </a:p>
        </p:txBody>
      </p:sp>
    </p:spTree>
    <p:extLst>
      <p:ext uri="{BB962C8B-B14F-4D97-AF65-F5344CB8AC3E}">
        <p14:creationId xmlns:p14="http://schemas.microsoft.com/office/powerpoint/2010/main" val="3029643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July 23, 2012</a:t>
            </a:r>
            <a:endParaRPr lang="en-US" dirty="0"/>
          </a:p>
        </p:txBody>
      </p:sp>
      <p:sp>
        <p:nvSpPr>
          <p:cNvPr id="8" name="Content Placeholder 7"/>
          <p:cNvSpPr>
            <a:spLocks noGrp="1"/>
          </p:cNvSpPr>
          <p:nvPr>
            <p:ph idx="1"/>
          </p:nvPr>
        </p:nvSpPr>
        <p:spPr/>
        <p:txBody>
          <a:bodyPr/>
          <a:lstStyle/>
          <a:p>
            <a:r>
              <a:rPr lang="en-US" dirty="0" smtClean="0"/>
              <a:t>Commission dismisses </a:t>
            </a:r>
            <a:r>
              <a:rPr lang="en-US" dirty="0"/>
              <a:t>four of the </a:t>
            </a:r>
            <a:r>
              <a:rPr lang="en-US" dirty="0" smtClean="0"/>
              <a:t>complaints</a:t>
            </a:r>
          </a:p>
          <a:p>
            <a:r>
              <a:rPr lang="en-US" dirty="0" smtClean="0"/>
              <a:t> Settles three </a:t>
            </a:r>
            <a:r>
              <a:rPr lang="en-US" dirty="0"/>
              <a:t>remaining complaints with the payment of $3,350 in administrative fees for a series of "technical defects</a:t>
            </a:r>
            <a:r>
              <a:rPr lang="en-US" dirty="0" smtClean="0"/>
              <a:t>.”</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12</a:t>
            </a:fld>
            <a:endParaRPr lang="en-US"/>
          </a:p>
        </p:txBody>
      </p:sp>
    </p:spTree>
    <p:extLst>
      <p:ext uri="{BB962C8B-B14F-4D97-AF65-F5344CB8AC3E}">
        <p14:creationId xmlns:p14="http://schemas.microsoft.com/office/powerpoint/2010/main" val="1965251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Open Records Request to </a:t>
            </a:r>
            <a:r>
              <a:rPr lang="en-US" dirty="0" err="1" smtClean="0"/>
              <a:t>LaBerge</a:t>
            </a:r>
            <a:endParaRPr lang="en-US" dirty="0"/>
          </a:p>
        </p:txBody>
      </p:sp>
      <p:sp>
        <p:nvSpPr>
          <p:cNvPr id="8" name="Content Placeholder 7"/>
          <p:cNvSpPr>
            <a:spLocks noGrp="1"/>
          </p:cNvSpPr>
          <p:nvPr>
            <p:ph idx="1"/>
          </p:nvPr>
        </p:nvSpPr>
        <p:spPr/>
        <p:txBody>
          <a:bodyPr/>
          <a:lstStyle/>
          <a:p>
            <a:r>
              <a:rPr lang="en-US" dirty="0" smtClean="0"/>
              <a:t>Atlanta Journal Constitution, July 26, 2012:</a:t>
            </a:r>
          </a:p>
          <a:p>
            <a:r>
              <a:rPr lang="en-US" dirty="0" smtClean="0"/>
              <a:t>“Access to and copies of all records, including interviews, audits, e-mails, faxes, and any and all documents including case files related to” Deal for Governor cases</a:t>
            </a:r>
          </a:p>
          <a:p>
            <a:r>
              <a:rPr lang="en-US" dirty="0" err="1" smtClean="0"/>
              <a:t>LaBerge</a:t>
            </a:r>
            <a:r>
              <a:rPr lang="en-US" dirty="0" smtClean="0"/>
              <a:t> does not give AJC access to or a copy of her July 17 memo </a:t>
            </a:r>
            <a:endParaRPr lang="en-US" dirty="0"/>
          </a:p>
        </p:txBody>
      </p:sp>
      <p:sp>
        <p:nvSpPr>
          <p:cNvPr id="9" name="Footer Placeholder 8"/>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10" name="Slide Number Placeholder 9"/>
          <p:cNvSpPr>
            <a:spLocks noGrp="1"/>
          </p:cNvSpPr>
          <p:nvPr>
            <p:ph type="sldNum" sz="quarter" idx="12"/>
          </p:nvPr>
        </p:nvSpPr>
        <p:spPr/>
        <p:txBody>
          <a:bodyPr/>
          <a:lstStyle/>
          <a:p>
            <a:pPr>
              <a:defRPr/>
            </a:pPr>
            <a:fld id="{E328EA13-63D1-43FC-A4FA-9E222A76DA39}" type="slidenum">
              <a:rPr lang="en-US" smtClean="0"/>
              <a:pPr>
                <a:defRPr/>
              </a:pPr>
              <a:t>13</a:t>
            </a:fld>
            <a:endParaRPr lang="en-US"/>
          </a:p>
        </p:txBody>
      </p:sp>
    </p:spTree>
    <p:extLst>
      <p:ext uri="{BB962C8B-B14F-4D97-AF65-F5344CB8AC3E}">
        <p14:creationId xmlns:p14="http://schemas.microsoft.com/office/powerpoint/2010/main" val="1286480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74142"/>
          </a:xfrm>
        </p:spPr>
        <p:txBody>
          <a:bodyPr/>
          <a:lstStyle/>
          <a:p>
            <a:r>
              <a:rPr lang="en-US" sz="3200" dirty="0" smtClean="0"/>
              <a:t>March </a:t>
            </a:r>
            <a:r>
              <a:rPr lang="en-US" sz="3200" dirty="0"/>
              <a:t>26, </a:t>
            </a:r>
            <a:r>
              <a:rPr lang="en-US" sz="3200" dirty="0" smtClean="0"/>
              <a:t>2013: </a:t>
            </a:r>
            <a:r>
              <a:rPr lang="en-US" sz="3200" dirty="0" err="1" smtClean="0"/>
              <a:t>Kalberman</a:t>
            </a:r>
            <a:r>
              <a:rPr lang="en-US" sz="3200" dirty="0" smtClean="0"/>
              <a:t> First Request for Production </a:t>
            </a:r>
            <a:r>
              <a:rPr lang="en-US" sz="3200" dirty="0"/>
              <a:t>of Documents </a:t>
            </a:r>
            <a:r>
              <a:rPr lang="en-US" sz="3200" dirty="0" smtClean="0"/>
              <a:t>to Commission</a:t>
            </a:r>
            <a:endParaRPr lang="en-US" sz="3200" dirty="0"/>
          </a:p>
        </p:txBody>
      </p:sp>
      <p:sp>
        <p:nvSpPr>
          <p:cNvPr id="5" name="Content Placeholder 4"/>
          <p:cNvSpPr>
            <a:spLocks noGrp="1"/>
          </p:cNvSpPr>
          <p:nvPr>
            <p:ph idx="1"/>
          </p:nvPr>
        </p:nvSpPr>
        <p:spPr>
          <a:xfrm>
            <a:off x="457200" y="1448780"/>
            <a:ext cx="8229600" cy="4647220"/>
          </a:xfrm>
        </p:spPr>
        <p:txBody>
          <a:bodyPr/>
          <a:lstStyle/>
          <a:p>
            <a:r>
              <a:rPr lang="en-US" dirty="0"/>
              <a:t>“Please produce the Commission’s entire investigative file concerning Nathan Deal, including all correspondence relating to that investigation into alleged ethical violations committed by his campaign for governor in the 2010 election cycle</a:t>
            </a:r>
            <a:r>
              <a:rPr lang="en-US" dirty="0" smtClean="0"/>
              <a:t>.”</a:t>
            </a:r>
          </a:p>
          <a:p>
            <a:r>
              <a:rPr lang="en-US" dirty="0" smtClean="0"/>
              <a:t>AG agrees to produce and gives </a:t>
            </a:r>
            <a:r>
              <a:rPr lang="en-US" dirty="0" err="1" smtClean="0"/>
              <a:t>Kalberman</a:t>
            </a:r>
            <a:r>
              <a:rPr lang="en-US" dirty="0" smtClean="0"/>
              <a:t> computer disk saying it contains entire investigative file</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14</a:t>
            </a:fld>
            <a:endParaRPr lang="en-US"/>
          </a:p>
        </p:txBody>
      </p:sp>
    </p:spTree>
    <p:extLst>
      <p:ext uri="{BB962C8B-B14F-4D97-AF65-F5344CB8AC3E}">
        <p14:creationId xmlns:p14="http://schemas.microsoft.com/office/powerpoint/2010/main" val="763901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1201762"/>
          </a:xfrm>
        </p:spPr>
        <p:txBody>
          <a:bodyPr/>
          <a:lstStyle/>
          <a:p>
            <a:r>
              <a:rPr lang="en-US" dirty="0"/>
              <a:t>April 19, </a:t>
            </a:r>
            <a:r>
              <a:rPr lang="en-US" dirty="0" smtClean="0"/>
              <a:t>2013: </a:t>
            </a:r>
            <a:r>
              <a:rPr lang="en-US" dirty="0" err="1" smtClean="0"/>
              <a:t>Kalberman</a:t>
            </a:r>
            <a:r>
              <a:rPr lang="en-US" dirty="0" smtClean="0"/>
              <a:t> First </a:t>
            </a:r>
            <a:r>
              <a:rPr lang="en-US" dirty="0"/>
              <a:t>Request for </a:t>
            </a:r>
            <a:r>
              <a:rPr lang="en-US" dirty="0" smtClean="0"/>
              <a:t/>
            </a:r>
            <a:br>
              <a:rPr lang="en-US" dirty="0" smtClean="0"/>
            </a:br>
            <a:r>
              <a:rPr lang="en-US" dirty="0" smtClean="0"/>
              <a:t>Production </a:t>
            </a:r>
            <a:r>
              <a:rPr lang="en-US" dirty="0"/>
              <a:t>of Documents </a:t>
            </a:r>
            <a:r>
              <a:rPr lang="en-US" dirty="0" smtClean="0"/>
              <a:t>to </a:t>
            </a:r>
            <a:r>
              <a:rPr lang="en-US" dirty="0" err="1" smtClean="0"/>
              <a:t>LaBerge</a:t>
            </a:r>
            <a:endParaRPr lang="en-US" dirty="0"/>
          </a:p>
        </p:txBody>
      </p:sp>
      <p:sp>
        <p:nvSpPr>
          <p:cNvPr id="8" name="Content Placeholder 7"/>
          <p:cNvSpPr>
            <a:spLocks noGrp="1"/>
          </p:cNvSpPr>
          <p:nvPr>
            <p:ph idx="1"/>
          </p:nvPr>
        </p:nvSpPr>
        <p:spPr>
          <a:xfrm>
            <a:off x="457200" y="1628800"/>
            <a:ext cx="8229600" cy="4467200"/>
          </a:xfrm>
        </p:spPr>
        <p:txBody>
          <a:bodyPr/>
          <a:lstStyle/>
          <a:p>
            <a:r>
              <a:rPr lang="en-US" dirty="0" smtClean="0"/>
              <a:t>“Please </a:t>
            </a:r>
            <a:r>
              <a:rPr lang="en-US" dirty="0"/>
              <a:t>produce any and all correspondence, including emails ... between yourself and any employee or representative of the State of Georgia’s Governor’s Office, since July 1, </a:t>
            </a:r>
            <a:r>
              <a:rPr lang="en-US" dirty="0" smtClean="0"/>
              <a:t>2011”</a:t>
            </a:r>
          </a:p>
          <a:p>
            <a:r>
              <a:rPr lang="en-US" dirty="0" smtClean="0"/>
              <a:t>AG agrees to produce requested documents</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15</a:t>
            </a:fld>
            <a:endParaRPr lang="en-US"/>
          </a:p>
        </p:txBody>
      </p:sp>
    </p:spTree>
    <p:extLst>
      <p:ext uri="{BB962C8B-B14F-4D97-AF65-F5344CB8AC3E}">
        <p14:creationId xmlns:p14="http://schemas.microsoft.com/office/powerpoint/2010/main" val="1299200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2094"/>
          </a:xfrm>
        </p:spPr>
        <p:txBody>
          <a:bodyPr/>
          <a:lstStyle/>
          <a:p>
            <a:r>
              <a:rPr lang="en-US" sz="4000" dirty="0" smtClean="0"/>
              <a:t>July 30, 2013 Deposition of John Hair</a:t>
            </a:r>
            <a:endParaRPr lang="en-US" sz="4000" dirty="0"/>
          </a:p>
        </p:txBody>
      </p:sp>
      <p:sp>
        <p:nvSpPr>
          <p:cNvPr id="9" name="Content Placeholder 8"/>
          <p:cNvSpPr>
            <a:spLocks noGrp="1"/>
          </p:cNvSpPr>
          <p:nvPr>
            <p:ph sz="half" idx="2"/>
          </p:nvPr>
        </p:nvSpPr>
        <p:spPr>
          <a:xfrm>
            <a:off x="2987824" y="1016732"/>
            <a:ext cx="5698976" cy="5079268"/>
          </a:xfrm>
        </p:spPr>
        <p:txBody>
          <a:bodyPr/>
          <a:lstStyle/>
          <a:p>
            <a:r>
              <a:rPr lang="en-US" dirty="0" smtClean="0"/>
              <a:t>In June 2012 “</a:t>
            </a:r>
            <a:r>
              <a:rPr lang="en-US" dirty="0" err="1" smtClean="0"/>
              <a:t>LaBerge</a:t>
            </a:r>
            <a:r>
              <a:rPr lang="en-US" dirty="0" smtClean="0"/>
              <a:t> … informed me that dealing with Governor Deal’s case, there’s going to be sensitive information”</a:t>
            </a:r>
          </a:p>
          <a:p>
            <a:r>
              <a:rPr lang="en-US" dirty="0" smtClean="0"/>
              <a:t>“Documents that she specifically does not want to be sent through the main channels”</a:t>
            </a:r>
          </a:p>
          <a:p>
            <a:r>
              <a:rPr lang="en-US" dirty="0" smtClean="0"/>
              <a:t>“These documents to be … scanned … put on a zip drive … and then sent to her personal email address</a:t>
            </a:r>
            <a:r>
              <a:rPr lang="en-US" dirty="0" smtClean="0"/>
              <a:t>”</a:t>
            </a:r>
          </a:p>
          <a:p>
            <a:pPr lvl="1"/>
            <a:r>
              <a:rPr lang="en-US" dirty="0" smtClean="0"/>
              <a:t>Deposition at p. 31</a:t>
            </a:r>
            <a:endParaRPr lang="en-US" dirty="0"/>
          </a:p>
        </p:txBody>
      </p:sp>
      <p:pic>
        <p:nvPicPr>
          <p:cNvPr id="12" name="Content Placeholder 1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19572" y="1160124"/>
            <a:ext cx="2179919" cy="2232872"/>
          </a:xfrm>
        </p:spPr>
      </p:pic>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4" name="Slide Number Placeholder 3"/>
          <p:cNvSpPr>
            <a:spLocks noGrp="1"/>
          </p:cNvSpPr>
          <p:nvPr>
            <p:ph type="sldNum" sz="quarter" idx="12"/>
          </p:nvPr>
        </p:nvSpPr>
        <p:spPr/>
        <p:txBody>
          <a:bodyPr/>
          <a:lstStyle/>
          <a:p>
            <a:pPr>
              <a:defRPr/>
            </a:pPr>
            <a:fld id="{C2FEDC64-185E-4273-96B9-19EB31469C0D}" type="slidenum">
              <a:rPr lang="en-US" smtClean="0"/>
              <a:pPr>
                <a:defRPr/>
              </a:pPr>
              <a:t>16</a:t>
            </a:fld>
            <a:endParaRPr lang="en-US"/>
          </a:p>
        </p:txBody>
      </p:sp>
    </p:spTree>
    <p:extLst>
      <p:ext uri="{BB962C8B-B14F-4D97-AF65-F5344CB8AC3E}">
        <p14:creationId xmlns:p14="http://schemas.microsoft.com/office/powerpoint/2010/main" val="2753334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2094"/>
          </a:xfrm>
        </p:spPr>
        <p:txBody>
          <a:bodyPr/>
          <a:lstStyle/>
          <a:p>
            <a:r>
              <a:rPr lang="en-US" sz="4000" dirty="0" smtClean="0"/>
              <a:t>July 30, 2013 Deposition of John Hair</a:t>
            </a:r>
            <a:endParaRPr lang="en-US" sz="4000" dirty="0"/>
          </a:p>
        </p:txBody>
      </p:sp>
      <p:sp>
        <p:nvSpPr>
          <p:cNvPr id="9" name="Content Placeholder 8"/>
          <p:cNvSpPr>
            <a:spLocks noGrp="1"/>
          </p:cNvSpPr>
          <p:nvPr>
            <p:ph sz="half" idx="2"/>
          </p:nvPr>
        </p:nvSpPr>
        <p:spPr>
          <a:xfrm>
            <a:off x="2987824" y="1016732"/>
            <a:ext cx="5698976" cy="5079268"/>
          </a:xfrm>
        </p:spPr>
        <p:txBody>
          <a:bodyPr/>
          <a:lstStyle/>
          <a:p>
            <a:r>
              <a:rPr lang="en-US" dirty="0" smtClean="0"/>
              <a:t>“They had you put these documents on this jump drive so they wouldn’t be put on the main system?</a:t>
            </a:r>
          </a:p>
          <a:p>
            <a:r>
              <a:rPr lang="en-US" dirty="0" smtClean="0"/>
              <a:t>Yes.</a:t>
            </a:r>
          </a:p>
          <a:p>
            <a:r>
              <a:rPr lang="en-US" dirty="0" smtClean="0"/>
              <a:t>Is it your opinion … that this was a violation of the Open Records Act?”</a:t>
            </a:r>
          </a:p>
          <a:p>
            <a:r>
              <a:rPr lang="en-US" dirty="0" smtClean="0"/>
              <a:t>“Yes, ma’am</a:t>
            </a:r>
            <a:r>
              <a:rPr lang="en-US" dirty="0" smtClean="0"/>
              <a:t>.”</a:t>
            </a:r>
          </a:p>
          <a:p>
            <a:pPr lvl="1"/>
            <a:r>
              <a:rPr lang="en-US" dirty="0" smtClean="0"/>
              <a:t>Deposition at page 32.</a:t>
            </a:r>
            <a:endParaRPr lang="en-US" dirty="0"/>
          </a:p>
        </p:txBody>
      </p:sp>
      <p:pic>
        <p:nvPicPr>
          <p:cNvPr id="12" name="Content Placeholder 1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19572" y="1160124"/>
            <a:ext cx="2179919" cy="2232872"/>
          </a:xfrm>
        </p:spPr>
      </p:pic>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4" name="Slide Number Placeholder 3"/>
          <p:cNvSpPr>
            <a:spLocks noGrp="1"/>
          </p:cNvSpPr>
          <p:nvPr>
            <p:ph type="sldNum" sz="quarter" idx="12"/>
          </p:nvPr>
        </p:nvSpPr>
        <p:spPr/>
        <p:txBody>
          <a:bodyPr/>
          <a:lstStyle/>
          <a:p>
            <a:pPr>
              <a:defRPr/>
            </a:pPr>
            <a:fld id="{C2FEDC64-185E-4273-96B9-19EB31469C0D}" type="slidenum">
              <a:rPr lang="en-US" smtClean="0"/>
              <a:pPr>
                <a:defRPr/>
              </a:pPr>
              <a:t>17</a:t>
            </a:fld>
            <a:endParaRPr lang="en-US"/>
          </a:p>
        </p:txBody>
      </p:sp>
    </p:spTree>
    <p:extLst>
      <p:ext uri="{BB962C8B-B14F-4D97-AF65-F5344CB8AC3E}">
        <p14:creationId xmlns:p14="http://schemas.microsoft.com/office/powerpoint/2010/main" val="11960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Georgia Open Records Act</a:t>
            </a:r>
            <a:endParaRPr lang="en-US" dirty="0"/>
          </a:p>
        </p:txBody>
      </p:sp>
      <p:sp>
        <p:nvSpPr>
          <p:cNvPr id="8" name="Content Placeholder 7"/>
          <p:cNvSpPr>
            <a:spLocks noGrp="1"/>
          </p:cNvSpPr>
          <p:nvPr>
            <p:ph idx="1"/>
          </p:nvPr>
        </p:nvSpPr>
        <p:spPr/>
        <p:txBody>
          <a:bodyPr/>
          <a:lstStyle/>
          <a:p>
            <a:r>
              <a:rPr lang="en-US" dirty="0"/>
              <a:t>“knowingly and willingly frustrating or attempting to frustrate access to records by intentionally making records difficult to obtain or review” is a misdemeanor" § </a:t>
            </a:r>
            <a:r>
              <a:rPr lang="en-US" dirty="0" smtClean="0"/>
              <a:t>50-18-74</a:t>
            </a:r>
          </a:p>
          <a:p>
            <a:r>
              <a:rPr lang="en-US" dirty="0"/>
              <a:t>the Attorney General </a:t>
            </a:r>
            <a:r>
              <a:rPr lang="en-US" dirty="0" smtClean="0"/>
              <a:t>has “authority </a:t>
            </a:r>
            <a:r>
              <a:rPr lang="en-US" dirty="0"/>
              <a:t>to bring such actions in his or her discretion as may be appropriate to enforce compliance with this article and to seek either civil or criminal penalties or </a:t>
            </a:r>
            <a:r>
              <a:rPr lang="en-US" dirty="0" smtClean="0"/>
              <a:t>both” </a:t>
            </a:r>
            <a:r>
              <a:rPr lang="en-US" dirty="0"/>
              <a:t>§ 50-18-73</a:t>
            </a:r>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18</a:t>
            </a:fld>
            <a:endParaRPr lang="en-US"/>
          </a:p>
        </p:txBody>
      </p:sp>
    </p:spTree>
    <p:extLst>
      <p:ext uri="{BB962C8B-B14F-4D97-AF65-F5344CB8AC3E}">
        <p14:creationId xmlns:p14="http://schemas.microsoft.com/office/powerpoint/2010/main" val="2240757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922114"/>
          </a:xfrm>
        </p:spPr>
        <p:txBody>
          <a:bodyPr/>
          <a:lstStyle/>
          <a:p>
            <a:r>
              <a:rPr lang="en-US" dirty="0" smtClean="0"/>
              <a:t>August 2013</a:t>
            </a:r>
            <a:endParaRPr lang="en-US" dirty="0"/>
          </a:p>
        </p:txBody>
      </p:sp>
      <p:sp>
        <p:nvSpPr>
          <p:cNvPr id="8" name="Content Placeholder 7"/>
          <p:cNvSpPr>
            <a:spLocks noGrp="1"/>
          </p:cNvSpPr>
          <p:nvPr>
            <p:ph sz="half" idx="1"/>
          </p:nvPr>
        </p:nvSpPr>
        <p:spPr>
          <a:xfrm>
            <a:off x="457200" y="1124744"/>
            <a:ext cx="4038600" cy="4971256"/>
          </a:xfrm>
        </p:spPr>
        <p:txBody>
          <a:bodyPr/>
          <a:lstStyle/>
          <a:p>
            <a:r>
              <a:rPr lang="en-US" dirty="0" err="1" smtClean="0"/>
              <a:t>Asst</a:t>
            </a:r>
            <a:r>
              <a:rPr lang="en-US" dirty="0" smtClean="0"/>
              <a:t> AG Webb meets with </a:t>
            </a:r>
            <a:r>
              <a:rPr lang="en-US" dirty="0" err="1" smtClean="0"/>
              <a:t>LaBerge</a:t>
            </a:r>
            <a:r>
              <a:rPr lang="en-US" dirty="0" smtClean="0"/>
              <a:t> to discuss allegations of “pressure from Governor’s inner circle”</a:t>
            </a:r>
          </a:p>
          <a:p>
            <a:r>
              <a:rPr lang="en-US" dirty="0" err="1" smtClean="0"/>
              <a:t>LaBerge</a:t>
            </a:r>
            <a:r>
              <a:rPr lang="en-US" dirty="0" smtClean="0"/>
              <a:t> gives him copy of July 17, 2012 memo</a:t>
            </a:r>
          </a:p>
          <a:p>
            <a:r>
              <a:rPr lang="en-US" dirty="0" smtClean="0"/>
              <a:t>Webb does not disclose memo in </a:t>
            </a:r>
            <a:r>
              <a:rPr lang="en-US" dirty="0" err="1" smtClean="0"/>
              <a:t>Kalberman</a:t>
            </a:r>
            <a:r>
              <a:rPr lang="en-US" dirty="0" smtClean="0"/>
              <a:t> or </a:t>
            </a:r>
            <a:r>
              <a:rPr lang="en-US" dirty="0" err="1" smtClean="0"/>
              <a:t>Streicker</a:t>
            </a:r>
            <a:r>
              <a:rPr lang="en-US" dirty="0" smtClean="0"/>
              <a:t> cases</a:t>
            </a:r>
            <a:endParaRPr lang="en-US" dirty="0"/>
          </a:p>
        </p:txBody>
      </p:sp>
      <p:pic>
        <p:nvPicPr>
          <p:cNvPr id="10" name="Content Placeholder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196752"/>
            <a:ext cx="4038600" cy="2819400"/>
          </a:xfrm>
        </p:spPr>
      </p:pic>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C2FEDC64-185E-4273-96B9-19EB31469C0D}" type="slidenum">
              <a:rPr lang="en-US" smtClean="0"/>
              <a:pPr>
                <a:defRPr/>
              </a:pPr>
              <a:t>19</a:t>
            </a:fld>
            <a:endParaRPr lang="en-US"/>
          </a:p>
        </p:txBody>
      </p:sp>
    </p:spTree>
    <p:extLst>
      <p:ext uri="{BB962C8B-B14F-4D97-AF65-F5344CB8AC3E}">
        <p14:creationId xmlns:p14="http://schemas.microsoft.com/office/powerpoint/2010/main" val="1375104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t>2010</a:t>
            </a:r>
            <a:endParaRPr lang="en-US" b="1" dirty="0"/>
          </a:p>
        </p:txBody>
      </p:sp>
      <p:sp>
        <p:nvSpPr>
          <p:cNvPr id="8" name="Content Placeholder 7"/>
          <p:cNvSpPr>
            <a:spLocks noGrp="1"/>
          </p:cNvSpPr>
          <p:nvPr>
            <p:ph idx="1"/>
          </p:nvPr>
        </p:nvSpPr>
        <p:spPr>
          <a:xfrm>
            <a:off x="439621" y="1196752"/>
            <a:ext cx="8229600" cy="4392488"/>
          </a:xfrm>
        </p:spPr>
        <p:txBody>
          <a:bodyPr/>
          <a:lstStyle/>
          <a:p>
            <a:r>
              <a:rPr lang="en-US" dirty="0" smtClean="0"/>
              <a:t>Complaints filed with the Georgia Government Transparency and Campaign Finance Commission (“Ethics Commission”) against Deal for Governor Campaign</a:t>
            </a:r>
          </a:p>
          <a:p>
            <a:r>
              <a:rPr lang="en-US" dirty="0" smtClean="0"/>
              <a:t>Ethics Commission decides to defer investigation until after November election</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2</a:t>
            </a:fld>
            <a:endParaRPr lang="en-US"/>
          </a:p>
        </p:txBody>
      </p:sp>
    </p:spTree>
    <p:extLst>
      <p:ext uri="{BB962C8B-B14F-4D97-AF65-F5344CB8AC3E}">
        <p14:creationId xmlns:p14="http://schemas.microsoft.com/office/powerpoint/2010/main" val="39819063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2014</a:t>
            </a:r>
            <a:endParaRPr lang="en-US" dirty="0"/>
          </a:p>
        </p:txBody>
      </p:sp>
      <p:sp>
        <p:nvSpPr>
          <p:cNvPr id="8" name="Content Placeholder 7"/>
          <p:cNvSpPr>
            <a:spLocks noGrp="1"/>
          </p:cNvSpPr>
          <p:nvPr>
            <p:ph idx="1"/>
          </p:nvPr>
        </p:nvSpPr>
        <p:spPr/>
        <p:txBody>
          <a:bodyPr/>
          <a:lstStyle/>
          <a:p>
            <a:r>
              <a:rPr lang="en-US" smtClean="0"/>
              <a:t> April 4: Jury awards $700,000 to Kalberman</a:t>
            </a:r>
          </a:p>
          <a:p>
            <a:pPr lvl="1"/>
            <a:r>
              <a:rPr lang="en-US" smtClean="0"/>
              <a:t>May 21: settled at $1.15 million, including atty fees</a:t>
            </a:r>
          </a:p>
          <a:p>
            <a:r>
              <a:rPr lang="en-US" smtClean="0"/>
              <a:t>June 13: The state agrees to settle the remaining cases against the ethics commission</a:t>
            </a:r>
          </a:p>
          <a:p>
            <a:pPr lvl="1"/>
            <a:r>
              <a:rPr lang="en-US" smtClean="0"/>
              <a:t> Streicker $1 million</a:t>
            </a:r>
          </a:p>
          <a:p>
            <a:pPr lvl="1"/>
            <a:r>
              <a:rPr lang="en-US" smtClean="0"/>
              <a:t>Hair $410,000 </a:t>
            </a:r>
          </a:p>
          <a:p>
            <a:pPr lvl="1"/>
            <a:r>
              <a:rPr lang="en-US" smtClean="0"/>
              <a:t>Murray-Obertein $477,500</a:t>
            </a:r>
            <a:endParaRPr lang="en-US" dirty="0" smtClean="0"/>
          </a:p>
        </p:txBody>
      </p:sp>
      <p:sp>
        <p:nvSpPr>
          <p:cNvPr id="4" name="Footer Placeholder 3"/>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5" name="Slide Number Placeholder 4"/>
          <p:cNvSpPr>
            <a:spLocks noGrp="1"/>
          </p:cNvSpPr>
          <p:nvPr>
            <p:ph type="sldNum" sz="quarter" idx="12"/>
          </p:nvPr>
        </p:nvSpPr>
        <p:spPr/>
        <p:txBody>
          <a:bodyPr/>
          <a:lstStyle/>
          <a:p>
            <a:pPr>
              <a:defRPr/>
            </a:pPr>
            <a:fld id="{E328EA13-63D1-43FC-A4FA-9E222A76DA39}" type="slidenum">
              <a:rPr lang="en-US" smtClean="0"/>
              <a:pPr>
                <a:defRPr/>
              </a:pPr>
              <a:t>20</a:t>
            </a:fld>
            <a:endParaRPr lang="en-US"/>
          </a:p>
        </p:txBody>
      </p:sp>
    </p:spTree>
    <p:extLst>
      <p:ext uri="{BB962C8B-B14F-4D97-AF65-F5344CB8AC3E}">
        <p14:creationId xmlns:p14="http://schemas.microsoft.com/office/powerpoint/2010/main" val="504075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11, 2014</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8595" y="1808821"/>
            <a:ext cx="1953225" cy="2695147"/>
          </a:xfrm>
        </p:spPr>
      </p:pic>
      <p:sp>
        <p:nvSpPr>
          <p:cNvPr id="4" name="Content Placeholder 3"/>
          <p:cNvSpPr>
            <a:spLocks noGrp="1"/>
          </p:cNvSpPr>
          <p:nvPr>
            <p:ph sz="half" idx="2"/>
          </p:nvPr>
        </p:nvSpPr>
        <p:spPr>
          <a:xfrm>
            <a:off x="4355976" y="1600200"/>
            <a:ext cx="4330824" cy="4495800"/>
          </a:xfrm>
        </p:spPr>
        <p:txBody>
          <a:bodyPr/>
          <a:lstStyle/>
          <a:p>
            <a:r>
              <a:rPr lang="en-US" sz="4000" dirty="0" err="1" smtClean="0"/>
              <a:t>LaBerge</a:t>
            </a:r>
            <a:r>
              <a:rPr lang="en-US" sz="4000" dirty="0" smtClean="0"/>
              <a:t> </a:t>
            </a:r>
            <a:r>
              <a:rPr lang="en-US" sz="4000" dirty="0"/>
              <a:t>releases July 17, </a:t>
            </a:r>
            <a:r>
              <a:rPr lang="en-US" sz="4000" dirty="0" smtClean="0"/>
              <a:t>2012 </a:t>
            </a:r>
            <a:r>
              <a:rPr lang="en-US" sz="4000" dirty="0"/>
              <a:t>memo to the media</a:t>
            </a:r>
          </a:p>
          <a:p>
            <a:endParaRPr lang="en-US" dirty="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8" name="Slide Number Placeholder 7"/>
          <p:cNvSpPr>
            <a:spLocks noGrp="1"/>
          </p:cNvSpPr>
          <p:nvPr>
            <p:ph type="sldNum" sz="quarter" idx="12"/>
          </p:nvPr>
        </p:nvSpPr>
        <p:spPr/>
        <p:txBody>
          <a:bodyPr/>
          <a:lstStyle/>
          <a:p>
            <a:pPr>
              <a:defRPr/>
            </a:pPr>
            <a:fld id="{C2FEDC64-185E-4273-96B9-19EB31469C0D}" type="slidenum">
              <a:rPr lang="en-US" smtClean="0"/>
              <a:pPr>
                <a:defRPr/>
              </a:pPr>
              <a:t>21</a:t>
            </a:fld>
            <a:endParaRPr lang="en-US"/>
          </a:p>
        </p:txBody>
      </p:sp>
    </p:spTree>
    <p:extLst>
      <p:ext uri="{BB962C8B-B14F-4D97-AF65-F5344CB8AC3E}">
        <p14:creationId xmlns:p14="http://schemas.microsoft.com/office/powerpoint/2010/main" val="1306269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dirty="0" smtClean="0"/>
              <a:t>AG Sam </a:t>
            </a:r>
            <a:r>
              <a:rPr lang="en-US" dirty="0" err="1" smtClean="0"/>
              <a:t>Olens</a:t>
            </a:r>
            <a:r>
              <a:rPr lang="en-US" dirty="0" smtClean="0"/>
              <a:t>: July 15, 2014</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4164" y="1232756"/>
            <a:ext cx="3359150" cy="2015490"/>
          </a:xfrm>
        </p:spPr>
      </p:pic>
      <p:sp>
        <p:nvSpPr>
          <p:cNvPr id="4" name="Content Placeholder 3"/>
          <p:cNvSpPr>
            <a:spLocks noGrp="1"/>
          </p:cNvSpPr>
          <p:nvPr>
            <p:ph sz="half" idx="2"/>
          </p:nvPr>
        </p:nvSpPr>
        <p:spPr>
          <a:xfrm>
            <a:off x="4283968" y="989112"/>
            <a:ext cx="4402832" cy="5106888"/>
          </a:xfrm>
        </p:spPr>
        <p:txBody>
          <a:bodyPr/>
          <a:lstStyle/>
          <a:p>
            <a:r>
              <a:rPr lang="en-US" dirty="0" smtClean="0"/>
              <a:t>“Let </a:t>
            </a:r>
            <a:r>
              <a:rPr lang="en-US" dirty="0"/>
              <a:t>me be clear – I wish that a request had been issued to which the memorandum was responsive</a:t>
            </a:r>
            <a:r>
              <a:rPr lang="en-US" dirty="0" smtClean="0"/>
              <a:t>.” </a:t>
            </a:r>
          </a:p>
          <a:p>
            <a:r>
              <a:rPr lang="en-US" dirty="0" smtClean="0"/>
              <a:t>“The </a:t>
            </a:r>
            <a:r>
              <a:rPr lang="en-US" dirty="0"/>
              <a:t>lawyers in my office represent the State and its agencies, and have a legal duty to do so zealously</a:t>
            </a:r>
            <a:r>
              <a:rPr lang="en-US" dirty="0" smtClean="0"/>
              <a:t>.”</a:t>
            </a:r>
            <a:endParaRPr lang="en-US" dirty="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8" name="Slide Number Placeholder 7"/>
          <p:cNvSpPr>
            <a:spLocks noGrp="1"/>
          </p:cNvSpPr>
          <p:nvPr>
            <p:ph type="sldNum" sz="quarter" idx="12"/>
          </p:nvPr>
        </p:nvSpPr>
        <p:spPr/>
        <p:txBody>
          <a:bodyPr/>
          <a:lstStyle/>
          <a:p>
            <a:pPr>
              <a:defRPr/>
            </a:pPr>
            <a:fld id="{C2FEDC64-185E-4273-96B9-19EB31469C0D}" type="slidenum">
              <a:rPr lang="en-US" smtClean="0"/>
              <a:pPr>
                <a:defRPr/>
              </a:pPr>
              <a:t>22</a:t>
            </a:fld>
            <a:endParaRPr lang="en-US"/>
          </a:p>
        </p:txBody>
      </p:sp>
    </p:spTree>
    <p:extLst>
      <p:ext uri="{BB962C8B-B14F-4D97-AF65-F5344CB8AC3E}">
        <p14:creationId xmlns:p14="http://schemas.microsoft.com/office/powerpoint/2010/main" val="2648410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dirty="0" smtClean="0"/>
              <a:t>AG Sam </a:t>
            </a:r>
            <a:r>
              <a:rPr lang="en-US" dirty="0" err="1" smtClean="0"/>
              <a:t>Olens</a:t>
            </a:r>
            <a:r>
              <a:rPr lang="en-US" dirty="0" smtClean="0"/>
              <a:t>: July 15, 2014</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4164" y="1232756"/>
            <a:ext cx="3359150" cy="2015490"/>
          </a:xfrm>
        </p:spPr>
      </p:pic>
      <p:sp>
        <p:nvSpPr>
          <p:cNvPr id="4" name="Content Placeholder 3"/>
          <p:cNvSpPr>
            <a:spLocks noGrp="1"/>
          </p:cNvSpPr>
          <p:nvPr>
            <p:ph sz="half" idx="2"/>
          </p:nvPr>
        </p:nvSpPr>
        <p:spPr>
          <a:xfrm>
            <a:off x="4283968" y="989112"/>
            <a:ext cx="4402832" cy="5106888"/>
          </a:xfrm>
        </p:spPr>
        <p:txBody>
          <a:bodyPr/>
          <a:lstStyle/>
          <a:p>
            <a:r>
              <a:rPr lang="en-US" dirty="0" smtClean="0"/>
              <a:t>“Their </a:t>
            </a:r>
            <a:r>
              <a:rPr lang="en-US" dirty="0"/>
              <a:t>obligation is to work with our clients to produce all documents responsive to a plaintiff’s </a:t>
            </a:r>
            <a:r>
              <a:rPr lang="en-US" dirty="0" smtClean="0"/>
              <a:t>request”</a:t>
            </a:r>
          </a:p>
          <a:p>
            <a:r>
              <a:rPr lang="en-US" dirty="0" smtClean="0"/>
              <a:t>“It </a:t>
            </a:r>
            <a:r>
              <a:rPr lang="en-US" dirty="0"/>
              <a:t>is not their obligation to produce documents that plaintiffs haven’t asked for</a:t>
            </a:r>
            <a:r>
              <a:rPr lang="en-US" dirty="0" smtClean="0"/>
              <a:t>.”</a:t>
            </a:r>
            <a:endParaRPr lang="en-US" dirty="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8" name="Slide Number Placeholder 7"/>
          <p:cNvSpPr>
            <a:spLocks noGrp="1"/>
          </p:cNvSpPr>
          <p:nvPr>
            <p:ph type="sldNum" sz="quarter" idx="12"/>
          </p:nvPr>
        </p:nvSpPr>
        <p:spPr/>
        <p:txBody>
          <a:bodyPr/>
          <a:lstStyle/>
          <a:p>
            <a:pPr>
              <a:defRPr/>
            </a:pPr>
            <a:fld id="{C2FEDC64-185E-4273-96B9-19EB31469C0D}" type="slidenum">
              <a:rPr lang="en-US" smtClean="0"/>
              <a:pPr>
                <a:defRPr/>
              </a:pPr>
              <a:t>23</a:t>
            </a:fld>
            <a:endParaRPr lang="en-US"/>
          </a:p>
        </p:txBody>
      </p:sp>
    </p:spTree>
    <p:extLst>
      <p:ext uri="{BB962C8B-B14F-4D97-AF65-F5344CB8AC3E}">
        <p14:creationId xmlns:p14="http://schemas.microsoft.com/office/powerpoint/2010/main" val="2110686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August 8, 2014</a:t>
            </a:r>
          </a:p>
        </p:txBody>
      </p:sp>
      <p:sp>
        <p:nvSpPr>
          <p:cNvPr id="6" name="Content Placeholder 5"/>
          <p:cNvSpPr>
            <a:spLocks noGrp="1"/>
          </p:cNvSpPr>
          <p:nvPr>
            <p:ph idx="1"/>
          </p:nvPr>
        </p:nvSpPr>
        <p:spPr/>
        <p:txBody>
          <a:bodyPr/>
          <a:lstStyle/>
          <a:p>
            <a:r>
              <a:rPr lang="en-US" dirty="0" err="1" smtClean="0"/>
              <a:t>Kalberman</a:t>
            </a:r>
            <a:r>
              <a:rPr lang="en-US" dirty="0" smtClean="0"/>
              <a:t> files Motion for Sanctions in Fulton Superior against</a:t>
            </a:r>
          </a:p>
          <a:p>
            <a:pPr lvl="1"/>
            <a:r>
              <a:rPr lang="en-US" dirty="0" smtClean="0"/>
              <a:t>Office of the </a:t>
            </a:r>
            <a:r>
              <a:rPr lang="en-US" dirty="0" err="1" smtClean="0"/>
              <a:t>Atty</a:t>
            </a:r>
            <a:r>
              <a:rPr lang="en-US" dirty="0" smtClean="0"/>
              <a:t> General</a:t>
            </a:r>
          </a:p>
          <a:p>
            <a:pPr lvl="1"/>
            <a:r>
              <a:rPr lang="en-US" dirty="0" smtClean="0"/>
              <a:t>Ethics Commission</a:t>
            </a:r>
          </a:p>
          <a:p>
            <a:pPr lvl="1"/>
            <a:r>
              <a:rPr lang="en-US" dirty="0" smtClean="0"/>
              <a:t>Holly </a:t>
            </a:r>
            <a:r>
              <a:rPr lang="en-US" dirty="0" err="1" smtClean="0"/>
              <a:t>LaBerge</a:t>
            </a:r>
            <a:endParaRPr lang="en-US" dirty="0" smtClean="0"/>
          </a:p>
          <a:p>
            <a:r>
              <a:rPr lang="en-US" dirty="0" smtClean="0"/>
              <a:t>Will donate any sanction amount to State Bar to fund ethics education</a:t>
            </a:r>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24</a:t>
            </a:fld>
            <a:endParaRPr lang="en-US"/>
          </a:p>
        </p:txBody>
      </p:sp>
    </p:spTree>
    <p:extLst>
      <p:ext uri="{BB962C8B-B14F-4D97-AF65-F5344CB8AC3E}">
        <p14:creationId xmlns:p14="http://schemas.microsoft.com/office/powerpoint/2010/main" val="18182716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59532" y="274638"/>
            <a:ext cx="8327268" cy="625698"/>
          </a:xfrm>
        </p:spPr>
        <p:txBody>
          <a:bodyPr/>
          <a:lstStyle/>
          <a:p>
            <a:r>
              <a:rPr lang="en-US" sz="3600" dirty="0" err="1" smtClean="0"/>
              <a:t>Asst</a:t>
            </a:r>
            <a:r>
              <a:rPr lang="en-US" sz="3600" dirty="0" smtClean="0"/>
              <a:t> AG Bryan Webb: 8/21/14 Affidavit</a:t>
            </a:r>
            <a:endParaRPr lang="en-US" sz="3600" dirty="0"/>
          </a:p>
        </p:txBody>
      </p:sp>
      <p:pic>
        <p:nvPicPr>
          <p:cNvPr id="10" name="Content Placeholder 9"/>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7200" y="1208373"/>
            <a:ext cx="3574992" cy="2365995"/>
          </a:xfrm>
        </p:spPr>
      </p:pic>
      <p:sp>
        <p:nvSpPr>
          <p:cNvPr id="9" name="Content Placeholder 8"/>
          <p:cNvSpPr>
            <a:spLocks noGrp="1"/>
          </p:cNvSpPr>
          <p:nvPr>
            <p:ph sz="half" idx="2"/>
          </p:nvPr>
        </p:nvSpPr>
        <p:spPr>
          <a:xfrm>
            <a:off x="4032192" y="1052736"/>
            <a:ext cx="4654608" cy="5043264"/>
          </a:xfrm>
        </p:spPr>
        <p:txBody>
          <a:bodyPr/>
          <a:lstStyle/>
          <a:p>
            <a:r>
              <a:rPr lang="en-US" dirty="0" smtClean="0"/>
              <a:t>“Abernathy told her that she should write an account of the telephone conversation”</a:t>
            </a:r>
          </a:p>
          <a:p>
            <a:endParaRPr lang="en-US" dirty="0"/>
          </a:p>
          <a:p>
            <a:r>
              <a:rPr lang="en-US" dirty="0" smtClean="0"/>
              <a:t>“She housed the document in a place outside of the official file.” </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C2FEDC64-185E-4273-96B9-19EB31469C0D}" type="slidenum">
              <a:rPr lang="en-US" smtClean="0"/>
              <a:pPr>
                <a:defRPr/>
              </a:pPr>
              <a:t>25</a:t>
            </a:fld>
            <a:endParaRPr lang="en-US"/>
          </a:p>
        </p:txBody>
      </p:sp>
    </p:spTree>
    <p:extLst>
      <p:ext uri="{BB962C8B-B14F-4D97-AF65-F5344CB8AC3E}">
        <p14:creationId xmlns:p14="http://schemas.microsoft.com/office/powerpoint/2010/main" val="3213017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59532" y="274638"/>
            <a:ext cx="8327268" cy="625698"/>
          </a:xfrm>
        </p:spPr>
        <p:txBody>
          <a:bodyPr/>
          <a:lstStyle/>
          <a:p>
            <a:r>
              <a:rPr lang="en-US" sz="3600" dirty="0" err="1" smtClean="0"/>
              <a:t>Asst</a:t>
            </a:r>
            <a:r>
              <a:rPr lang="en-US" sz="3600" dirty="0" smtClean="0"/>
              <a:t> AG Bryan Webb: 8/21/14 Affidavit</a:t>
            </a:r>
            <a:endParaRPr lang="en-US" sz="3600" dirty="0"/>
          </a:p>
        </p:txBody>
      </p:sp>
      <p:pic>
        <p:nvPicPr>
          <p:cNvPr id="10" name="Content Placeholder 9"/>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7200" y="1216212"/>
            <a:ext cx="3574992" cy="2365995"/>
          </a:xfrm>
        </p:spPr>
      </p:pic>
      <p:sp>
        <p:nvSpPr>
          <p:cNvPr id="9" name="Content Placeholder 8"/>
          <p:cNvSpPr>
            <a:spLocks noGrp="1"/>
          </p:cNvSpPr>
          <p:nvPr>
            <p:ph sz="half" idx="2"/>
          </p:nvPr>
        </p:nvSpPr>
        <p:spPr>
          <a:xfrm>
            <a:off x="4032192" y="1052736"/>
            <a:ext cx="4654608" cy="5043264"/>
          </a:xfrm>
        </p:spPr>
        <p:txBody>
          <a:bodyPr/>
          <a:lstStyle/>
          <a:p>
            <a:r>
              <a:rPr lang="en-US" dirty="0" smtClean="0"/>
              <a:t>“</a:t>
            </a:r>
            <a:r>
              <a:rPr lang="en-US" dirty="0" err="1" smtClean="0"/>
              <a:t>LaBerge</a:t>
            </a:r>
            <a:r>
              <a:rPr lang="en-US" dirty="0" smtClean="0"/>
              <a:t> had chosen not to make the document part of the official Commission file”</a:t>
            </a:r>
            <a:endParaRPr lang="en-US" dirty="0"/>
          </a:p>
          <a:p>
            <a:r>
              <a:rPr lang="en-US" dirty="0" smtClean="0"/>
              <a:t>“Had the document been part of the official investigation file as maintained by the Commission”</a:t>
            </a:r>
          </a:p>
          <a:p>
            <a:r>
              <a:rPr lang="en-US" dirty="0" smtClean="0"/>
              <a:t>“I would have produced the document.”</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C2FEDC64-185E-4273-96B9-19EB31469C0D}" type="slidenum">
              <a:rPr lang="en-US" smtClean="0"/>
              <a:pPr>
                <a:defRPr/>
              </a:pPr>
              <a:t>26</a:t>
            </a:fld>
            <a:endParaRPr lang="en-US"/>
          </a:p>
        </p:txBody>
      </p:sp>
    </p:spTree>
    <p:extLst>
      <p:ext uri="{BB962C8B-B14F-4D97-AF65-F5344CB8AC3E}">
        <p14:creationId xmlns:p14="http://schemas.microsoft.com/office/powerpoint/2010/main" val="37744670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dirty="0" smtClean="0"/>
              <a:t>AG Response filed Aug 22, 2014</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4164" y="1232756"/>
            <a:ext cx="3359150" cy="2015490"/>
          </a:xfrm>
        </p:spPr>
      </p:pic>
      <p:sp>
        <p:nvSpPr>
          <p:cNvPr id="4" name="Content Placeholder 3"/>
          <p:cNvSpPr>
            <a:spLocks noGrp="1"/>
          </p:cNvSpPr>
          <p:nvPr>
            <p:ph sz="half" idx="2"/>
          </p:nvPr>
        </p:nvSpPr>
        <p:spPr>
          <a:xfrm>
            <a:off x="4283968" y="989112"/>
            <a:ext cx="4402832" cy="5106888"/>
          </a:xfrm>
        </p:spPr>
        <p:txBody>
          <a:bodyPr/>
          <a:lstStyle/>
          <a:p>
            <a:r>
              <a:rPr lang="en-US" dirty="0" smtClean="0"/>
              <a:t>“The Ethics Commission and its staffers determine the content of the agency’s investigative files”</a:t>
            </a:r>
          </a:p>
          <a:p>
            <a:r>
              <a:rPr lang="en-US" dirty="0" smtClean="0"/>
              <a:t>“That is not a decision for their lawyers to make.”</a:t>
            </a:r>
            <a:endParaRPr lang="en-US" dirty="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8" name="Slide Number Placeholder 7"/>
          <p:cNvSpPr>
            <a:spLocks noGrp="1"/>
          </p:cNvSpPr>
          <p:nvPr>
            <p:ph type="sldNum" sz="quarter" idx="12"/>
          </p:nvPr>
        </p:nvSpPr>
        <p:spPr/>
        <p:txBody>
          <a:bodyPr/>
          <a:lstStyle/>
          <a:p>
            <a:pPr>
              <a:defRPr/>
            </a:pPr>
            <a:fld id="{C2FEDC64-185E-4273-96B9-19EB31469C0D}" type="slidenum">
              <a:rPr lang="en-US" smtClean="0"/>
              <a:pPr>
                <a:defRPr/>
              </a:pPr>
              <a:t>27</a:t>
            </a:fld>
            <a:endParaRPr lang="en-US"/>
          </a:p>
        </p:txBody>
      </p:sp>
    </p:spTree>
    <p:extLst>
      <p:ext uri="{BB962C8B-B14F-4D97-AF65-F5344CB8AC3E}">
        <p14:creationId xmlns:p14="http://schemas.microsoft.com/office/powerpoint/2010/main" val="3233048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7"/>
            <a:ext cx="8229600" cy="609181"/>
          </a:xfrm>
        </p:spPr>
        <p:txBody>
          <a:bodyPr/>
          <a:lstStyle/>
          <a:p>
            <a:r>
              <a:rPr lang="en-US" dirty="0" smtClean="0"/>
              <a:t>August 25 Hearing</a:t>
            </a:r>
            <a:endParaRPr lang="en-US" dirty="0"/>
          </a:p>
        </p:txBody>
      </p:sp>
      <p:sp>
        <p:nvSpPr>
          <p:cNvPr id="10" name="Text Placeholder 9"/>
          <p:cNvSpPr>
            <a:spLocks noGrp="1"/>
          </p:cNvSpPr>
          <p:nvPr>
            <p:ph type="body" idx="1"/>
          </p:nvPr>
        </p:nvSpPr>
        <p:spPr>
          <a:xfrm>
            <a:off x="457200" y="1052736"/>
            <a:ext cx="4040188" cy="1440160"/>
          </a:xfrm>
        </p:spPr>
        <p:txBody>
          <a:bodyPr/>
          <a:lstStyle/>
          <a:p>
            <a:r>
              <a:rPr lang="en-US" sz="2800" b="0" dirty="0" smtClean="0"/>
              <a:t>Judge Ural Glanville hears testimony from </a:t>
            </a:r>
            <a:r>
              <a:rPr lang="en-US" sz="2800" b="0" dirty="0" err="1" smtClean="0"/>
              <a:t>LaBerge</a:t>
            </a:r>
            <a:r>
              <a:rPr lang="en-US" sz="2800" b="0" dirty="0" smtClean="0"/>
              <a:t> and</a:t>
            </a:r>
            <a:endParaRPr lang="en-US" sz="2800" b="0" dirty="0"/>
          </a:p>
        </p:txBody>
      </p:sp>
      <p:pic>
        <p:nvPicPr>
          <p:cNvPr id="14" name="Content Placeholder 1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6284" y="2832747"/>
            <a:ext cx="3479672" cy="2113110"/>
          </a:xfrm>
        </p:spPr>
      </p:pic>
      <p:sp>
        <p:nvSpPr>
          <p:cNvPr id="12" name="Text Placeholder 11"/>
          <p:cNvSpPr>
            <a:spLocks noGrp="1"/>
          </p:cNvSpPr>
          <p:nvPr>
            <p:ph type="body" sz="quarter" idx="3"/>
          </p:nvPr>
        </p:nvSpPr>
        <p:spPr>
          <a:xfrm>
            <a:off x="4645025" y="1052735"/>
            <a:ext cx="4041775" cy="2587065"/>
          </a:xfrm>
        </p:spPr>
        <p:txBody>
          <a:bodyPr/>
          <a:lstStyle/>
          <a:p>
            <a:r>
              <a:rPr lang="en-US" sz="2800" b="0" dirty="0" smtClean="0"/>
              <a:t>Webb, who says “it’s uncomfortable to be here but just because it’s uncomfortable doesn’t mean I’m going to do something I shouldn’t do.”</a:t>
            </a:r>
          </a:p>
        </p:txBody>
      </p:sp>
      <p:pic>
        <p:nvPicPr>
          <p:cNvPr id="15" name="Content Placeholder 14"/>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4828636" y="3889302"/>
            <a:ext cx="3187576" cy="2109596"/>
          </a:xfrm>
        </p:spPr>
      </p:pic>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CEF3088-62D7-4BC1-81DA-79A3D5971E74}" type="slidenum">
              <a:rPr lang="en-US" smtClean="0"/>
              <a:pPr>
                <a:defRPr/>
              </a:pPr>
              <a:t>28</a:t>
            </a:fld>
            <a:endParaRPr lang="en-US" dirty="0"/>
          </a:p>
        </p:txBody>
      </p:sp>
    </p:spTree>
    <p:extLst>
      <p:ext uri="{BB962C8B-B14F-4D97-AF65-F5344CB8AC3E}">
        <p14:creationId xmlns:p14="http://schemas.microsoft.com/office/powerpoint/2010/main" val="10795854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634082"/>
          </a:xfrm>
        </p:spPr>
        <p:txBody>
          <a:bodyPr/>
          <a:lstStyle/>
          <a:p>
            <a:r>
              <a:rPr lang="en-US" b="1" dirty="0" smtClean="0"/>
              <a:t>9/3/14: Judge Glanville Order </a:t>
            </a:r>
            <a:endParaRPr lang="en-US" b="1" dirty="0"/>
          </a:p>
        </p:txBody>
      </p:sp>
      <p:sp>
        <p:nvSpPr>
          <p:cNvPr id="10" name="Content Placeholder 9"/>
          <p:cNvSpPr>
            <a:spLocks noGrp="1"/>
          </p:cNvSpPr>
          <p:nvPr>
            <p:ph idx="1"/>
          </p:nvPr>
        </p:nvSpPr>
        <p:spPr>
          <a:xfrm>
            <a:off x="457200" y="908720"/>
            <a:ext cx="8229600" cy="5187280"/>
          </a:xfrm>
        </p:spPr>
        <p:txBody>
          <a:bodyPr/>
          <a:lstStyle/>
          <a:p>
            <a:r>
              <a:rPr lang="en-US" dirty="0" smtClean="0"/>
              <a:t>Memorandum, e-mails, and text messages were relevant and “responsive to Plaintiff’s discovery request”</a:t>
            </a:r>
          </a:p>
          <a:p>
            <a:r>
              <a:rPr lang="en-US" dirty="0" smtClean="0"/>
              <a:t>Failure to comply with basic discovery principles “a flagrant disregard for the basic rules governing litigation and fair resolution of legal disputes in Georgia”</a:t>
            </a:r>
          </a:p>
          <a:p>
            <a:r>
              <a:rPr lang="en-US" dirty="0" smtClean="0"/>
              <a:t>“also an injustice and an undermining of the confidence imposed by the citizens of the State of Georgia in the legal system”</a:t>
            </a:r>
          </a:p>
          <a:p>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29</a:t>
            </a:fld>
            <a:endParaRPr lang="en-US"/>
          </a:p>
        </p:txBody>
      </p:sp>
    </p:spTree>
    <p:extLst>
      <p:ext uri="{BB962C8B-B14F-4D97-AF65-F5344CB8AC3E}">
        <p14:creationId xmlns:p14="http://schemas.microsoft.com/office/powerpoint/2010/main" val="2262519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886110"/>
          </a:xfrm>
        </p:spPr>
        <p:txBody>
          <a:bodyPr/>
          <a:lstStyle/>
          <a:p>
            <a:r>
              <a:rPr lang="en-US" dirty="0" smtClean="0"/>
              <a:t>May 3, 2011</a:t>
            </a:r>
            <a:endParaRPr lang="en-US" dirty="0"/>
          </a:p>
        </p:txBody>
      </p:sp>
      <p:sp>
        <p:nvSpPr>
          <p:cNvPr id="10" name="Content Placeholder 9"/>
          <p:cNvSpPr>
            <a:spLocks noGrp="1"/>
          </p:cNvSpPr>
          <p:nvPr>
            <p:ph sz="half" idx="1"/>
          </p:nvPr>
        </p:nvSpPr>
        <p:spPr/>
        <p:txBody>
          <a:bodyPr/>
          <a:lstStyle/>
          <a:p>
            <a:r>
              <a:rPr lang="en-US" dirty="0" smtClean="0"/>
              <a:t>Ethics Commission Executive Secretary Stacey </a:t>
            </a:r>
            <a:r>
              <a:rPr lang="en-US" dirty="0" err="1" smtClean="0"/>
              <a:t>Kalberman</a:t>
            </a:r>
            <a:r>
              <a:rPr lang="en-US" dirty="0" smtClean="0"/>
              <a:t> </a:t>
            </a:r>
          </a:p>
          <a:p>
            <a:r>
              <a:rPr lang="en-US" dirty="0"/>
              <a:t>a</a:t>
            </a:r>
            <a:r>
              <a:rPr lang="en-US" dirty="0" smtClean="0"/>
              <a:t>nd her deputy </a:t>
            </a:r>
            <a:r>
              <a:rPr lang="en-US" dirty="0"/>
              <a:t>and chief investigator, </a:t>
            </a:r>
            <a:r>
              <a:rPr lang="en-US" dirty="0" err="1"/>
              <a:t>Sherilyn</a:t>
            </a:r>
            <a:r>
              <a:rPr lang="en-US" dirty="0"/>
              <a:t> </a:t>
            </a:r>
            <a:r>
              <a:rPr lang="en-US" dirty="0" err="1" smtClean="0"/>
              <a:t>Streicker</a:t>
            </a:r>
            <a:endParaRPr lang="en-US" dirty="0" smtClean="0"/>
          </a:p>
          <a:p>
            <a:r>
              <a:rPr lang="en-US" dirty="0" smtClean="0"/>
              <a:t>present to </a:t>
            </a:r>
            <a:r>
              <a:rPr lang="en-US" dirty="0" err="1" smtClean="0"/>
              <a:t>Commisison</a:t>
            </a:r>
            <a:r>
              <a:rPr lang="en-US" dirty="0" smtClean="0"/>
              <a:t> </a:t>
            </a:r>
            <a:r>
              <a:rPr lang="en-US" dirty="0"/>
              <a:t>draft </a:t>
            </a:r>
            <a:r>
              <a:rPr lang="en-US" dirty="0" smtClean="0"/>
              <a:t>subpoenas to Deal Campaign</a:t>
            </a:r>
            <a:endParaRPr lang="en-US" dirty="0"/>
          </a:p>
        </p:txBody>
      </p:sp>
      <p:pic>
        <p:nvPicPr>
          <p:cNvPr id="12" name="Content Placeholder 11"/>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563815" y="1606990"/>
            <a:ext cx="4038600" cy="2272164"/>
          </a:xfrm>
        </p:spPr>
      </p:pic>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C2FEDC64-185E-4273-96B9-19EB31469C0D}" type="slidenum">
              <a:rPr lang="en-US" smtClean="0"/>
              <a:pPr>
                <a:defRPr/>
              </a:pPr>
              <a:t>3</a:t>
            </a:fld>
            <a:endParaRPr lang="en-US"/>
          </a:p>
        </p:txBody>
      </p:sp>
    </p:spTree>
    <p:extLst>
      <p:ext uri="{BB962C8B-B14F-4D97-AF65-F5344CB8AC3E}">
        <p14:creationId xmlns:p14="http://schemas.microsoft.com/office/powerpoint/2010/main" val="23247250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9/3/14: Judge Glanville Order </a:t>
            </a:r>
          </a:p>
        </p:txBody>
      </p:sp>
      <p:sp>
        <p:nvSpPr>
          <p:cNvPr id="8" name="Content Placeholder 7"/>
          <p:cNvSpPr>
            <a:spLocks noGrp="1"/>
          </p:cNvSpPr>
          <p:nvPr>
            <p:ph idx="1"/>
          </p:nvPr>
        </p:nvSpPr>
        <p:spPr/>
        <p:txBody>
          <a:bodyPr/>
          <a:lstStyle/>
          <a:p>
            <a:r>
              <a:rPr lang="en-US" dirty="0" smtClean="0"/>
              <a:t>Only recourse is “monetary sanctions” of $20,000 for reasonable litigation expenses of bringing this motion</a:t>
            </a:r>
          </a:p>
          <a:p>
            <a:r>
              <a:rPr lang="en-US" dirty="0" smtClean="0"/>
              <a:t>Department of Law to pay $10,000</a:t>
            </a:r>
          </a:p>
          <a:p>
            <a:r>
              <a:rPr lang="en-US" dirty="0" err="1" smtClean="0"/>
              <a:t>LaBerge</a:t>
            </a:r>
            <a:r>
              <a:rPr lang="en-US" dirty="0" smtClean="0"/>
              <a:t> “in her individual and personal capacity” to pay $10,000</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30</a:t>
            </a:fld>
            <a:endParaRPr lang="en-US"/>
          </a:p>
        </p:txBody>
      </p:sp>
    </p:spTree>
    <p:extLst>
      <p:ext uri="{BB962C8B-B14F-4D97-AF65-F5344CB8AC3E}">
        <p14:creationId xmlns:p14="http://schemas.microsoft.com/office/powerpoint/2010/main" val="39183150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7733"/>
          </a:xfrm>
        </p:spPr>
        <p:txBody>
          <a:bodyPr/>
          <a:lstStyle/>
          <a:p>
            <a:r>
              <a:rPr lang="en-US" sz="2800" b="1" dirty="0" smtClean="0"/>
              <a:t>9/3/14: Media Statement from Former Bar Presidents</a:t>
            </a:r>
            <a:endParaRPr lang="en-US" sz="2800" b="1" dirty="0"/>
          </a:p>
        </p:txBody>
      </p:sp>
      <p:sp>
        <p:nvSpPr>
          <p:cNvPr id="7" name="Content Placeholder 6"/>
          <p:cNvSpPr>
            <a:spLocks noGrp="1"/>
          </p:cNvSpPr>
          <p:nvPr>
            <p:ph idx="1"/>
          </p:nvPr>
        </p:nvSpPr>
        <p:spPr/>
        <p:txBody>
          <a:bodyPr/>
          <a:lstStyle/>
          <a:p>
            <a:r>
              <a:rPr lang="en-US" dirty="0" smtClean="0"/>
              <a:t>“we disagree with the court’s decision”</a:t>
            </a:r>
          </a:p>
          <a:p>
            <a:r>
              <a:rPr lang="en-US" dirty="0" smtClean="0"/>
              <a:t>“To have produced the memorandum … would have, in our opinion, constituted malpractice”</a:t>
            </a:r>
          </a:p>
          <a:p>
            <a:r>
              <a:rPr lang="en-US" dirty="0" smtClean="0"/>
              <a:t>“a decision by a career attorney … ethically bound to zealously represent his client”</a:t>
            </a:r>
          </a:p>
          <a:p>
            <a:r>
              <a:rPr lang="en-US" dirty="0" smtClean="0"/>
              <a:t>Jay Cook ‘07, Ben </a:t>
            </a:r>
            <a:r>
              <a:rPr lang="en-US" dirty="0" err="1" smtClean="0"/>
              <a:t>Easterlin</a:t>
            </a:r>
            <a:r>
              <a:rPr lang="en-US" dirty="0" smtClean="0"/>
              <a:t> ‘97, Jimmy Franklin ‘02, Robert Ingram ‘06, Charles Ruffin ‘14</a:t>
            </a:r>
          </a:p>
          <a:p>
            <a:endParaRPr lang="en-US" dirty="0" smtClean="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4" name="Slide Number Placeholder 3"/>
          <p:cNvSpPr>
            <a:spLocks noGrp="1"/>
          </p:cNvSpPr>
          <p:nvPr>
            <p:ph type="sldNum" sz="quarter" idx="12"/>
          </p:nvPr>
        </p:nvSpPr>
        <p:spPr/>
        <p:txBody>
          <a:bodyPr/>
          <a:lstStyle/>
          <a:p>
            <a:pPr>
              <a:defRPr/>
            </a:pPr>
            <a:fld id="{E328EA13-63D1-43FC-A4FA-9E222A76DA39}" type="slidenum">
              <a:rPr lang="en-US" smtClean="0"/>
              <a:pPr>
                <a:defRPr/>
              </a:pPr>
              <a:t>31</a:t>
            </a:fld>
            <a:endParaRPr lang="en-US"/>
          </a:p>
        </p:txBody>
      </p:sp>
    </p:spTree>
    <p:extLst>
      <p:ext uri="{BB962C8B-B14F-4D97-AF65-F5344CB8AC3E}">
        <p14:creationId xmlns:p14="http://schemas.microsoft.com/office/powerpoint/2010/main" val="32767466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Georgia Rule of Professional Conduct 1.2(d)</a:t>
            </a:r>
            <a:endParaRPr lang="en-US" dirty="0"/>
          </a:p>
        </p:txBody>
      </p:sp>
      <p:sp>
        <p:nvSpPr>
          <p:cNvPr id="10" name="Content Placeholder 9"/>
          <p:cNvSpPr>
            <a:spLocks noGrp="1"/>
          </p:cNvSpPr>
          <p:nvPr>
            <p:ph idx="1"/>
          </p:nvPr>
        </p:nvSpPr>
        <p:spPr/>
        <p:txBody>
          <a:bodyPr/>
          <a:lstStyle/>
          <a:p>
            <a:r>
              <a:rPr lang="en-US" dirty="0" smtClean="0"/>
              <a:t>A </a:t>
            </a:r>
            <a:r>
              <a:rPr lang="en-US" dirty="0"/>
              <a:t>lawyer shall not counsel a client to engage in conduct that the lawyer knows is criminal or fraudulent, nor knowingly assist a client in such conduct, </a:t>
            </a:r>
            <a:endParaRPr lang="en-US" dirty="0" smtClean="0"/>
          </a:p>
          <a:p>
            <a:r>
              <a:rPr lang="en-US" dirty="0" smtClean="0"/>
              <a:t>but </a:t>
            </a:r>
            <a:r>
              <a:rPr lang="en-US" dirty="0"/>
              <a:t>a lawyer may discuss the legal consequences of any proposed course of conduct with a client and may counsel or assist a client to make a good faith effort to determine the validity, scope, meaning or application of the law.</a:t>
            </a:r>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32</a:t>
            </a:fld>
            <a:endParaRPr lang="en-US"/>
          </a:p>
        </p:txBody>
      </p:sp>
    </p:spTree>
    <p:extLst>
      <p:ext uri="{BB962C8B-B14F-4D97-AF65-F5344CB8AC3E}">
        <p14:creationId xmlns:p14="http://schemas.microsoft.com/office/powerpoint/2010/main" val="8247671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Georgia Rule of Professional Conduct 3.4(a)</a:t>
            </a:r>
            <a:endParaRPr lang="en-US" dirty="0"/>
          </a:p>
        </p:txBody>
      </p:sp>
      <p:sp>
        <p:nvSpPr>
          <p:cNvPr id="10" name="Content Placeholder 9"/>
          <p:cNvSpPr>
            <a:spLocks noGrp="1"/>
          </p:cNvSpPr>
          <p:nvPr>
            <p:ph idx="1"/>
          </p:nvPr>
        </p:nvSpPr>
        <p:spPr/>
        <p:txBody>
          <a:bodyPr/>
          <a:lstStyle/>
          <a:p>
            <a:r>
              <a:rPr lang="en-US" dirty="0" smtClean="0"/>
              <a:t>A </a:t>
            </a:r>
            <a:r>
              <a:rPr lang="en-US" dirty="0"/>
              <a:t>lawyer shall </a:t>
            </a:r>
            <a:r>
              <a:rPr lang="en-US" dirty="0" smtClean="0"/>
              <a:t>not unlawfully </a:t>
            </a:r>
            <a:r>
              <a:rPr lang="en-US" dirty="0"/>
              <a:t>obstruct another party's access to evidence </a:t>
            </a:r>
            <a:endParaRPr lang="en-US" dirty="0" smtClean="0"/>
          </a:p>
          <a:p>
            <a:r>
              <a:rPr lang="en-US" dirty="0" smtClean="0"/>
              <a:t>or </a:t>
            </a:r>
            <a:r>
              <a:rPr lang="en-US" dirty="0"/>
              <a:t>unlawfully alter, destroy or conceal a document or other material having potential evidentiary value. </a:t>
            </a:r>
            <a:endParaRPr lang="en-US" dirty="0" smtClean="0"/>
          </a:p>
          <a:p>
            <a:r>
              <a:rPr lang="en-US" dirty="0" smtClean="0"/>
              <a:t>A </a:t>
            </a:r>
            <a:r>
              <a:rPr lang="en-US" dirty="0"/>
              <a:t>lawyer shall not counsel or assist another person to do any such </a:t>
            </a:r>
            <a:r>
              <a:rPr lang="en-US" dirty="0" smtClean="0"/>
              <a:t>act.</a:t>
            </a:r>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33</a:t>
            </a:fld>
            <a:endParaRPr lang="en-US"/>
          </a:p>
        </p:txBody>
      </p:sp>
    </p:spTree>
    <p:extLst>
      <p:ext uri="{BB962C8B-B14F-4D97-AF65-F5344CB8AC3E}">
        <p14:creationId xmlns:p14="http://schemas.microsoft.com/office/powerpoint/2010/main" val="5411316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Georgia Rule of Professional Conduct 1.4</a:t>
            </a:r>
            <a:endParaRPr lang="en-US" dirty="0"/>
          </a:p>
        </p:txBody>
      </p:sp>
      <p:sp>
        <p:nvSpPr>
          <p:cNvPr id="10" name="Content Placeholder 9"/>
          <p:cNvSpPr>
            <a:spLocks noGrp="1"/>
          </p:cNvSpPr>
          <p:nvPr>
            <p:ph idx="1"/>
          </p:nvPr>
        </p:nvSpPr>
        <p:spPr/>
        <p:txBody>
          <a:bodyPr/>
          <a:lstStyle/>
          <a:p>
            <a:r>
              <a:rPr lang="en-US" sz="2400" dirty="0" smtClean="0"/>
              <a:t>A </a:t>
            </a:r>
            <a:r>
              <a:rPr lang="en-US" sz="2400" dirty="0"/>
              <a:t>lawyer </a:t>
            </a:r>
            <a:r>
              <a:rPr lang="en-US" sz="2400" dirty="0" smtClean="0"/>
              <a:t>shall ..</a:t>
            </a:r>
            <a:endParaRPr lang="en-US" sz="2400" dirty="0"/>
          </a:p>
          <a:p>
            <a:r>
              <a:rPr lang="en-US" sz="2400" dirty="0" smtClean="0"/>
              <a:t>reasonably </a:t>
            </a:r>
            <a:r>
              <a:rPr lang="en-US" sz="2400" dirty="0"/>
              <a:t>consult with the client about the means by which the client's objectives are to be </a:t>
            </a:r>
            <a:r>
              <a:rPr lang="en-US" sz="2400" dirty="0" smtClean="0"/>
              <a:t>accomplished</a:t>
            </a:r>
          </a:p>
          <a:p>
            <a:r>
              <a:rPr lang="en-US" sz="2400" dirty="0" smtClean="0"/>
              <a:t>keep </a:t>
            </a:r>
            <a:r>
              <a:rPr lang="en-US" sz="2400" dirty="0"/>
              <a:t>the client reasonably informed about the status of the </a:t>
            </a:r>
            <a:r>
              <a:rPr lang="en-US" sz="2400" dirty="0" smtClean="0"/>
              <a:t>matter</a:t>
            </a:r>
            <a:endParaRPr lang="en-US" sz="2400" dirty="0"/>
          </a:p>
          <a:p>
            <a:r>
              <a:rPr lang="en-US" sz="2400" dirty="0" smtClean="0"/>
              <a:t>consult </a:t>
            </a:r>
            <a:r>
              <a:rPr lang="en-US" sz="2400" dirty="0"/>
              <a:t>with the client about any relevant limitation on the lawyer's conduct when the lawyer knows that the client expects assistance not permitted by the Rules of Professional Conduct or other law.</a:t>
            </a:r>
          </a:p>
          <a:p>
            <a:r>
              <a:rPr lang="en-US" sz="2400" dirty="0"/>
              <a:t>    A lawyer shall explain a matter to the extent reasonably necessary to permit the client </a:t>
            </a:r>
            <a:r>
              <a:rPr lang="en-US" sz="2400" dirty="0" smtClean="0"/>
              <a:t>to  make </a:t>
            </a:r>
            <a:r>
              <a:rPr lang="en-US" sz="2400" dirty="0"/>
              <a:t>informed decisions regarding the representation.</a:t>
            </a:r>
          </a:p>
          <a:p>
            <a:endParaRPr lang="en-US" sz="2400"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34</a:t>
            </a:fld>
            <a:endParaRPr lang="en-US"/>
          </a:p>
        </p:txBody>
      </p:sp>
    </p:spTree>
    <p:extLst>
      <p:ext uri="{BB962C8B-B14F-4D97-AF65-F5344CB8AC3E}">
        <p14:creationId xmlns:p14="http://schemas.microsoft.com/office/powerpoint/2010/main" val="3004227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Georgia Rule of Professional Conduct 1.2(a)</a:t>
            </a:r>
            <a:endParaRPr lang="en-US" dirty="0"/>
          </a:p>
        </p:txBody>
      </p:sp>
      <p:sp>
        <p:nvSpPr>
          <p:cNvPr id="10" name="Content Placeholder 9"/>
          <p:cNvSpPr>
            <a:spLocks noGrp="1"/>
          </p:cNvSpPr>
          <p:nvPr>
            <p:ph idx="1"/>
          </p:nvPr>
        </p:nvSpPr>
        <p:spPr/>
        <p:txBody>
          <a:bodyPr/>
          <a:lstStyle/>
          <a:p>
            <a:r>
              <a:rPr lang="en-US" dirty="0"/>
              <a:t>A </a:t>
            </a:r>
            <a:r>
              <a:rPr lang="en-US" dirty="0" smtClean="0"/>
              <a:t>lawyer </a:t>
            </a:r>
            <a:r>
              <a:rPr lang="en-US" dirty="0"/>
              <a:t>shall abide by a client's decisions concerning the scope and objectives of representation </a:t>
            </a:r>
            <a:endParaRPr lang="en-US" dirty="0" smtClean="0"/>
          </a:p>
          <a:p>
            <a:r>
              <a:rPr lang="en-US" dirty="0" smtClean="0"/>
              <a:t>and</a:t>
            </a:r>
            <a:r>
              <a:rPr lang="en-US" dirty="0"/>
              <a:t>, as required by Rule 1.4, shall consult with the client as to the means by which they are to be pursued.</a:t>
            </a:r>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35</a:t>
            </a:fld>
            <a:endParaRPr lang="en-US"/>
          </a:p>
        </p:txBody>
      </p:sp>
    </p:spTree>
    <p:extLst>
      <p:ext uri="{BB962C8B-B14F-4D97-AF65-F5344CB8AC3E}">
        <p14:creationId xmlns:p14="http://schemas.microsoft.com/office/powerpoint/2010/main" val="12283100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Georgia Rule of Professional Conduct 5.1(c)</a:t>
            </a:r>
            <a:endParaRPr lang="en-US" dirty="0"/>
          </a:p>
        </p:txBody>
      </p:sp>
      <p:sp>
        <p:nvSpPr>
          <p:cNvPr id="8" name="Content Placeholder 7"/>
          <p:cNvSpPr>
            <a:spLocks noGrp="1"/>
          </p:cNvSpPr>
          <p:nvPr>
            <p:ph idx="1"/>
          </p:nvPr>
        </p:nvSpPr>
        <p:spPr/>
        <p:txBody>
          <a:bodyPr/>
          <a:lstStyle/>
          <a:p>
            <a:r>
              <a:rPr lang="en-US" dirty="0"/>
              <a:t> A lawyer shall be responsible for another lawyer's violation of the Georgia Rules of Professional Conduct if:</a:t>
            </a:r>
          </a:p>
          <a:p>
            <a:r>
              <a:rPr lang="en-US" dirty="0" smtClean="0"/>
              <a:t>the </a:t>
            </a:r>
            <a:r>
              <a:rPr lang="en-US" dirty="0"/>
              <a:t>lawyer </a:t>
            </a:r>
            <a:r>
              <a:rPr lang="en-US" dirty="0" smtClean="0"/>
              <a:t>… </a:t>
            </a:r>
            <a:r>
              <a:rPr lang="en-US" dirty="0"/>
              <a:t>has </a:t>
            </a:r>
            <a:r>
              <a:rPr lang="en-US" dirty="0" smtClean="0"/>
              <a:t>managerial </a:t>
            </a:r>
            <a:r>
              <a:rPr lang="en-US" dirty="0"/>
              <a:t>authority </a:t>
            </a:r>
            <a:r>
              <a:rPr lang="en-US" dirty="0" smtClean="0"/>
              <a:t>… or direct </a:t>
            </a:r>
            <a:r>
              <a:rPr lang="en-US" dirty="0"/>
              <a:t>supervisory authority over the other lawyer, </a:t>
            </a:r>
            <a:endParaRPr lang="en-US" dirty="0" smtClean="0"/>
          </a:p>
          <a:p>
            <a:r>
              <a:rPr lang="en-US" dirty="0" smtClean="0"/>
              <a:t>and </a:t>
            </a:r>
            <a:r>
              <a:rPr lang="en-US" dirty="0"/>
              <a:t>knows of the conduct at a time when its consequences can be avoided or mitigated but fails to take reasonable remedial action</a:t>
            </a:r>
            <a:r>
              <a:rPr lang="en-US" dirty="0" smtClean="0"/>
              <a:t>.</a:t>
            </a:r>
            <a:endParaRPr lang="en-US" dirty="0"/>
          </a:p>
        </p:txBody>
      </p:sp>
      <p:sp>
        <p:nvSpPr>
          <p:cNvPr id="9" name="Footer Placeholder 8"/>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10" name="Slide Number Placeholder 9"/>
          <p:cNvSpPr>
            <a:spLocks noGrp="1"/>
          </p:cNvSpPr>
          <p:nvPr>
            <p:ph type="sldNum" sz="quarter" idx="12"/>
          </p:nvPr>
        </p:nvSpPr>
        <p:spPr/>
        <p:txBody>
          <a:bodyPr/>
          <a:lstStyle/>
          <a:p>
            <a:pPr>
              <a:defRPr/>
            </a:pPr>
            <a:fld id="{E328EA13-63D1-43FC-A4FA-9E222A76DA39}" type="slidenum">
              <a:rPr lang="en-US" smtClean="0"/>
              <a:pPr>
                <a:defRPr/>
              </a:pPr>
              <a:t>36</a:t>
            </a:fld>
            <a:endParaRPr lang="en-US"/>
          </a:p>
        </p:txBody>
      </p:sp>
    </p:spTree>
    <p:extLst>
      <p:ext uri="{BB962C8B-B14F-4D97-AF65-F5344CB8AC3E}">
        <p14:creationId xmlns:p14="http://schemas.microsoft.com/office/powerpoint/2010/main" val="18464078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Georgia Rule of Professional Conduct 5.1</a:t>
            </a:r>
            <a:endParaRPr lang="en-US" dirty="0"/>
          </a:p>
        </p:txBody>
      </p:sp>
      <p:sp>
        <p:nvSpPr>
          <p:cNvPr id="8" name="Content Placeholder 7"/>
          <p:cNvSpPr>
            <a:spLocks noGrp="1"/>
          </p:cNvSpPr>
          <p:nvPr>
            <p:ph idx="1"/>
          </p:nvPr>
        </p:nvSpPr>
        <p:spPr/>
        <p:txBody>
          <a:bodyPr/>
          <a:lstStyle/>
          <a:p>
            <a:r>
              <a:rPr lang="en-US" dirty="0"/>
              <a:t>The maximum penalty for a violation of this Rule is disbarment</a:t>
            </a:r>
            <a:r>
              <a:rPr lang="en-US" dirty="0" smtClean="0"/>
              <a:t>.</a:t>
            </a:r>
          </a:p>
          <a:p>
            <a:r>
              <a:rPr lang="en-US" dirty="0" smtClean="0"/>
              <a:t>Comment</a:t>
            </a:r>
          </a:p>
          <a:p>
            <a:pPr lvl="1"/>
            <a:r>
              <a:rPr lang="en-US" sz="3200" dirty="0" smtClean="0"/>
              <a:t>“lawyers </a:t>
            </a:r>
            <a:r>
              <a:rPr lang="en-US" sz="3200" dirty="0"/>
              <a:t>who have managerial authority </a:t>
            </a:r>
            <a:r>
              <a:rPr lang="en-US" sz="3200" dirty="0" smtClean="0"/>
              <a:t>… includes members </a:t>
            </a:r>
            <a:r>
              <a:rPr lang="en-US" sz="3200" dirty="0"/>
              <a:t>of a </a:t>
            </a:r>
            <a:r>
              <a:rPr lang="en-US" sz="3200" dirty="0" smtClean="0"/>
              <a:t>partnership … [and] lawyers </a:t>
            </a:r>
            <a:r>
              <a:rPr lang="en-US" sz="3200" dirty="0"/>
              <a:t>having comparable managerial authority in </a:t>
            </a:r>
            <a:r>
              <a:rPr lang="en-US" sz="3200" dirty="0" smtClean="0"/>
              <a:t>… a </a:t>
            </a:r>
            <a:r>
              <a:rPr lang="en-US" sz="3200" dirty="0"/>
              <a:t>law department </a:t>
            </a:r>
            <a:r>
              <a:rPr lang="en-US" sz="3200" dirty="0" smtClean="0"/>
              <a:t>of a … government agency”</a:t>
            </a:r>
            <a:endParaRPr lang="en-US" sz="3200" dirty="0"/>
          </a:p>
        </p:txBody>
      </p:sp>
      <p:sp>
        <p:nvSpPr>
          <p:cNvPr id="4" name="Footer Placeholder 3"/>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9" name="Slide Number Placeholder 8"/>
          <p:cNvSpPr>
            <a:spLocks noGrp="1"/>
          </p:cNvSpPr>
          <p:nvPr>
            <p:ph type="sldNum" sz="quarter" idx="12"/>
          </p:nvPr>
        </p:nvSpPr>
        <p:spPr/>
        <p:txBody>
          <a:bodyPr/>
          <a:lstStyle/>
          <a:p>
            <a:pPr>
              <a:defRPr/>
            </a:pPr>
            <a:fld id="{E328EA13-63D1-43FC-A4FA-9E222A76DA39}" type="slidenum">
              <a:rPr lang="en-US" smtClean="0"/>
              <a:pPr>
                <a:defRPr/>
              </a:pPr>
              <a:t>37</a:t>
            </a:fld>
            <a:endParaRPr lang="en-US"/>
          </a:p>
        </p:txBody>
      </p:sp>
    </p:spTree>
    <p:extLst>
      <p:ext uri="{BB962C8B-B14F-4D97-AF65-F5344CB8AC3E}">
        <p14:creationId xmlns:p14="http://schemas.microsoft.com/office/powerpoint/2010/main" val="2870041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4082"/>
          </a:xfrm>
        </p:spPr>
        <p:txBody>
          <a:bodyPr/>
          <a:lstStyle/>
          <a:p>
            <a:r>
              <a:rPr lang="en-US" dirty="0" smtClean="0"/>
              <a:t>May 2011</a:t>
            </a:r>
            <a:endParaRPr lang="en-US" dirty="0"/>
          </a:p>
        </p:txBody>
      </p:sp>
      <p:sp>
        <p:nvSpPr>
          <p:cNvPr id="10" name="Text Placeholder 9"/>
          <p:cNvSpPr>
            <a:spLocks noGrp="1"/>
          </p:cNvSpPr>
          <p:nvPr>
            <p:ph type="body" idx="1"/>
          </p:nvPr>
        </p:nvSpPr>
        <p:spPr>
          <a:xfrm>
            <a:off x="457200" y="1088740"/>
            <a:ext cx="4040188" cy="1086135"/>
          </a:xfrm>
        </p:spPr>
        <p:txBody>
          <a:bodyPr/>
          <a:lstStyle/>
          <a:p>
            <a:r>
              <a:rPr lang="en-US" dirty="0"/>
              <a:t> </a:t>
            </a:r>
            <a:endParaRPr lang="en-US" dirty="0" smtClean="0"/>
          </a:p>
          <a:p>
            <a:r>
              <a:rPr lang="en-US" dirty="0" smtClean="0"/>
              <a:t>Deal’s executive counsel, Ryan Teague calls</a:t>
            </a:r>
            <a:endParaRPr lang="en-US" dirty="0"/>
          </a:p>
          <a:p>
            <a:endParaRPr lang="en-US" dirty="0"/>
          </a:p>
        </p:txBody>
      </p:sp>
      <p:sp>
        <p:nvSpPr>
          <p:cNvPr id="11" name="Text Placeholder 10"/>
          <p:cNvSpPr>
            <a:spLocks noGrp="1"/>
          </p:cNvSpPr>
          <p:nvPr>
            <p:ph type="body" sz="quarter" idx="3"/>
          </p:nvPr>
        </p:nvSpPr>
        <p:spPr>
          <a:xfrm>
            <a:off x="4645025" y="1088740"/>
            <a:ext cx="4041775" cy="1086135"/>
          </a:xfrm>
        </p:spPr>
        <p:txBody>
          <a:bodyPr/>
          <a:lstStyle/>
          <a:p>
            <a:r>
              <a:rPr lang="en-US" dirty="0" smtClean="0"/>
              <a:t>Holly </a:t>
            </a:r>
            <a:r>
              <a:rPr lang="en-US" dirty="0" err="1" smtClean="0"/>
              <a:t>LaBerge</a:t>
            </a:r>
            <a:r>
              <a:rPr lang="en-US" dirty="0" smtClean="0"/>
              <a:t> to discuss applying for </a:t>
            </a:r>
            <a:r>
              <a:rPr lang="en-US" dirty="0" err="1" smtClean="0"/>
              <a:t>Kalberman’s</a:t>
            </a:r>
            <a:r>
              <a:rPr lang="en-US" dirty="0" smtClean="0"/>
              <a:t> job</a:t>
            </a:r>
            <a:endParaRPr lang="en-US" dirty="0"/>
          </a:p>
        </p:txBody>
      </p:sp>
      <p:pic>
        <p:nvPicPr>
          <p:cNvPr id="14" name="Content Placeholder 13"/>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5054176" y="2276873"/>
            <a:ext cx="2561274" cy="3240360"/>
          </a:xfrm>
        </p:spPr>
      </p:pic>
      <p:pic>
        <p:nvPicPr>
          <p:cNvPr id="13" name="Content Placeholder 12"/>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963320" y="2276872"/>
            <a:ext cx="2618327" cy="3240361"/>
          </a:xfrm>
        </p:spPr>
      </p:pic>
      <p:sp>
        <p:nvSpPr>
          <p:cNvPr id="5" name="Footer Placeholder 4"/>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6" name="Slide Number Placeholder 5"/>
          <p:cNvSpPr>
            <a:spLocks noGrp="1"/>
          </p:cNvSpPr>
          <p:nvPr>
            <p:ph type="sldNum" sz="quarter" idx="12"/>
          </p:nvPr>
        </p:nvSpPr>
        <p:spPr/>
        <p:txBody>
          <a:bodyPr/>
          <a:lstStyle/>
          <a:p>
            <a:pPr>
              <a:defRPr/>
            </a:pPr>
            <a:fld id="{ECEF3088-62D7-4BC1-81DA-79A3D5971E74}" type="slidenum">
              <a:rPr lang="en-US" smtClean="0"/>
              <a:pPr>
                <a:defRPr/>
              </a:pPr>
              <a:t>4</a:t>
            </a:fld>
            <a:endParaRPr lang="en-US" dirty="0"/>
          </a:p>
        </p:txBody>
      </p:sp>
    </p:spTree>
    <p:extLst>
      <p:ext uri="{BB962C8B-B14F-4D97-AF65-F5344CB8AC3E}">
        <p14:creationId xmlns:p14="http://schemas.microsoft.com/office/powerpoint/2010/main" val="2271303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 9, 2011</a:t>
            </a:r>
            <a:endParaRPr lang="en-US" dirty="0"/>
          </a:p>
        </p:txBody>
      </p:sp>
      <p:sp>
        <p:nvSpPr>
          <p:cNvPr id="3" name="Content Placeholder 2"/>
          <p:cNvSpPr>
            <a:spLocks noGrp="1"/>
          </p:cNvSpPr>
          <p:nvPr>
            <p:ph idx="1"/>
          </p:nvPr>
        </p:nvSpPr>
        <p:spPr>
          <a:xfrm>
            <a:off x="457200" y="1124744"/>
            <a:ext cx="8229600" cy="4500500"/>
          </a:xfrm>
        </p:spPr>
        <p:txBody>
          <a:bodyPr/>
          <a:lstStyle/>
          <a:p>
            <a:r>
              <a:rPr lang="en-US" dirty="0" smtClean="0"/>
              <a:t>Commission Chair </a:t>
            </a:r>
            <a:r>
              <a:rPr lang="en-US" dirty="0" err="1" smtClean="0"/>
              <a:t>Millsaps</a:t>
            </a:r>
            <a:r>
              <a:rPr lang="en-US" dirty="0" smtClean="0"/>
              <a:t> tells </a:t>
            </a:r>
            <a:r>
              <a:rPr lang="en-US" dirty="0" err="1" smtClean="0"/>
              <a:t>Kalberman</a:t>
            </a:r>
            <a:endParaRPr lang="en-US" dirty="0" smtClean="0"/>
          </a:p>
          <a:p>
            <a:r>
              <a:rPr lang="en-US" dirty="0" err="1" smtClean="0"/>
              <a:t>Streicker’s</a:t>
            </a:r>
            <a:r>
              <a:rPr lang="en-US" dirty="0" smtClean="0"/>
              <a:t> job was </a:t>
            </a:r>
            <a:r>
              <a:rPr lang="en-US" dirty="0"/>
              <a:t>being eliminated </a:t>
            </a:r>
            <a:r>
              <a:rPr lang="en-US" dirty="0" smtClean="0"/>
              <a:t>and</a:t>
            </a:r>
          </a:p>
          <a:p>
            <a:r>
              <a:rPr lang="en-US" dirty="0" err="1" smtClean="0"/>
              <a:t>Kalberman's</a:t>
            </a:r>
            <a:r>
              <a:rPr lang="en-US" dirty="0" smtClean="0"/>
              <a:t> </a:t>
            </a:r>
            <a:r>
              <a:rPr lang="en-US" dirty="0"/>
              <a:t>own salary was to be </a:t>
            </a:r>
            <a:r>
              <a:rPr lang="en-US" dirty="0" smtClean="0"/>
              <a:t>cut from $120,000 </a:t>
            </a:r>
            <a:r>
              <a:rPr lang="en-US" dirty="0"/>
              <a:t>to $85,000</a:t>
            </a:r>
          </a:p>
          <a:p>
            <a:pPr lvl="1"/>
            <a:r>
              <a:rPr lang="en-US" dirty="0" smtClean="0"/>
              <a:t>For budgetary reasons</a:t>
            </a:r>
          </a:p>
        </p:txBody>
      </p:sp>
      <p:sp>
        <p:nvSpPr>
          <p:cNvPr id="4" name="Footer Placeholder 3"/>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5" name="Slide Number Placeholder 4"/>
          <p:cNvSpPr>
            <a:spLocks noGrp="1"/>
          </p:cNvSpPr>
          <p:nvPr>
            <p:ph type="sldNum" sz="quarter" idx="12"/>
          </p:nvPr>
        </p:nvSpPr>
        <p:spPr/>
        <p:txBody>
          <a:bodyPr/>
          <a:lstStyle/>
          <a:p>
            <a:pPr>
              <a:defRPr/>
            </a:pPr>
            <a:fld id="{E328EA13-63D1-43FC-A4FA-9E222A76DA39}" type="slidenum">
              <a:rPr lang="en-US" smtClean="0"/>
              <a:pPr>
                <a:defRPr/>
              </a:pPr>
              <a:t>5</a:t>
            </a:fld>
            <a:endParaRPr lang="en-US"/>
          </a:p>
        </p:txBody>
      </p:sp>
    </p:spTree>
    <p:extLst>
      <p:ext uri="{BB962C8B-B14F-4D97-AF65-F5344CB8AC3E}">
        <p14:creationId xmlns:p14="http://schemas.microsoft.com/office/powerpoint/2010/main" val="131448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August 25, 2011</a:t>
            </a:r>
            <a:endParaRPr lang="en-US" dirty="0"/>
          </a:p>
        </p:txBody>
      </p:sp>
      <p:sp>
        <p:nvSpPr>
          <p:cNvPr id="7" name="Content Placeholder 6"/>
          <p:cNvSpPr>
            <a:spLocks noGrp="1"/>
          </p:cNvSpPr>
          <p:nvPr>
            <p:ph idx="1"/>
          </p:nvPr>
        </p:nvSpPr>
        <p:spPr/>
        <p:txBody>
          <a:bodyPr/>
          <a:lstStyle/>
          <a:p>
            <a:r>
              <a:rPr lang="en-US" dirty="0" err="1" smtClean="0"/>
              <a:t>LaBerge</a:t>
            </a:r>
            <a:r>
              <a:rPr lang="en-US" dirty="0" smtClean="0"/>
              <a:t> hired to replace </a:t>
            </a:r>
            <a:r>
              <a:rPr lang="en-US" dirty="0" err="1" smtClean="0"/>
              <a:t>Kalberman</a:t>
            </a:r>
            <a:endParaRPr lang="en-US" dirty="0" smtClean="0"/>
          </a:p>
          <a:p>
            <a:r>
              <a:rPr lang="en-US" dirty="0" err="1" smtClean="0"/>
              <a:t>LaBerge</a:t>
            </a:r>
            <a:r>
              <a:rPr lang="en-US" dirty="0" smtClean="0"/>
              <a:t> </a:t>
            </a:r>
            <a:r>
              <a:rPr lang="en-US" dirty="0"/>
              <a:t>r</a:t>
            </a:r>
            <a:r>
              <a:rPr lang="en-US" dirty="0" smtClean="0"/>
              <a:t>escinds request to issue subpoenas to Deal Campaign</a:t>
            </a:r>
            <a:endParaRPr lang="en-US" dirty="0"/>
          </a:p>
        </p:txBody>
      </p:sp>
      <p:sp>
        <p:nvSpPr>
          <p:cNvPr id="3" name="Footer Placeholder 2"/>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4" name="Slide Number Placeholder 3"/>
          <p:cNvSpPr>
            <a:spLocks noGrp="1"/>
          </p:cNvSpPr>
          <p:nvPr>
            <p:ph type="sldNum" sz="quarter" idx="12"/>
          </p:nvPr>
        </p:nvSpPr>
        <p:spPr/>
        <p:txBody>
          <a:bodyPr/>
          <a:lstStyle/>
          <a:p>
            <a:pPr>
              <a:defRPr/>
            </a:pPr>
            <a:fld id="{E328EA13-63D1-43FC-A4FA-9E222A76DA39}" type="slidenum">
              <a:rPr lang="en-US" smtClean="0"/>
              <a:pPr>
                <a:defRPr/>
              </a:pPr>
              <a:t>6</a:t>
            </a:fld>
            <a:endParaRPr lang="en-US"/>
          </a:p>
        </p:txBody>
      </p:sp>
    </p:spTree>
    <p:extLst>
      <p:ext uri="{BB962C8B-B14F-4D97-AF65-F5344CB8AC3E}">
        <p14:creationId xmlns:p14="http://schemas.microsoft.com/office/powerpoint/2010/main" val="4222557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0628"/>
            <a:ext cx="8229600" cy="720080"/>
          </a:xfrm>
        </p:spPr>
        <p:txBody>
          <a:bodyPr/>
          <a:lstStyle/>
          <a:p>
            <a:r>
              <a:rPr lang="en-US" dirty="0" smtClean="0"/>
              <a:t>July 17, 2012 </a:t>
            </a:r>
            <a:r>
              <a:rPr lang="en-US" dirty="0" err="1" smtClean="0"/>
              <a:t>LaBerge</a:t>
            </a:r>
            <a:r>
              <a:rPr lang="en-US" dirty="0" smtClean="0"/>
              <a:t> Memo</a:t>
            </a:r>
            <a:endParaRPr lang="en-US" dirty="0"/>
          </a:p>
        </p:txBody>
      </p:sp>
      <p:sp>
        <p:nvSpPr>
          <p:cNvPr id="8" name="Content Placeholder 7"/>
          <p:cNvSpPr>
            <a:spLocks noGrp="1"/>
          </p:cNvSpPr>
          <p:nvPr>
            <p:ph sz="half" idx="1"/>
          </p:nvPr>
        </p:nvSpPr>
        <p:spPr>
          <a:xfrm>
            <a:off x="457200" y="953108"/>
            <a:ext cx="4038600" cy="5142892"/>
          </a:xfrm>
        </p:spPr>
        <p:txBody>
          <a:bodyPr/>
          <a:lstStyle/>
          <a:p>
            <a:r>
              <a:rPr lang="en-US" dirty="0" smtClean="0"/>
              <a:t>“Memorandum of Record”</a:t>
            </a:r>
          </a:p>
          <a:p>
            <a:r>
              <a:rPr lang="en-US" dirty="0" smtClean="0"/>
              <a:t>“On July 16, 2012 at 4:44 CST I received a text message to my personal cell phone from Chris Riley:</a:t>
            </a:r>
            <a:br>
              <a:rPr lang="en-US" dirty="0" smtClean="0"/>
            </a:br>
            <a:endParaRPr lang="en-US" dirty="0" smtClean="0"/>
          </a:p>
        </p:txBody>
      </p:sp>
      <p:sp>
        <p:nvSpPr>
          <p:cNvPr id="10" name="Content Placeholder 9"/>
          <p:cNvSpPr>
            <a:spLocks noGrp="1"/>
          </p:cNvSpPr>
          <p:nvPr>
            <p:ph sz="half" idx="2"/>
          </p:nvPr>
        </p:nvSpPr>
        <p:spPr>
          <a:xfrm>
            <a:off x="4648200" y="800708"/>
            <a:ext cx="4038600" cy="5295292"/>
          </a:xfrm>
        </p:spPr>
        <p:txBody>
          <a:bodyPr/>
          <a:lstStyle/>
          <a:p>
            <a:pPr lvl="0">
              <a:buClr>
                <a:srgbClr val="3333CC"/>
              </a:buClr>
            </a:pPr>
            <a:r>
              <a:rPr lang="en-US" dirty="0">
                <a:solidFill>
                  <a:srgbClr val="000000"/>
                </a:solidFill>
              </a:rPr>
              <a:t> … can [we] resolve all DFG [Deal for Governor] issues by Monday?</a:t>
            </a:r>
          </a:p>
          <a:p>
            <a:pPr marL="0" lvl="0" indent="0">
              <a:buClr>
                <a:srgbClr val="3333CC"/>
              </a:buClr>
              <a:buNone/>
            </a:pPr>
            <a:endParaRPr lang="en-US" dirty="0" smtClean="0">
              <a:solidFill>
                <a:srgbClr val="000000"/>
              </a:solidFill>
            </a:endParaRPr>
          </a:p>
          <a:p>
            <a:pPr lvl="0">
              <a:buClr>
                <a:srgbClr val="3333CC"/>
              </a:buClr>
            </a:pPr>
            <a:r>
              <a:rPr lang="en-US" dirty="0" smtClean="0">
                <a:solidFill>
                  <a:srgbClr val="000000"/>
                </a:solidFill>
              </a:rPr>
              <a:t>I </a:t>
            </a:r>
            <a:r>
              <a:rPr lang="en-US" dirty="0">
                <a:solidFill>
                  <a:srgbClr val="000000"/>
                </a:solidFill>
              </a:rPr>
              <a:t>replied via text at 8:46 CST:</a:t>
            </a:r>
          </a:p>
          <a:p>
            <a:pPr lvl="1">
              <a:buClr>
                <a:srgbClr val="000000"/>
              </a:buClr>
            </a:pPr>
            <a:r>
              <a:rPr lang="en-US" dirty="0">
                <a:solidFill>
                  <a:srgbClr val="000000"/>
                </a:solidFill>
              </a:rPr>
              <a:t>A realistic counter by noon tomorrow is the best chance of a resolution.”</a:t>
            </a:r>
          </a:p>
          <a:p>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869950" y="4070350"/>
            <a:ext cx="3365500" cy="2025650"/>
          </a:xfrm>
          <a:prstGeom prst="rect">
            <a:avLst/>
          </a:prstGeom>
        </p:spPr>
      </p:pic>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C2FEDC64-185E-4273-96B9-19EB31469C0D}" type="slidenum">
              <a:rPr lang="en-US" smtClean="0"/>
              <a:pPr>
                <a:defRPr/>
              </a:pPr>
              <a:t>7</a:t>
            </a:fld>
            <a:endParaRPr lang="en-US"/>
          </a:p>
        </p:txBody>
      </p:sp>
    </p:spTree>
    <p:extLst>
      <p:ext uri="{BB962C8B-B14F-4D97-AF65-F5344CB8AC3E}">
        <p14:creationId xmlns:p14="http://schemas.microsoft.com/office/powerpoint/2010/main" val="4102326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July 17, 2012 </a:t>
            </a:r>
            <a:r>
              <a:rPr lang="en-US" dirty="0" err="1" smtClean="0"/>
              <a:t>LaBerge</a:t>
            </a:r>
            <a:r>
              <a:rPr lang="en-US" dirty="0" smtClean="0"/>
              <a:t> Memo</a:t>
            </a:r>
            <a:endParaRPr lang="en-US" dirty="0"/>
          </a:p>
        </p:txBody>
      </p:sp>
      <p:sp>
        <p:nvSpPr>
          <p:cNvPr id="8" name="Content Placeholder 7"/>
          <p:cNvSpPr>
            <a:spLocks noGrp="1"/>
          </p:cNvSpPr>
          <p:nvPr>
            <p:ph idx="1"/>
          </p:nvPr>
        </p:nvSpPr>
        <p:spPr/>
        <p:txBody>
          <a:bodyPr/>
          <a:lstStyle/>
          <a:p>
            <a:r>
              <a:rPr lang="en-US" dirty="0" smtClean="0"/>
              <a:t>“At 8:50 pm CST Chris Riley responded via text:</a:t>
            </a:r>
          </a:p>
          <a:p>
            <a:pPr lvl="1"/>
            <a:r>
              <a:rPr lang="en-US" dirty="0"/>
              <a:t>“That will be difficult, Ryan [Teague] said two of [the] issues, legal fees and aircraft are not even on the table for discussion.  How can we give you a realistic counter [offer] when not all issues are ready?”</a:t>
            </a:r>
            <a:endParaRPr lang="en-US" dirty="0" smtClean="0"/>
          </a:p>
          <a:p>
            <a:pPr lvl="1"/>
            <a:endParaRPr lang="en-US" dirty="0" smtClean="0"/>
          </a:p>
          <a:p>
            <a:pPr lvl="1"/>
            <a:endParaRPr lang="en-US" dirty="0"/>
          </a:p>
        </p:txBody>
      </p:sp>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3" name="Slide Number Placeholder 2"/>
          <p:cNvSpPr>
            <a:spLocks noGrp="1"/>
          </p:cNvSpPr>
          <p:nvPr>
            <p:ph type="sldNum" sz="quarter" idx="12"/>
          </p:nvPr>
        </p:nvSpPr>
        <p:spPr/>
        <p:txBody>
          <a:bodyPr/>
          <a:lstStyle/>
          <a:p>
            <a:pPr>
              <a:defRPr/>
            </a:pPr>
            <a:fld id="{E328EA13-63D1-43FC-A4FA-9E222A76DA39}" type="slidenum">
              <a:rPr lang="en-US" smtClean="0"/>
              <a:pPr>
                <a:defRPr/>
              </a:pPr>
              <a:t>8</a:t>
            </a:fld>
            <a:endParaRPr lang="en-US"/>
          </a:p>
        </p:txBody>
      </p:sp>
    </p:spTree>
    <p:extLst>
      <p:ext uri="{BB962C8B-B14F-4D97-AF65-F5344CB8AC3E}">
        <p14:creationId xmlns:p14="http://schemas.microsoft.com/office/powerpoint/2010/main" val="1762253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July 17, 2012 </a:t>
            </a:r>
            <a:r>
              <a:rPr lang="en-US" dirty="0" err="1" smtClean="0"/>
              <a:t>LaBerge</a:t>
            </a:r>
            <a:r>
              <a:rPr lang="en-US" dirty="0" smtClean="0"/>
              <a:t> Memo</a:t>
            </a:r>
            <a:endParaRPr lang="en-US" dirty="0"/>
          </a:p>
        </p:txBody>
      </p:sp>
      <p:sp>
        <p:nvSpPr>
          <p:cNvPr id="8" name="Content Placeholder 7"/>
          <p:cNvSpPr>
            <a:spLocks noGrp="1"/>
          </p:cNvSpPr>
          <p:nvPr>
            <p:ph sz="half" idx="1"/>
          </p:nvPr>
        </p:nvSpPr>
        <p:spPr/>
        <p:txBody>
          <a:bodyPr/>
          <a:lstStyle/>
          <a:p>
            <a:r>
              <a:rPr lang="en-US" dirty="0" smtClean="0"/>
              <a:t>On July 17 at “1:04 pm CST </a:t>
            </a:r>
          </a:p>
          <a:p>
            <a:r>
              <a:rPr lang="en-US" dirty="0" smtClean="0"/>
              <a:t>Ryan Teague called my personal </a:t>
            </a:r>
            <a:r>
              <a:rPr lang="en-US" dirty="0"/>
              <a:t>cell </a:t>
            </a:r>
            <a:r>
              <a:rPr lang="en-US" dirty="0" smtClean="0"/>
              <a:t>phone. </a:t>
            </a: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87430" y="1600200"/>
            <a:ext cx="2408696" cy="2980928"/>
          </a:xfrm>
        </p:spPr>
      </p:pic>
      <p:sp>
        <p:nvSpPr>
          <p:cNvPr id="2" name="Footer Placeholder 1"/>
          <p:cNvSpPr>
            <a:spLocks noGrp="1"/>
          </p:cNvSpPr>
          <p:nvPr>
            <p:ph type="ftr" sz="quarter" idx="11"/>
          </p:nvPr>
        </p:nvSpPr>
        <p:spPr/>
        <p:txBody>
          <a:bodyPr/>
          <a:lstStyle/>
          <a:p>
            <a:pPr>
              <a:defRPr/>
            </a:pPr>
            <a:r>
              <a:rPr lang="en-US" smtClean="0"/>
              <a:t>Prof Clark Cunningham    AG's Conduct Under Scrutiny      October 2014</a:t>
            </a:r>
            <a:endParaRPr lang="en-US" dirty="0"/>
          </a:p>
        </p:txBody>
      </p:sp>
      <p:sp>
        <p:nvSpPr>
          <p:cNvPr id="4" name="Slide Number Placeholder 3"/>
          <p:cNvSpPr>
            <a:spLocks noGrp="1"/>
          </p:cNvSpPr>
          <p:nvPr>
            <p:ph type="sldNum" sz="quarter" idx="12"/>
          </p:nvPr>
        </p:nvSpPr>
        <p:spPr/>
        <p:txBody>
          <a:bodyPr/>
          <a:lstStyle/>
          <a:p>
            <a:pPr>
              <a:defRPr/>
            </a:pPr>
            <a:fld id="{C2FEDC64-185E-4273-96B9-19EB31469C0D}" type="slidenum">
              <a:rPr lang="en-US" smtClean="0"/>
              <a:pPr>
                <a:defRPr/>
              </a:pPr>
              <a:t>9</a:t>
            </a:fld>
            <a:endParaRPr lang="en-US"/>
          </a:p>
        </p:txBody>
      </p:sp>
    </p:spTree>
    <p:extLst>
      <p:ext uri="{BB962C8B-B14F-4D97-AF65-F5344CB8AC3E}">
        <p14:creationId xmlns:p14="http://schemas.microsoft.com/office/powerpoint/2010/main" val="2659837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t">
  <a:themeElements>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6833</TotalTime>
  <Words>2179</Words>
  <Application>Microsoft Office PowerPoint</Application>
  <PresentationFormat>On-screen Show (4:3)</PresentationFormat>
  <Paragraphs>251</Paragraphs>
  <Slides>37</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Tahoma</vt:lpstr>
      <vt:lpstr>Wingdings</vt:lpstr>
      <vt:lpstr>Slit</vt:lpstr>
      <vt:lpstr>AG’S CONDUCT UNDER SCRUTINY</vt:lpstr>
      <vt:lpstr>2010</vt:lpstr>
      <vt:lpstr>May 3, 2011</vt:lpstr>
      <vt:lpstr>May 2011</vt:lpstr>
      <vt:lpstr>June 9, 2011</vt:lpstr>
      <vt:lpstr>August 25, 2011</vt:lpstr>
      <vt:lpstr>July 17, 2012 LaBerge Memo</vt:lpstr>
      <vt:lpstr>July 17, 2012 LaBerge Memo</vt:lpstr>
      <vt:lpstr>July 17, 2012 LaBerge Memo</vt:lpstr>
      <vt:lpstr>July 17, 2012 LaBerge Memo</vt:lpstr>
      <vt:lpstr>July 17, 2012 LaBerge Memo</vt:lpstr>
      <vt:lpstr>July 23, 2012</vt:lpstr>
      <vt:lpstr>Open Records Request to LaBerge</vt:lpstr>
      <vt:lpstr>March 26, 2013: Kalberman First Request for Production of Documents to Commission</vt:lpstr>
      <vt:lpstr>April 19, 2013: Kalberman First Request for  Production of Documents to LaBerge</vt:lpstr>
      <vt:lpstr>July 30, 2013 Deposition of John Hair</vt:lpstr>
      <vt:lpstr>July 30, 2013 Deposition of John Hair</vt:lpstr>
      <vt:lpstr>Georgia Open Records Act</vt:lpstr>
      <vt:lpstr>August 2013</vt:lpstr>
      <vt:lpstr>2014</vt:lpstr>
      <vt:lpstr>July 11, 2014</vt:lpstr>
      <vt:lpstr>AG Sam Olens: July 15, 2014</vt:lpstr>
      <vt:lpstr>AG Sam Olens: July 15, 2014</vt:lpstr>
      <vt:lpstr>August 8, 2014</vt:lpstr>
      <vt:lpstr>Asst AG Bryan Webb: 8/21/14 Affidavit</vt:lpstr>
      <vt:lpstr>Asst AG Bryan Webb: 8/21/14 Affidavit</vt:lpstr>
      <vt:lpstr>AG Response filed Aug 22, 2014</vt:lpstr>
      <vt:lpstr>August 25 Hearing</vt:lpstr>
      <vt:lpstr>9/3/14: Judge Glanville Order </vt:lpstr>
      <vt:lpstr>9/3/14: Judge Glanville Order </vt:lpstr>
      <vt:lpstr>9/3/14: Media Statement from Former Bar Presidents</vt:lpstr>
      <vt:lpstr>Georgia Rule of Professional Conduct 1.2(d)</vt:lpstr>
      <vt:lpstr>Georgia Rule of Professional Conduct 3.4(a)</vt:lpstr>
      <vt:lpstr>Georgia Rule of Professional Conduct 1.4</vt:lpstr>
      <vt:lpstr>Georgia Rule of Professional Conduct 1.2(a)</vt:lpstr>
      <vt:lpstr>Georgia Rule of Professional Conduct 5.1(c)</vt:lpstr>
      <vt:lpstr>Georgia Rule of Professional Conduct 5.1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D Cunningham</dc:creator>
  <cp:lastModifiedBy>Clark D. Cunningham</cp:lastModifiedBy>
  <cp:revision>166</cp:revision>
  <cp:lastPrinted>2014-10-12T18:55:52Z</cp:lastPrinted>
  <dcterms:created xsi:type="dcterms:W3CDTF">1601-01-01T00:00:00Z</dcterms:created>
  <dcterms:modified xsi:type="dcterms:W3CDTF">2014-10-12T19:20:17Z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