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40" r:id="rId2"/>
  </p:sldMasterIdLst>
  <p:notesMasterIdLst>
    <p:notesMasterId r:id="rId58"/>
  </p:notesMasterIdLst>
  <p:handoutMasterIdLst>
    <p:handoutMasterId r:id="rId59"/>
  </p:handoutMasterIdLst>
  <p:sldIdLst>
    <p:sldId id="347" r:id="rId3"/>
    <p:sldId id="302" r:id="rId4"/>
    <p:sldId id="303" r:id="rId5"/>
    <p:sldId id="321" r:id="rId6"/>
    <p:sldId id="305" r:id="rId7"/>
    <p:sldId id="306" r:id="rId8"/>
    <p:sldId id="331" r:id="rId9"/>
    <p:sldId id="338" r:id="rId10"/>
    <p:sldId id="330" r:id="rId11"/>
    <p:sldId id="322" r:id="rId12"/>
    <p:sldId id="339" r:id="rId13"/>
    <p:sldId id="323" r:id="rId14"/>
    <p:sldId id="295" r:id="rId15"/>
    <p:sldId id="296" r:id="rId16"/>
    <p:sldId id="324" r:id="rId17"/>
    <p:sldId id="325" r:id="rId18"/>
    <p:sldId id="326" r:id="rId19"/>
    <p:sldId id="327" r:id="rId20"/>
    <p:sldId id="328" r:id="rId21"/>
    <p:sldId id="265" r:id="rId22"/>
    <p:sldId id="266" r:id="rId23"/>
    <p:sldId id="267" r:id="rId24"/>
    <p:sldId id="352" r:id="rId25"/>
    <p:sldId id="353" r:id="rId26"/>
    <p:sldId id="365" r:id="rId27"/>
    <p:sldId id="366" r:id="rId28"/>
    <p:sldId id="361" r:id="rId29"/>
    <p:sldId id="355" r:id="rId30"/>
    <p:sldId id="356" r:id="rId31"/>
    <p:sldId id="357" r:id="rId32"/>
    <p:sldId id="358" r:id="rId33"/>
    <p:sldId id="359" r:id="rId34"/>
    <p:sldId id="360" r:id="rId35"/>
    <p:sldId id="367" r:id="rId36"/>
    <p:sldId id="343" r:id="rId37"/>
    <p:sldId id="341" r:id="rId38"/>
    <p:sldId id="368" r:id="rId39"/>
    <p:sldId id="342" r:id="rId40"/>
    <p:sldId id="369" r:id="rId41"/>
    <p:sldId id="370" r:id="rId42"/>
    <p:sldId id="344" r:id="rId43"/>
    <p:sldId id="348" r:id="rId44"/>
    <p:sldId id="350" r:id="rId45"/>
    <p:sldId id="351" r:id="rId46"/>
    <p:sldId id="372" r:id="rId47"/>
    <p:sldId id="346" r:id="rId48"/>
    <p:sldId id="371" r:id="rId49"/>
    <p:sldId id="374" r:id="rId50"/>
    <p:sldId id="373" r:id="rId51"/>
    <p:sldId id="349" r:id="rId52"/>
    <p:sldId id="345" r:id="rId53"/>
    <p:sldId id="362" r:id="rId54"/>
    <p:sldId id="375" r:id="rId55"/>
    <p:sldId id="363" r:id="rId56"/>
    <p:sldId id="364" r:id="rId57"/>
  </p:sldIdLst>
  <p:sldSz cx="9144000" cy="6858000" type="screen4x3"/>
  <p:notesSz cx="9144000" cy="6858000"/>
  <p:custDataLst>
    <p:tags r:id="rId60"/>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4" autoAdjust="0"/>
    <p:restoredTop sz="94575" autoAdjust="0"/>
  </p:normalViewPr>
  <p:slideViewPr>
    <p:cSldViewPr>
      <p:cViewPr varScale="1">
        <p:scale>
          <a:sx n="109" d="100"/>
          <a:sy n="109" d="100"/>
        </p:scale>
        <p:origin x="16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962400" cy="342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7411" name="Rectangle 3"/>
          <p:cNvSpPr>
            <a:spLocks noGrp="1" noChangeArrowheads="1"/>
          </p:cNvSpPr>
          <p:nvPr>
            <p:ph type="dt" sz="quarter" idx="1"/>
          </p:nvPr>
        </p:nvSpPr>
        <p:spPr bwMode="auto">
          <a:xfrm>
            <a:off x="5181600" y="0"/>
            <a:ext cx="3962400" cy="342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7412" name="Rectangle 4"/>
          <p:cNvSpPr>
            <a:spLocks noGrp="1" noChangeArrowheads="1"/>
          </p:cNvSpPr>
          <p:nvPr>
            <p:ph type="ftr" sz="quarter" idx="2"/>
          </p:nvPr>
        </p:nvSpPr>
        <p:spPr bwMode="auto">
          <a:xfrm>
            <a:off x="0" y="6515100"/>
            <a:ext cx="3962400" cy="3429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7413" name="Rectangle 5"/>
          <p:cNvSpPr>
            <a:spLocks noGrp="1" noChangeArrowheads="1"/>
          </p:cNvSpPr>
          <p:nvPr>
            <p:ph type="sldNum" sz="quarter" idx="3"/>
          </p:nvPr>
        </p:nvSpPr>
        <p:spPr bwMode="auto">
          <a:xfrm>
            <a:off x="5181600" y="6515100"/>
            <a:ext cx="3962400" cy="3429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EA95CE79-B8B7-4B44-B54A-AA344A9A3F3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962400" cy="342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5363" name="Rectangle 3"/>
          <p:cNvSpPr>
            <a:spLocks noGrp="1" noChangeArrowheads="1"/>
          </p:cNvSpPr>
          <p:nvPr>
            <p:ph type="dt" idx="1"/>
          </p:nvPr>
        </p:nvSpPr>
        <p:spPr bwMode="auto">
          <a:xfrm>
            <a:off x="5181600" y="0"/>
            <a:ext cx="3962400" cy="3429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1219200" y="3257550"/>
            <a:ext cx="6705600" cy="30861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6515100"/>
            <a:ext cx="3962400" cy="3429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5367" name="Rectangle 7"/>
          <p:cNvSpPr>
            <a:spLocks noGrp="1" noChangeArrowheads="1"/>
          </p:cNvSpPr>
          <p:nvPr>
            <p:ph type="sldNum" sz="quarter" idx="5"/>
          </p:nvPr>
        </p:nvSpPr>
        <p:spPr bwMode="auto">
          <a:xfrm>
            <a:off x="5181600" y="6515100"/>
            <a:ext cx="3962400" cy="3429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26CE548E-8341-4128-AAB2-D2A6A3CF9A3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p:spPr>
          <p:txBody>
            <a:bodyPr/>
            <a:lstStyle/>
            <a:p>
              <a:pPr>
                <a:defRPr/>
              </a:pPr>
              <a:endParaRPr lang="en-US"/>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6451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6452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7" name="Date Placeholder 6"/>
          <p:cNvSpPr>
            <a:spLocks noGrp="1" noChangeArrowheads="1"/>
          </p:cNvSpPr>
          <p:nvPr>
            <p:ph type="dt" sz="quarter" idx="10"/>
          </p:nvPr>
        </p:nvSpPr>
        <p:spPr/>
        <p:txBody>
          <a:bodyPr/>
          <a:lstStyle>
            <a:lvl1pPr>
              <a:defRPr smtClean="0"/>
            </a:lvl1pPr>
          </a:lstStyle>
          <a:p>
            <a:pPr>
              <a:defRPr/>
            </a:pPr>
            <a:r>
              <a:rPr lang="en-US" smtClean="0"/>
              <a:t>06/18/2019</a:t>
            </a:r>
            <a:endParaRPr lang="en-US"/>
          </a:p>
        </p:txBody>
      </p:sp>
      <p:sp>
        <p:nvSpPr>
          <p:cNvPr id="8" name="Footer Placeholder 7"/>
          <p:cNvSpPr>
            <a:spLocks noGrp="1" noChangeArrowheads="1"/>
          </p:cNvSpPr>
          <p:nvPr>
            <p:ph type="ftr" sz="quarter" idx="11"/>
          </p:nvPr>
        </p:nvSpPr>
        <p:spPr/>
        <p:txBody>
          <a:bodyPr/>
          <a:lstStyle>
            <a:lvl1pPr>
              <a:defRPr smtClean="0"/>
            </a:lvl1pPr>
          </a:lstStyle>
          <a:p>
            <a:pPr>
              <a:defRPr/>
            </a:pPr>
            <a:r>
              <a:rPr lang="en-US"/>
              <a:t>Lawyers For Equal Justice</a:t>
            </a:r>
          </a:p>
        </p:txBody>
      </p:sp>
      <p:sp>
        <p:nvSpPr>
          <p:cNvPr id="9" name="Slide Number Placeholder 8"/>
          <p:cNvSpPr>
            <a:spLocks noGrp="1" noChangeArrowheads="1"/>
          </p:cNvSpPr>
          <p:nvPr>
            <p:ph type="sldNum" sz="quarter" idx="12"/>
          </p:nvPr>
        </p:nvSpPr>
        <p:spPr/>
        <p:txBody>
          <a:bodyPr/>
          <a:lstStyle>
            <a:lvl1pPr>
              <a:defRPr/>
            </a:lvl1pPr>
          </a:lstStyle>
          <a:p>
            <a:fld id="{680AAEEE-42EB-48C4-B9BF-046D373F1368}" type="slidenum">
              <a:rPr lang="en-US" altLang="en-US"/>
              <a:pPr/>
              <a:t>‹#›</a:t>
            </a:fld>
            <a:endParaRPr lang="en-US" altLang="en-US"/>
          </a:p>
        </p:txBody>
      </p:sp>
    </p:spTree>
    <p:extLst>
      <p:ext uri="{BB962C8B-B14F-4D97-AF65-F5344CB8AC3E}">
        <p14:creationId xmlns:p14="http://schemas.microsoft.com/office/powerpoint/2010/main" val="373630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r>
              <a:rPr lang="en-US" smtClean="0"/>
              <a:t>06/18/2019</a:t>
            </a: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Lawyers For Equal Justice</a:t>
            </a:r>
          </a:p>
        </p:txBody>
      </p:sp>
      <p:sp>
        <p:nvSpPr>
          <p:cNvPr id="6" name="Rectangle 9"/>
          <p:cNvSpPr>
            <a:spLocks noGrp="1" noChangeArrowheads="1"/>
          </p:cNvSpPr>
          <p:nvPr>
            <p:ph type="sldNum" sz="quarter" idx="12"/>
          </p:nvPr>
        </p:nvSpPr>
        <p:spPr>
          <a:ln/>
        </p:spPr>
        <p:txBody>
          <a:bodyPr/>
          <a:lstStyle>
            <a:lvl1pPr>
              <a:defRPr/>
            </a:lvl1pPr>
          </a:lstStyle>
          <a:p>
            <a:fld id="{F801564E-CD0D-425A-BABE-57D7CA5106EB}" type="slidenum">
              <a:rPr lang="en-US" altLang="en-US"/>
              <a:pPr/>
              <a:t>‹#›</a:t>
            </a:fld>
            <a:endParaRPr lang="en-US" altLang="en-US"/>
          </a:p>
        </p:txBody>
      </p:sp>
    </p:spTree>
    <p:extLst>
      <p:ext uri="{BB962C8B-B14F-4D97-AF65-F5344CB8AC3E}">
        <p14:creationId xmlns:p14="http://schemas.microsoft.com/office/powerpoint/2010/main" val="295988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r>
              <a:rPr lang="en-US" smtClean="0"/>
              <a:t>06/18/2019</a:t>
            </a: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Lawyers For Equal Justice</a:t>
            </a:r>
          </a:p>
        </p:txBody>
      </p:sp>
      <p:sp>
        <p:nvSpPr>
          <p:cNvPr id="6" name="Rectangle 9"/>
          <p:cNvSpPr>
            <a:spLocks noGrp="1" noChangeArrowheads="1"/>
          </p:cNvSpPr>
          <p:nvPr>
            <p:ph type="sldNum" sz="quarter" idx="12"/>
          </p:nvPr>
        </p:nvSpPr>
        <p:spPr>
          <a:ln/>
        </p:spPr>
        <p:txBody>
          <a:bodyPr/>
          <a:lstStyle>
            <a:lvl1pPr>
              <a:defRPr/>
            </a:lvl1pPr>
          </a:lstStyle>
          <a:p>
            <a:fld id="{B2742205-932D-401C-8971-5AE5551CD31A}" type="slidenum">
              <a:rPr lang="en-US" altLang="en-US"/>
              <a:pPr/>
              <a:t>‹#›</a:t>
            </a:fld>
            <a:endParaRPr lang="en-US" altLang="en-US"/>
          </a:p>
        </p:txBody>
      </p:sp>
    </p:spTree>
    <p:extLst>
      <p:ext uri="{BB962C8B-B14F-4D97-AF65-F5344CB8AC3E}">
        <p14:creationId xmlns:p14="http://schemas.microsoft.com/office/powerpoint/2010/main" val="1912398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06/18/2019</a:t>
            </a:r>
            <a:endParaRPr lang="en-US"/>
          </a:p>
        </p:txBody>
      </p:sp>
      <p:sp>
        <p:nvSpPr>
          <p:cNvPr id="5" name="Footer Placeholder 4"/>
          <p:cNvSpPr>
            <a:spLocks noGrp="1"/>
          </p:cNvSpPr>
          <p:nvPr>
            <p:ph type="ftr" sz="quarter" idx="11"/>
          </p:nvPr>
        </p:nvSpPr>
        <p:spPr/>
        <p:txBody>
          <a:bodyPr/>
          <a:lstStyle/>
          <a:p>
            <a:r>
              <a:rPr lang="en-US" smtClean="0"/>
              <a:t>Lawyers For Equal Justice</a:t>
            </a:r>
            <a:endParaRPr lang="en-US"/>
          </a:p>
        </p:txBody>
      </p:sp>
      <p:sp>
        <p:nvSpPr>
          <p:cNvPr id="6" name="Slide Number Placeholder 5"/>
          <p:cNvSpPr>
            <a:spLocks noGrp="1"/>
          </p:cNvSpPr>
          <p:nvPr>
            <p:ph type="sldNum" sz="quarter" idx="12"/>
          </p:nvPr>
        </p:nvSpPr>
        <p:spPr/>
        <p:txBody>
          <a:bodyPr/>
          <a:lstStyle/>
          <a:p>
            <a:fld id="{4AAE6DF8-412A-4DB3-8496-DC788A426355}" type="slidenum">
              <a:rPr lang="en-US" smtClean="0"/>
              <a:t>‹#›</a:t>
            </a:fld>
            <a:endParaRPr lang="en-US"/>
          </a:p>
        </p:txBody>
      </p:sp>
    </p:spTree>
    <p:extLst>
      <p:ext uri="{BB962C8B-B14F-4D97-AF65-F5344CB8AC3E}">
        <p14:creationId xmlns:p14="http://schemas.microsoft.com/office/powerpoint/2010/main" val="86206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a:spLocks noGrp="1"/>
          </p:cNvSpPr>
          <p:nvPr>
            <p:ph type="title"/>
          </p:nvPr>
        </p:nvSpPr>
        <p:spPr>
          <a:xfrm>
            <a:off x="666750" y="1149350"/>
            <a:ext cx="7810500" cy="2324100"/>
          </a:xfrm>
          <a:prstGeom prst="rect">
            <a:avLst/>
          </a:prstGeom>
        </p:spPr>
        <p:txBody>
          <a:bodyPr anchor="b"/>
          <a:lstStyle/>
          <a:p>
            <a:r>
              <a:t>Title Text</a:t>
            </a:r>
          </a:p>
        </p:txBody>
      </p:sp>
      <p:sp>
        <p:nvSpPr>
          <p:cNvPr id="12" name="Body Level One…"/>
          <p:cNvSpPr>
            <a:spLocks noGrp="1"/>
          </p:cNvSpPr>
          <p:nvPr>
            <p:ph type="body" sz="quarter" idx="1"/>
          </p:nvPr>
        </p:nvSpPr>
        <p:spPr>
          <a:xfrm>
            <a:off x="666750" y="3536950"/>
            <a:ext cx="7810500" cy="793750"/>
          </a:xfrm>
          <a:prstGeom prst="rect">
            <a:avLst/>
          </a:prstGeom>
        </p:spPr>
        <p:txBody>
          <a:bodyPr anchor="t"/>
          <a:lstStyle>
            <a:lvl1pPr marL="0" indent="0" algn="ctr">
              <a:spcBef>
                <a:spcPts val="0"/>
              </a:spcBef>
              <a:buSzTx/>
              <a:buNone/>
              <a:defRPr sz="1650"/>
            </a:lvl1pPr>
            <a:lvl2pPr marL="0" indent="85725" algn="ctr">
              <a:spcBef>
                <a:spcPts val="0"/>
              </a:spcBef>
              <a:buSzTx/>
              <a:buNone/>
              <a:defRPr sz="1650"/>
            </a:lvl2pPr>
            <a:lvl3pPr marL="0" indent="171450" algn="ctr">
              <a:spcBef>
                <a:spcPts val="0"/>
              </a:spcBef>
              <a:buSzTx/>
              <a:buNone/>
              <a:defRPr sz="1650"/>
            </a:lvl3pPr>
            <a:lvl4pPr marL="0" indent="257175" algn="ctr">
              <a:spcBef>
                <a:spcPts val="0"/>
              </a:spcBef>
              <a:buSzTx/>
              <a:buNone/>
              <a:defRPr sz="1650"/>
            </a:lvl4pPr>
            <a:lvl5pPr marL="0" indent="342900"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75053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72238" y="336550"/>
            <a:ext cx="6800851" cy="4368800"/>
          </a:xfrm>
          <a:prstGeom prst="rect">
            <a:avLst/>
          </a:prstGeom>
        </p:spPr>
        <p:txBody>
          <a:bodyPr lIns="91439" tIns="45719" rIns="91439" bIns="45719" anchor="t">
            <a:noAutofit/>
          </a:bodyPr>
          <a:lstStyle/>
          <a:p>
            <a:endParaRPr/>
          </a:p>
        </p:txBody>
      </p:sp>
      <p:sp>
        <p:nvSpPr>
          <p:cNvPr id="21" name="Title Text"/>
          <p:cNvSpPr>
            <a:spLocks noGrp="1"/>
          </p:cNvSpPr>
          <p:nvPr>
            <p:ph type="title"/>
          </p:nvPr>
        </p:nvSpPr>
        <p:spPr>
          <a:xfrm>
            <a:off x="238125" y="4724400"/>
            <a:ext cx="8667750" cy="1003300"/>
          </a:xfrm>
          <a:prstGeom prst="rect">
            <a:avLst/>
          </a:prstGeom>
        </p:spPr>
        <p:txBody>
          <a:bodyPr anchor="b"/>
          <a:lstStyle/>
          <a:p>
            <a:r>
              <a:t>Title Text</a:t>
            </a:r>
          </a:p>
        </p:txBody>
      </p:sp>
      <p:sp>
        <p:nvSpPr>
          <p:cNvPr id="22" name="Body Level One…"/>
          <p:cNvSpPr>
            <a:spLocks noGrp="1"/>
          </p:cNvSpPr>
          <p:nvPr>
            <p:ph type="body" sz="quarter" idx="1"/>
          </p:nvPr>
        </p:nvSpPr>
        <p:spPr>
          <a:xfrm>
            <a:off x="238125" y="5759450"/>
            <a:ext cx="8667750" cy="793750"/>
          </a:xfrm>
          <a:prstGeom prst="rect">
            <a:avLst/>
          </a:prstGeom>
        </p:spPr>
        <p:txBody>
          <a:bodyPr anchor="t"/>
          <a:lstStyle>
            <a:lvl1pPr marL="0" indent="0" algn="ctr">
              <a:spcBef>
                <a:spcPts val="0"/>
              </a:spcBef>
              <a:buSzTx/>
              <a:buNone/>
              <a:defRPr sz="1650"/>
            </a:lvl1pPr>
            <a:lvl2pPr marL="0" indent="85725" algn="ctr">
              <a:spcBef>
                <a:spcPts val="0"/>
              </a:spcBef>
              <a:buSzTx/>
              <a:buNone/>
              <a:defRPr sz="1650"/>
            </a:lvl2pPr>
            <a:lvl3pPr marL="0" indent="171450" algn="ctr">
              <a:spcBef>
                <a:spcPts val="0"/>
              </a:spcBef>
              <a:buSzTx/>
              <a:buNone/>
              <a:defRPr sz="1650"/>
            </a:lvl3pPr>
            <a:lvl4pPr marL="0" indent="257175" algn="ctr">
              <a:spcBef>
                <a:spcPts val="0"/>
              </a:spcBef>
              <a:buSzTx/>
              <a:buNone/>
              <a:defRPr sz="1650"/>
            </a:lvl4pPr>
            <a:lvl5pPr marL="0" indent="342900"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4080250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a:spLocks noGrp="1"/>
          </p:cNvSpPr>
          <p:nvPr>
            <p:ph type="title"/>
          </p:nvPr>
        </p:nvSpPr>
        <p:spPr>
          <a:xfrm>
            <a:off x="666750" y="2266950"/>
            <a:ext cx="7810500" cy="2324100"/>
          </a:xfrm>
          <a:prstGeom prst="rect">
            <a:avLst/>
          </a:prstGeom>
        </p:spPr>
        <p:txBody>
          <a:bodyPr/>
          <a:lstStyle/>
          <a:p>
            <a:r>
              <a:t>Title Text</a:t>
            </a:r>
          </a:p>
        </p:txBody>
      </p:sp>
      <p:sp>
        <p:nvSpPr>
          <p:cNvPr id="31"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9934209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4937243" y="552450"/>
            <a:ext cx="3571876" cy="5753100"/>
          </a:xfrm>
          <a:prstGeom prst="rect">
            <a:avLst/>
          </a:prstGeom>
        </p:spPr>
        <p:txBody>
          <a:bodyPr lIns="91439" tIns="45719" rIns="91439" bIns="45719" anchor="t">
            <a:noAutofit/>
          </a:bodyPr>
          <a:lstStyle/>
          <a:p>
            <a:endParaRPr/>
          </a:p>
        </p:txBody>
      </p:sp>
      <p:sp>
        <p:nvSpPr>
          <p:cNvPr id="39" name="Title Text"/>
          <p:cNvSpPr>
            <a:spLocks noGrp="1"/>
          </p:cNvSpPr>
          <p:nvPr>
            <p:ph type="title"/>
          </p:nvPr>
        </p:nvSpPr>
        <p:spPr>
          <a:xfrm>
            <a:off x="619125" y="552450"/>
            <a:ext cx="3833813" cy="2806700"/>
          </a:xfrm>
          <a:prstGeom prst="rect">
            <a:avLst/>
          </a:prstGeom>
        </p:spPr>
        <p:txBody>
          <a:bodyPr anchor="b"/>
          <a:lstStyle>
            <a:lvl1pPr>
              <a:defRPr sz="3150"/>
            </a:lvl1pPr>
          </a:lstStyle>
          <a:p>
            <a:r>
              <a:t>Title Text</a:t>
            </a:r>
          </a:p>
        </p:txBody>
      </p:sp>
      <p:sp>
        <p:nvSpPr>
          <p:cNvPr id="40" name="Body Level One…"/>
          <p:cNvSpPr>
            <a:spLocks noGrp="1"/>
          </p:cNvSpPr>
          <p:nvPr>
            <p:ph type="body" sz="quarter" idx="1"/>
          </p:nvPr>
        </p:nvSpPr>
        <p:spPr>
          <a:xfrm>
            <a:off x="619125" y="3422650"/>
            <a:ext cx="3833813" cy="2882900"/>
          </a:xfrm>
          <a:prstGeom prst="rect">
            <a:avLst/>
          </a:prstGeom>
        </p:spPr>
        <p:txBody>
          <a:bodyPr anchor="t"/>
          <a:lstStyle>
            <a:lvl1pPr marL="0" indent="0" algn="ctr">
              <a:spcBef>
                <a:spcPts val="0"/>
              </a:spcBef>
              <a:buSzTx/>
              <a:buNone/>
              <a:defRPr sz="1650"/>
            </a:lvl1pPr>
            <a:lvl2pPr marL="0" indent="85725" algn="ctr">
              <a:spcBef>
                <a:spcPts val="0"/>
              </a:spcBef>
              <a:buSzTx/>
              <a:buNone/>
              <a:defRPr sz="1650"/>
            </a:lvl2pPr>
            <a:lvl3pPr marL="0" indent="171450" algn="ctr">
              <a:spcBef>
                <a:spcPts val="0"/>
              </a:spcBef>
              <a:buSzTx/>
              <a:buNone/>
              <a:defRPr sz="1650"/>
            </a:lvl3pPr>
            <a:lvl4pPr marL="0" indent="257175" algn="ctr">
              <a:spcBef>
                <a:spcPts val="0"/>
              </a:spcBef>
              <a:buSzTx/>
              <a:buNone/>
              <a:defRPr sz="1650"/>
            </a:lvl4pPr>
            <a:lvl5pPr marL="0" indent="342900"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2001608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a:spLocks noGrp="1"/>
          </p:cNvSpPr>
          <p:nvPr>
            <p:ph type="title"/>
          </p:nvPr>
        </p:nvSpPr>
        <p:spPr>
          <a:prstGeom prst="rect">
            <a:avLst/>
          </a:prstGeom>
        </p:spPr>
        <p:txBody>
          <a:bodyPr/>
          <a:lstStyle/>
          <a:p>
            <a:r>
              <a:t>Title Text</a:t>
            </a:r>
          </a:p>
        </p:txBody>
      </p:sp>
      <p:sp>
        <p:nvSpPr>
          <p:cNvPr id="49"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6581901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a:spLocks noGrp="1"/>
          </p:cNvSpPr>
          <p:nvPr>
            <p:ph type="title"/>
          </p:nvPr>
        </p:nvSpPr>
        <p:spPr>
          <a:prstGeom prst="rect">
            <a:avLst/>
          </a:prstGeom>
        </p:spPr>
        <p:txBody>
          <a:bodyPr/>
          <a:lstStyle/>
          <a:p>
            <a:r>
              <a:t>Title Text</a:t>
            </a:r>
          </a:p>
        </p:txBody>
      </p:sp>
      <p:sp>
        <p:nvSpPr>
          <p:cNvPr id="57"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3345397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4938713" y="1619250"/>
            <a:ext cx="3571875" cy="4603750"/>
          </a:xfrm>
          <a:prstGeom prst="rect">
            <a:avLst/>
          </a:prstGeom>
        </p:spPr>
        <p:txBody>
          <a:bodyPr lIns="91439" tIns="45719" rIns="91439" bIns="45719" anchor="t">
            <a:noAutofit/>
          </a:bodyPr>
          <a:lstStyle/>
          <a:p>
            <a:endParaRPr/>
          </a:p>
        </p:txBody>
      </p:sp>
      <p:sp>
        <p:nvSpPr>
          <p:cNvPr id="66" name="Title Text"/>
          <p:cNvSpPr>
            <a:spLocks noGrp="1"/>
          </p:cNvSpPr>
          <p:nvPr>
            <p:ph type="title"/>
          </p:nvPr>
        </p:nvSpPr>
        <p:spPr>
          <a:prstGeom prst="rect">
            <a:avLst/>
          </a:prstGeom>
        </p:spPr>
        <p:txBody>
          <a:bodyPr/>
          <a:lstStyle/>
          <a:p>
            <a:r>
              <a:t>Title Text</a:t>
            </a:r>
          </a:p>
        </p:txBody>
      </p:sp>
      <p:sp>
        <p:nvSpPr>
          <p:cNvPr id="67" name="Body Level One…"/>
          <p:cNvSpPr>
            <a:spLocks noGrp="1"/>
          </p:cNvSpPr>
          <p:nvPr>
            <p:ph type="body" sz="half" idx="1"/>
          </p:nvPr>
        </p:nvSpPr>
        <p:spPr>
          <a:xfrm>
            <a:off x="633413" y="1619250"/>
            <a:ext cx="3752850" cy="4603750"/>
          </a:xfrm>
          <a:prstGeom prst="rect">
            <a:avLst/>
          </a:prstGeom>
        </p:spPr>
        <p:txBody>
          <a:bodyPr/>
          <a:lstStyle>
            <a:lvl1pPr marL="209550" indent="-209550">
              <a:spcBef>
                <a:spcPts val="1688"/>
              </a:spcBef>
              <a:defRPr sz="1688"/>
            </a:lvl1pPr>
            <a:lvl2pPr marL="419100" indent="-209550">
              <a:spcBef>
                <a:spcPts val="1688"/>
              </a:spcBef>
              <a:defRPr sz="1688"/>
            </a:lvl2pPr>
            <a:lvl3pPr marL="628650" indent="-209550">
              <a:spcBef>
                <a:spcPts val="1688"/>
              </a:spcBef>
              <a:defRPr sz="1688"/>
            </a:lvl3pPr>
            <a:lvl4pPr marL="838200" indent="-209550">
              <a:spcBef>
                <a:spcPts val="1688"/>
              </a:spcBef>
              <a:defRPr sz="1688"/>
            </a:lvl4pPr>
            <a:lvl5pPr marL="1047750" indent="-209550">
              <a:spcBef>
                <a:spcPts val="1688"/>
              </a:spcBef>
              <a:defRPr sz="1688"/>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036021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r>
              <a:rPr lang="en-US" smtClean="0"/>
              <a:t>06/18/2019</a:t>
            </a: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Lawyers For Equal Justice</a:t>
            </a:r>
          </a:p>
        </p:txBody>
      </p:sp>
      <p:sp>
        <p:nvSpPr>
          <p:cNvPr id="6" name="Rectangle 9"/>
          <p:cNvSpPr>
            <a:spLocks noGrp="1" noChangeArrowheads="1"/>
          </p:cNvSpPr>
          <p:nvPr>
            <p:ph type="sldNum" sz="quarter" idx="12"/>
          </p:nvPr>
        </p:nvSpPr>
        <p:spPr>
          <a:ln/>
        </p:spPr>
        <p:txBody>
          <a:bodyPr/>
          <a:lstStyle>
            <a:lvl1pPr>
              <a:defRPr/>
            </a:lvl1pPr>
          </a:lstStyle>
          <a:p>
            <a:fld id="{D9A1C003-CA58-4C71-A6FF-766D1B731BF4}" type="slidenum">
              <a:rPr lang="en-US" altLang="en-US"/>
              <a:pPr/>
              <a:t>‹#›</a:t>
            </a:fld>
            <a:endParaRPr lang="en-US" altLang="en-US"/>
          </a:p>
        </p:txBody>
      </p:sp>
    </p:spTree>
    <p:extLst>
      <p:ext uri="{BB962C8B-B14F-4D97-AF65-F5344CB8AC3E}">
        <p14:creationId xmlns:p14="http://schemas.microsoft.com/office/powerpoint/2010/main" val="905858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a:spLocks noGrp="1"/>
          </p:cNvSpPr>
          <p:nvPr>
            <p:ph type="body" idx="1"/>
          </p:nvPr>
        </p:nvSpPr>
        <p:spPr>
          <a:xfrm>
            <a:off x="633413" y="889000"/>
            <a:ext cx="7877175" cy="50736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5123882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5910262" y="3524250"/>
            <a:ext cx="2776538" cy="277495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5910262" y="565150"/>
            <a:ext cx="2776538" cy="277495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452438" y="565150"/>
            <a:ext cx="5314950" cy="5734050"/>
          </a:xfrm>
          <a:prstGeom prst="rect">
            <a:avLst/>
          </a:prstGeom>
        </p:spPr>
        <p:txBody>
          <a:bodyPr lIns="91439" tIns="45719" rIns="91439" bIns="45719" anchor="t">
            <a:noAutofit/>
          </a:bodyPr>
          <a:lstStyle/>
          <a:p>
            <a:endParaRPr/>
          </a:p>
        </p:txBody>
      </p:sp>
      <p:sp>
        <p:nvSpPr>
          <p:cNvPr id="86"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94131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895350" y="4476750"/>
            <a:ext cx="7358063" cy="321883"/>
          </a:xfrm>
          <a:prstGeom prst="rect">
            <a:avLst/>
          </a:prstGeom>
        </p:spPr>
        <p:txBody>
          <a:bodyPr anchor="t">
            <a:spAutoFit/>
          </a:bodyPr>
          <a:lstStyle>
            <a:lvl1pPr marL="0" indent="0" algn="ctr">
              <a:spcBef>
                <a:spcPts val="0"/>
              </a:spcBef>
              <a:buSzTx/>
              <a:buNone/>
              <a:defRPr sz="1425">
                <a:latin typeface="Helvetica"/>
                <a:ea typeface="Helvetica"/>
                <a:cs typeface="Helvetica"/>
                <a:sym typeface="Helvetica"/>
              </a:defRPr>
            </a:lvl1pPr>
          </a:lstStyle>
          <a:p>
            <a:r>
              <a:t>–Johnny Appleseed</a:t>
            </a:r>
          </a:p>
        </p:txBody>
      </p:sp>
      <p:sp>
        <p:nvSpPr>
          <p:cNvPr id="94" name="“Type a quote here.”"/>
          <p:cNvSpPr>
            <a:spLocks noGrp="1"/>
          </p:cNvSpPr>
          <p:nvPr>
            <p:ph type="body" sz="quarter" idx="14"/>
          </p:nvPr>
        </p:nvSpPr>
        <p:spPr>
          <a:xfrm>
            <a:off x="895350" y="3043513"/>
            <a:ext cx="7358063" cy="402674"/>
          </a:xfrm>
          <a:prstGeom prst="rect">
            <a:avLst/>
          </a:prstGeom>
        </p:spPr>
        <p:txBody>
          <a:bodyPr>
            <a:spAutoFit/>
          </a:bodyPr>
          <a:lstStyle>
            <a:lvl1pPr marL="0" indent="0" algn="ctr">
              <a:spcBef>
                <a:spcPts val="0"/>
              </a:spcBef>
              <a:buSzTx/>
              <a:buNone/>
            </a:lvl1pPr>
          </a:lstStyle>
          <a:p>
            <a:r>
              <a:t>“Type a quote here.” </a:t>
            </a:r>
          </a:p>
        </p:txBody>
      </p:sp>
      <p:sp>
        <p:nvSpPr>
          <p:cNvPr id="95"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229195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9144000" cy="6858000"/>
          </a:xfrm>
          <a:prstGeom prst="rect">
            <a:avLst/>
          </a:prstGeom>
        </p:spPr>
        <p:txBody>
          <a:bodyPr lIns="91439" tIns="45719" rIns="91439" bIns="45719" anchor="t">
            <a:noAutofit/>
          </a:bodyPr>
          <a:lstStyle/>
          <a:p>
            <a:endParaRPr/>
          </a:p>
        </p:txBody>
      </p:sp>
      <p:sp>
        <p:nvSpPr>
          <p:cNvPr id="10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7895228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674703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r>
              <a:rPr lang="en-US" smtClean="0"/>
              <a:t>06/18/2019</a:t>
            </a: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Lawyers For Equal Justice</a:t>
            </a:r>
          </a:p>
        </p:txBody>
      </p:sp>
      <p:sp>
        <p:nvSpPr>
          <p:cNvPr id="6" name="Rectangle 9"/>
          <p:cNvSpPr>
            <a:spLocks noGrp="1" noChangeArrowheads="1"/>
          </p:cNvSpPr>
          <p:nvPr>
            <p:ph type="sldNum" sz="quarter" idx="12"/>
          </p:nvPr>
        </p:nvSpPr>
        <p:spPr>
          <a:ln/>
        </p:spPr>
        <p:txBody>
          <a:bodyPr/>
          <a:lstStyle>
            <a:lvl1pPr>
              <a:defRPr/>
            </a:lvl1pPr>
          </a:lstStyle>
          <a:p>
            <a:fld id="{7D43EE23-C70C-4014-AB86-846BC282B52F}" type="slidenum">
              <a:rPr lang="en-US" altLang="en-US"/>
              <a:pPr/>
              <a:t>‹#›</a:t>
            </a:fld>
            <a:endParaRPr lang="en-US" altLang="en-US"/>
          </a:p>
        </p:txBody>
      </p:sp>
    </p:spTree>
    <p:extLst>
      <p:ext uri="{BB962C8B-B14F-4D97-AF65-F5344CB8AC3E}">
        <p14:creationId xmlns:p14="http://schemas.microsoft.com/office/powerpoint/2010/main" val="227826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r>
              <a:rPr lang="en-US" smtClean="0"/>
              <a:t>06/18/2019</a:t>
            </a: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Lawyers For Equal Justice</a:t>
            </a:r>
          </a:p>
        </p:txBody>
      </p:sp>
      <p:sp>
        <p:nvSpPr>
          <p:cNvPr id="7" name="Rectangle 9"/>
          <p:cNvSpPr>
            <a:spLocks noGrp="1" noChangeArrowheads="1"/>
          </p:cNvSpPr>
          <p:nvPr>
            <p:ph type="sldNum" sz="quarter" idx="12"/>
          </p:nvPr>
        </p:nvSpPr>
        <p:spPr>
          <a:ln/>
        </p:spPr>
        <p:txBody>
          <a:bodyPr/>
          <a:lstStyle>
            <a:lvl1pPr>
              <a:defRPr/>
            </a:lvl1pPr>
          </a:lstStyle>
          <a:p>
            <a:fld id="{E9A42302-C515-4AA6-93BD-5707C3A4749C}" type="slidenum">
              <a:rPr lang="en-US" altLang="en-US"/>
              <a:pPr/>
              <a:t>‹#›</a:t>
            </a:fld>
            <a:endParaRPr lang="en-US" altLang="en-US"/>
          </a:p>
        </p:txBody>
      </p:sp>
    </p:spTree>
    <p:extLst>
      <p:ext uri="{BB962C8B-B14F-4D97-AF65-F5344CB8AC3E}">
        <p14:creationId xmlns:p14="http://schemas.microsoft.com/office/powerpoint/2010/main" val="206293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r>
              <a:rPr lang="en-US" smtClean="0"/>
              <a:t>06/18/2019</a:t>
            </a:r>
            <a:endParaRPr lang="en-US"/>
          </a:p>
        </p:txBody>
      </p:sp>
      <p:sp>
        <p:nvSpPr>
          <p:cNvPr id="8" name="Rectangle 8"/>
          <p:cNvSpPr>
            <a:spLocks noGrp="1" noChangeArrowheads="1"/>
          </p:cNvSpPr>
          <p:nvPr>
            <p:ph type="ftr" sz="quarter" idx="11"/>
          </p:nvPr>
        </p:nvSpPr>
        <p:spPr>
          <a:ln/>
        </p:spPr>
        <p:txBody>
          <a:bodyPr/>
          <a:lstStyle>
            <a:lvl1pPr>
              <a:defRPr/>
            </a:lvl1pPr>
          </a:lstStyle>
          <a:p>
            <a:pPr>
              <a:defRPr/>
            </a:pPr>
            <a:r>
              <a:rPr lang="en-US"/>
              <a:t>Lawyers For Equal Justice</a:t>
            </a:r>
          </a:p>
        </p:txBody>
      </p:sp>
      <p:sp>
        <p:nvSpPr>
          <p:cNvPr id="9" name="Rectangle 9"/>
          <p:cNvSpPr>
            <a:spLocks noGrp="1" noChangeArrowheads="1"/>
          </p:cNvSpPr>
          <p:nvPr>
            <p:ph type="sldNum" sz="quarter" idx="12"/>
          </p:nvPr>
        </p:nvSpPr>
        <p:spPr>
          <a:ln/>
        </p:spPr>
        <p:txBody>
          <a:bodyPr/>
          <a:lstStyle>
            <a:lvl1pPr>
              <a:defRPr/>
            </a:lvl1pPr>
          </a:lstStyle>
          <a:p>
            <a:fld id="{D821DBDC-46AF-4568-BCB4-27355CCD56BE}" type="slidenum">
              <a:rPr lang="en-US" altLang="en-US"/>
              <a:pPr/>
              <a:t>‹#›</a:t>
            </a:fld>
            <a:endParaRPr lang="en-US" altLang="en-US"/>
          </a:p>
        </p:txBody>
      </p:sp>
    </p:spTree>
    <p:extLst>
      <p:ext uri="{BB962C8B-B14F-4D97-AF65-F5344CB8AC3E}">
        <p14:creationId xmlns:p14="http://schemas.microsoft.com/office/powerpoint/2010/main" val="401216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r>
              <a:rPr lang="en-US" smtClean="0"/>
              <a:t>06/18/2019</a:t>
            </a:r>
            <a:endParaRPr lang="en-US"/>
          </a:p>
        </p:txBody>
      </p:sp>
      <p:sp>
        <p:nvSpPr>
          <p:cNvPr id="4" name="Rectangle 8"/>
          <p:cNvSpPr>
            <a:spLocks noGrp="1" noChangeArrowheads="1"/>
          </p:cNvSpPr>
          <p:nvPr>
            <p:ph type="ftr" sz="quarter" idx="11"/>
          </p:nvPr>
        </p:nvSpPr>
        <p:spPr>
          <a:ln/>
        </p:spPr>
        <p:txBody>
          <a:bodyPr/>
          <a:lstStyle>
            <a:lvl1pPr>
              <a:defRPr/>
            </a:lvl1pPr>
          </a:lstStyle>
          <a:p>
            <a:pPr>
              <a:defRPr/>
            </a:pPr>
            <a:r>
              <a:rPr lang="en-US"/>
              <a:t>Lawyers For Equal Justice</a:t>
            </a:r>
          </a:p>
        </p:txBody>
      </p:sp>
      <p:sp>
        <p:nvSpPr>
          <p:cNvPr id="5" name="Rectangle 9"/>
          <p:cNvSpPr>
            <a:spLocks noGrp="1" noChangeArrowheads="1"/>
          </p:cNvSpPr>
          <p:nvPr>
            <p:ph type="sldNum" sz="quarter" idx="12"/>
          </p:nvPr>
        </p:nvSpPr>
        <p:spPr>
          <a:ln/>
        </p:spPr>
        <p:txBody>
          <a:bodyPr/>
          <a:lstStyle>
            <a:lvl1pPr>
              <a:defRPr/>
            </a:lvl1pPr>
          </a:lstStyle>
          <a:p>
            <a:fld id="{D495F394-2061-428D-A9E7-417A982C446B}" type="slidenum">
              <a:rPr lang="en-US" altLang="en-US"/>
              <a:pPr/>
              <a:t>‹#›</a:t>
            </a:fld>
            <a:endParaRPr lang="en-US" altLang="en-US"/>
          </a:p>
        </p:txBody>
      </p:sp>
    </p:spTree>
    <p:extLst>
      <p:ext uri="{BB962C8B-B14F-4D97-AF65-F5344CB8AC3E}">
        <p14:creationId xmlns:p14="http://schemas.microsoft.com/office/powerpoint/2010/main" val="580923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en-US" smtClean="0"/>
              <a:t>06/18/2019</a:t>
            </a:r>
            <a:endParaRPr lang="en-US"/>
          </a:p>
        </p:txBody>
      </p:sp>
      <p:sp>
        <p:nvSpPr>
          <p:cNvPr id="3" name="Rectangle 8"/>
          <p:cNvSpPr>
            <a:spLocks noGrp="1" noChangeArrowheads="1"/>
          </p:cNvSpPr>
          <p:nvPr>
            <p:ph type="ftr" sz="quarter" idx="11"/>
          </p:nvPr>
        </p:nvSpPr>
        <p:spPr>
          <a:ln/>
        </p:spPr>
        <p:txBody>
          <a:bodyPr/>
          <a:lstStyle>
            <a:lvl1pPr>
              <a:defRPr/>
            </a:lvl1pPr>
          </a:lstStyle>
          <a:p>
            <a:pPr>
              <a:defRPr/>
            </a:pPr>
            <a:r>
              <a:rPr lang="en-US"/>
              <a:t>Lawyers For Equal Justice</a:t>
            </a:r>
          </a:p>
        </p:txBody>
      </p:sp>
      <p:sp>
        <p:nvSpPr>
          <p:cNvPr id="4" name="Rectangle 9"/>
          <p:cNvSpPr>
            <a:spLocks noGrp="1" noChangeArrowheads="1"/>
          </p:cNvSpPr>
          <p:nvPr>
            <p:ph type="sldNum" sz="quarter" idx="12"/>
          </p:nvPr>
        </p:nvSpPr>
        <p:spPr>
          <a:ln/>
        </p:spPr>
        <p:txBody>
          <a:bodyPr/>
          <a:lstStyle>
            <a:lvl1pPr>
              <a:defRPr/>
            </a:lvl1pPr>
          </a:lstStyle>
          <a:p>
            <a:fld id="{D1DA4805-BFA0-49AA-9E45-DA3E5D5E4CD1}" type="slidenum">
              <a:rPr lang="en-US" altLang="en-US"/>
              <a:pPr/>
              <a:t>‹#›</a:t>
            </a:fld>
            <a:endParaRPr lang="en-US" altLang="en-US"/>
          </a:p>
        </p:txBody>
      </p:sp>
    </p:spTree>
    <p:extLst>
      <p:ext uri="{BB962C8B-B14F-4D97-AF65-F5344CB8AC3E}">
        <p14:creationId xmlns:p14="http://schemas.microsoft.com/office/powerpoint/2010/main" val="413717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en-US" smtClean="0"/>
              <a:t>06/18/2019</a:t>
            </a: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Lawyers For Equal Justice</a:t>
            </a:r>
          </a:p>
        </p:txBody>
      </p:sp>
      <p:sp>
        <p:nvSpPr>
          <p:cNvPr id="7" name="Rectangle 9"/>
          <p:cNvSpPr>
            <a:spLocks noGrp="1" noChangeArrowheads="1"/>
          </p:cNvSpPr>
          <p:nvPr>
            <p:ph type="sldNum" sz="quarter" idx="12"/>
          </p:nvPr>
        </p:nvSpPr>
        <p:spPr>
          <a:ln/>
        </p:spPr>
        <p:txBody>
          <a:bodyPr/>
          <a:lstStyle>
            <a:lvl1pPr>
              <a:defRPr/>
            </a:lvl1pPr>
          </a:lstStyle>
          <a:p>
            <a:fld id="{879B6981-FE0A-4060-958D-80A46F5408DB}" type="slidenum">
              <a:rPr lang="en-US" altLang="en-US"/>
              <a:pPr/>
              <a:t>‹#›</a:t>
            </a:fld>
            <a:endParaRPr lang="en-US" altLang="en-US"/>
          </a:p>
        </p:txBody>
      </p:sp>
    </p:spTree>
    <p:extLst>
      <p:ext uri="{BB962C8B-B14F-4D97-AF65-F5344CB8AC3E}">
        <p14:creationId xmlns:p14="http://schemas.microsoft.com/office/powerpoint/2010/main" val="425925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en-US" smtClean="0"/>
              <a:t>06/18/2019</a:t>
            </a: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Lawyers For Equal Justice</a:t>
            </a:r>
          </a:p>
        </p:txBody>
      </p:sp>
      <p:sp>
        <p:nvSpPr>
          <p:cNvPr id="7" name="Rectangle 9"/>
          <p:cNvSpPr>
            <a:spLocks noGrp="1" noChangeArrowheads="1"/>
          </p:cNvSpPr>
          <p:nvPr>
            <p:ph type="sldNum" sz="quarter" idx="12"/>
          </p:nvPr>
        </p:nvSpPr>
        <p:spPr>
          <a:ln/>
        </p:spPr>
        <p:txBody>
          <a:bodyPr/>
          <a:lstStyle>
            <a:lvl1pPr>
              <a:defRPr/>
            </a:lvl1pPr>
          </a:lstStyle>
          <a:p>
            <a:fld id="{5545887D-EB60-4057-AEA6-CC1835CFC99F}" type="slidenum">
              <a:rPr lang="en-US" altLang="en-US"/>
              <a:pPr/>
              <a:t>‹#›</a:t>
            </a:fld>
            <a:endParaRPr lang="en-US" altLang="en-US"/>
          </a:p>
        </p:txBody>
      </p:sp>
    </p:spTree>
    <p:extLst>
      <p:ext uri="{BB962C8B-B14F-4D97-AF65-F5344CB8AC3E}">
        <p14:creationId xmlns:p14="http://schemas.microsoft.com/office/powerpoint/2010/main" val="113483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63491"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p:spPr>
          <p:txBody>
            <a:bodyPr/>
            <a:lstStyle/>
            <a:p>
              <a:pPr>
                <a:defRPr/>
              </a:pPr>
              <a:endParaRPr lang="en-US"/>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63493" name="Rectangle 5"/>
          <p:cNvSpPr>
            <a:spLocks noGrp="1" noChangeArrowheads="1"/>
          </p:cNvSpPr>
          <p:nvPr>
            <p:ph type="title"/>
          </p:nvPr>
        </p:nvSpPr>
        <p:spPr bwMode="auto">
          <a:xfrm>
            <a:off x="457200" y="274638"/>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4" name="Rectangle 6"/>
          <p:cNvSpPr>
            <a:spLocks noGrp="1" noChangeArrowheads="1"/>
          </p:cNvSpPr>
          <p:nvPr>
            <p:ph type="body" idx="1"/>
          </p:nvPr>
        </p:nvSpPr>
        <p:spPr bwMode="auto">
          <a:xfrm>
            <a:off x="457200" y="1600200"/>
            <a:ext cx="8229600" cy="4495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5" name="Rectangle 7"/>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defRPr>
            </a:lvl1pPr>
          </a:lstStyle>
          <a:p>
            <a:pPr>
              <a:defRPr/>
            </a:pPr>
            <a:r>
              <a:rPr lang="en-US" smtClean="0"/>
              <a:t>06/18/2019</a:t>
            </a:r>
            <a:endParaRPr lang="en-US"/>
          </a:p>
        </p:txBody>
      </p:sp>
      <p:sp>
        <p:nvSpPr>
          <p:cNvPr id="63496" name="Rectangle 8"/>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defRPr>
            </a:lvl1pPr>
          </a:lstStyle>
          <a:p>
            <a:pPr>
              <a:defRPr/>
            </a:pPr>
            <a:r>
              <a:rPr lang="en-US"/>
              <a:t>Lawyers For Equal Justice</a:t>
            </a:r>
          </a:p>
        </p:txBody>
      </p:sp>
      <p:sp>
        <p:nvSpPr>
          <p:cNvPr id="63497" name="Rectangle 9"/>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1353441-7DC8-41AF-8615-4D572A8DC4F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25"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6" r:id="rId12"/>
  </p:sldLayoutIdLst>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633413" y="476250"/>
            <a:ext cx="7877175"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a:spLocks noGrp="1"/>
          </p:cNvSpPr>
          <p:nvPr>
            <p:ph type="body" idx="1"/>
          </p:nvPr>
        </p:nvSpPr>
        <p:spPr>
          <a:xfrm>
            <a:off x="633413" y="1619250"/>
            <a:ext cx="7877175" cy="460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84637" y="6540500"/>
            <a:ext cx="275717" cy="241092"/>
          </a:xfrm>
          <a:prstGeom prst="rect">
            <a:avLst/>
          </a:prstGeom>
          <a:ln w="12700">
            <a:miter lim="400000"/>
          </a:ln>
        </p:spPr>
        <p:txBody>
          <a:bodyPr wrap="none" lIns="50800" tIns="50800" rIns="50800" bIns="50800">
            <a:spAutoFit/>
          </a:bodyPr>
          <a:lstStyle>
            <a:lvl1pPr>
              <a:defRPr sz="900"/>
            </a:lvl1pPr>
          </a:lstStyle>
          <a:p>
            <a:fld id="{86CB4B4D-7CA3-9044-876B-883B54F8677D}" type="slidenum">
              <a:t>‹#›</a:t>
            </a:fld>
            <a:endParaRPr/>
          </a:p>
        </p:txBody>
      </p:sp>
    </p:spTree>
    <p:extLst>
      <p:ext uri="{BB962C8B-B14F-4D97-AF65-F5344CB8AC3E}">
        <p14:creationId xmlns:p14="http://schemas.microsoft.com/office/powerpoint/2010/main" val="237589430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ransition spd="med"/>
  <p:hf hdr="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1pPr>
      <a:lvl2pPr marL="0" marR="0" indent="857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238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1pPr>
      <a:lvl2pPr marL="4762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2pPr>
      <a:lvl3pPr marL="7143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3pPr>
      <a:lvl4pPr marL="9525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4pPr>
      <a:lvl5pPr marL="11906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5pPr>
      <a:lvl6pPr marL="142875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6pPr>
      <a:lvl7pPr marL="166687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7pPr>
      <a:lvl8pPr marL="1905000"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8pPr>
      <a:lvl9pPr marL="2143125" marR="0" indent="-238125" algn="l" defTabSz="309563" rtl="0" latinLnBrk="0">
        <a:lnSpc>
          <a:spcPct val="100000"/>
        </a:lnSpc>
        <a:spcBef>
          <a:spcPts val="2213"/>
        </a:spcBef>
        <a:spcAft>
          <a:spcPts val="0"/>
        </a:spcAft>
        <a:buClrTx/>
        <a:buSzPct val="75000"/>
        <a:buFontTx/>
        <a:buChar char="•"/>
        <a:tabLst/>
        <a:defRPr sz="195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309563"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larkcunningham.or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457200" y="274638"/>
            <a:ext cx="8229600" cy="2290266"/>
          </a:xfrm>
        </p:spPr>
        <p:txBody>
          <a:bodyPr/>
          <a:lstStyle/>
          <a:p>
            <a:pPr eaLnBrk="1" hangingPunct="1"/>
            <a:r>
              <a:rPr lang="en-US" altLang="en-US" sz="4800" b="1" dirty="0"/>
              <a:t>The Client Relationship and Basics of Legal Ethics in Georgia</a:t>
            </a:r>
            <a:endParaRPr lang="en-US" altLang="en-US" sz="2400" dirty="0"/>
          </a:p>
        </p:txBody>
      </p:sp>
      <p:sp>
        <p:nvSpPr>
          <p:cNvPr id="15365" name="Rectangle 3"/>
          <p:cNvSpPr>
            <a:spLocks noGrp="1" noChangeArrowheads="1"/>
          </p:cNvSpPr>
          <p:nvPr>
            <p:ph idx="1"/>
          </p:nvPr>
        </p:nvSpPr>
        <p:spPr>
          <a:xfrm>
            <a:off x="179512" y="2564904"/>
            <a:ext cx="8676964" cy="3531096"/>
          </a:xfrm>
        </p:spPr>
        <p:txBody>
          <a:bodyPr/>
          <a:lstStyle/>
          <a:p>
            <a:pPr marL="0" indent="0" algn="ctr" eaLnBrk="1" hangingPunct="1">
              <a:buNone/>
            </a:pPr>
            <a:r>
              <a:rPr lang="en-US" altLang="en-US" b="1" dirty="0"/>
              <a:t>Clark D. Cunningham</a:t>
            </a:r>
            <a:br>
              <a:rPr lang="en-US" altLang="en-US" b="1" dirty="0"/>
            </a:br>
            <a:r>
              <a:rPr lang="en-US" altLang="en-US" b="1" dirty="0"/>
              <a:t>W. Lee Burge Chair in Law &amp; Ethics</a:t>
            </a:r>
          </a:p>
          <a:p>
            <a:pPr marL="0" indent="0" algn="ctr" eaLnBrk="1" hangingPunct="1">
              <a:buNone/>
            </a:pPr>
            <a:r>
              <a:rPr lang="en-US" altLang="en-US" b="1" dirty="0"/>
              <a:t>Director, National Institute for Teaching Ethics &amp; Professionalism</a:t>
            </a:r>
            <a:br>
              <a:rPr lang="en-US" altLang="en-US" b="1" dirty="0"/>
            </a:br>
            <a:r>
              <a:rPr lang="en-US" altLang="en-US" b="1" dirty="0"/>
              <a:t>Georgia State University College of Law</a:t>
            </a:r>
          </a:p>
          <a:p>
            <a:pPr marL="0" indent="0" algn="ctr" eaLnBrk="1" hangingPunct="1">
              <a:buNone/>
            </a:pPr>
            <a:r>
              <a:rPr lang="en-US" altLang="en-US" b="1" dirty="0">
                <a:hlinkClick r:id="rId2"/>
              </a:rPr>
              <a:t>www.ClarkCunningham.org</a:t>
            </a:r>
            <a:r>
              <a:rPr lang="en-US" altLang="en-US" b="1" dirty="0"/>
              <a:t> </a:t>
            </a:r>
          </a:p>
        </p:txBody>
      </p:sp>
      <p:sp>
        <p:nvSpPr>
          <p:cNvPr id="2" name="Date Placeholder 1"/>
          <p:cNvSpPr>
            <a:spLocks noGrp="1"/>
          </p:cNvSpPr>
          <p:nvPr>
            <p:ph type="dt" sz="half" idx="10"/>
          </p:nvPr>
        </p:nvSpPr>
        <p:spPr/>
        <p:txBody>
          <a:bodyPr/>
          <a:lstStyle/>
          <a:p>
            <a:pPr>
              <a:defRPr/>
            </a:pPr>
            <a:r>
              <a:rPr lang="en-US" smtClean="0"/>
              <a:t>06/18/2019</a:t>
            </a:r>
            <a:endParaRPr lang="en-US" dirty="0"/>
          </a:p>
        </p:txBody>
      </p:sp>
      <p:sp>
        <p:nvSpPr>
          <p:cNvPr id="15362" name="Footer Placeholder 4"/>
          <p:cNvSpPr>
            <a:spLocks noGrp="1"/>
          </p:cNvSpPr>
          <p:nvPr>
            <p:ph type="ftr" sz="quarter" idx="11"/>
          </p:nvPr>
        </p:nvSpPr>
        <p:spPr>
          <a:xfrm>
            <a:off x="1799692" y="6248400"/>
            <a:ext cx="5904656" cy="457200"/>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Lawyers For Equal Justice</a:t>
            </a:r>
            <a:endParaRPr lang="en-US" altLang="en-US" sz="1400" dirty="0"/>
          </a:p>
        </p:txBody>
      </p:sp>
      <p:sp>
        <p:nvSpPr>
          <p:cNvPr id="15363"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3EF47FC-E4D0-4BC6-B9BE-9DABD1845C56}" type="slidenum">
              <a:rPr lang="en-US" altLang="en-US" sz="1400" smtClean="0"/>
              <a:pPr>
                <a:spcBef>
                  <a:spcPct val="0"/>
                </a:spcBef>
                <a:buFontTx/>
                <a:buNone/>
              </a:pPr>
              <a:t>1</a:t>
            </a:fld>
            <a:endParaRPr lang="en-US" altLang="en-US" sz="1400"/>
          </a:p>
        </p:txBody>
      </p:sp>
    </p:spTree>
    <p:extLst>
      <p:ext uri="{BB962C8B-B14F-4D97-AF65-F5344CB8AC3E}">
        <p14:creationId xmlns:p14="http://schemas.microsoft.com/office/powerpoint/2010/main" val="403897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44DCAAB-F8AD-422A-9927-FD08202C89D8}" type="slidenum">
              <a:rPr lang="en-US" altLang="en-US"/>
              <a:pPr/>
              <a:t>10</a:t>
            </a:fld>
            <a:endParaRPr lang="en-US" altLang="en-US"/>
          </a:p>
        </p:txBody>
      </p:sp>
      <p:sp>
        <p:nvSpPr>
          <p:cNvPr id="145410" name="Rectangle 2"/>
          <p:cNvSpPr>
            <a:spLocks noGrp="1" noChangeArrowheads="1"/>
          </p:cNvSpPr>
          <p:nvPr>
            <p:ph type="title"/>
          </p:nvPr>
        </p:nvSpPr>
        <p:spPr>
          <a:xfrm>
            <a:off x="457200" y="274638"/>
            <a:ext cx="8229600" cy="274637"/>
          </a:xfrm>
        </p:spPr>
        <p:txBody>
          <a:bodyPr/>
          <a:lstStyle/>
          <a:p>
            <a:pPr eaLnBrk="1" hangingPunct="1">
              <a:defRPr/>
            </a:pPr>
            <a:r>
              <a:rPr lang="en-US" sz="4000"/>
              <a:t>Back to England</a:t>
            </a:r>
          </a:p>
        </p:txBody>
      </p:sp>
      <p:sp>
        <p:nvSpPr>
          <p:cNvPr id="145411" name="Rectangle 3"/>
          <p:cNvSpPr>
            <a:spLocks noGrp="1" noChangeArrowheads="1"/>
          </p:cNvSpPr>
          <p:nvPr>
            <p:ph type="body" idx="1"/>
          </p:nvPr>
        </p:nvSpPr>
        <p:spPr>
          <a:xfrm>
            <a:off x="468313" y="873125"/>
            <a:ext cx="8229600" cy="5367338"/>
          </a:xfrm>
        </p:spPr>
        <p:txBody>
          <a:bodyPr/>
          <a:lstStyle/>
          <a:p>
            <a:pPr eaLnBrk="1" hangingPunct="1"/>
            <a:r>
              <a:rPr lang="en-US" altLang="en-US">
                <a:effectLst/>
              </a:rPr>
              <a:t> “They must be able to give you time.  If solicitors haven’t got enough time, they can’t get enough out of you.  You have to have time to be able to </a:t>
            </a:r>
            <a:r>
              <a:rPr lang="en-US" altLang="en-US" b="1" i="1">
                <a:effectLst/>
              </a:rPr>
              <a:t>tell your story.”</a:t>
            </a:r>
          </a:p>
          <a:p>
            <a:pPr eaLnBrk="1" hangingPunct="1"/>
            <a:r>
              <a:rPr lang="en-US" altLang="en-US">
                <a:effectLst/>
              </a:rPr>
              <a:t>I like my current solicitor because I “can have a chat with her, I trust her ... ... The other solicitor — I was just a file for him, but for her I’m a real person and that comes across in court.”</a:t>
            </a:r>
          </a:p>
          <a:p>
            <a:pPr eaLnBrk="1" hangingPunct="1">
              <a:buFont typeface="Wingdings" panose="05000000000000000000" pitchFamily="2" charset="2"/>
              <a:buNone/>
            </a:pPr>
            <a:endParaRPr lang="en-US" altLang="en-US">
              <a:effectLst/>
            </a:endParaRPr>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5410"/>
                                        </p:tgtEl>
                                        <p:attrNameLst>
                                          <p:attrName>style.visibility</p:attrName>
                                        </p:attrNameLst>
                                      </p:cBhvr>
                                      <p:to>
                                        <p:strVal val="visible"/>
                                      </p:to>
                                    </p:set>
                                    <p:anim calcmode="lin" valueType="num">
                                      <p:cBhvr>
                                        <p:cTn id="7" dur="500" fill="hold"/>
                                        <p:tgtEl>
                                          <p:spTgt spid="145410"/>
                                        </p:tgtEl>
                                        <p:attrNameLst>
                                          <p:attrName>ppt_w</p:attrName>
                                        </p:attrNameLst>
                                      </p:cBhvr>
                                      <p:tavLst>
                                        <p:tav tm="0">
                                          <p:val>
                                            <p:fltVal val="0"/>
                                          </p:val>
                                        </p:tav>
                                        <p:tav tm="100000">
                                          <p:val>
                                            <p:strVal val="#ppt_w"/>
                                          </p:val>
                                        </p:tav>
                                      </p:tavLst>
                                    </p:anim>
                                    <p:anim calcmode="lin" valueType="num">
                                      <p:cBhvr>
                                        <p:cTn id="8" dur="500" fill="hold"/>
                                        <p:tgtEl>
                                          <p:spTgt spid="1454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5411">
                                            <p:txEl>
                                              <p:pRg st="0" end="0"/>
                                            </p:txEl>
                                          </p:spTgt>
                                        </p:tgtEl>
                                        <p:attrNameLst>
                                          <p:attrName>style.visibility</p:attrName>
                                        </p:attrNameLst>
                                      </p:cBhvr>
                                      <p:to>
                                        <p:strVal val="visible"/>
                                      </p:to>
                                    </p:set>
                                    <p:anim calcmode="lin" valueType="num">
                                      <p:cBhvr>
                                        <p:cTn id="13" dur="500" fill="hold"/>
                                        <p:tgtEl>
                                          <p:spTgt spid="1454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454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5411">
                                            <p:txEl>
                                              <p:pRg st="1" end="1"/>
                                            </p:txEl>
                                          </p:spTgt>
                                        </p:tgtEl>
                                        <p:attrNameLst>
                                          <p:attrName>style.visibility</p:attrName>
                                        </p:attrNameLst>
                                      </p:cBhvr>
                                      <p:to>
                                        <p:strVal val="visible"/>
                                      </p:to>
                                    </p:set>
                                    <p:anim calcmode="lin" valueType="num">
                                      <p:cBhvr>
                                        <p:cTn id="19" dur="500" fill="hold"/>
                                        <p:tgtEl>
                                          <p:spTgt spid="14541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4541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P spid="145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A359538-8FAA-4696-9A0C-5FD8FE3131A3}" type="slidenum">
              <a:rPr lang="en-US" altLang="en-US"/>
              <a:pPr/>
              <a:t>11</a:t>
            </a:fld>
            <a:endParaRPr lang="en-US" altLang="en-US"/>
          </a:p>
        </p:txBody>
      </p:sp>
      <p:sp>
        <p:nvSpPr>
          <p:cNvPr id="25605" name="Rectangle 3"/>
          <p:cNvSpPr>
            <a:spLocks noGrp="1" noChangeArrowheads="1"/>
          </p:cNvSpPr>
          <p:nvPr>
            <p:ph type="body" idx="4294967295"/>
          </p:nvPr>
        </p:nvSpPr>
        <p:spPr>
          <a:xfrm>
            <a:off x="0" y="1600200"/>
            <a:ext cx="8229600" cy="4495800"/>
          </a:xfrm>
        </p:spPr>
        <p:txBody>
          <a:bodyPr/>
          <a:lstStyle/>
          <a:p>
            <a:pPr eaLnBrk="1" hangingPunct="1"/>
            <a:r>
              <a:rPr lang="en-US" altLang="en-US">
                <a:effectLst/>
              </a:rPr>
              <a:t>“ I wanted the law to be explained. ... The way the solicitor views the client is important.  He has to be interested in our views.”</a:t>
            </a:r>
          </a:p>
          <a:p>
            <a:pPr eaLnBrk="1" hangingPunct="1"/>
            <a:r>
              <a:rPr lang="en-US" altLang="en-US">
                <a:effectLst/>
              </a:rPr>
              <a:t>“I never liked him. ... we couldn’t have had a solicitor like him for this; I think he was perfectly competent, but there was no sympathy.”</a:t>
            </a:r>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FE56878-3672-4DD5-8F51-7788545F57C7}" type="slidenum">
              <a:rPr lang="en-US" altLang="en-US"/>
              <a:pPr/>
              <a:t>12</a:t>
            </a:fld>
            <a:endParaRPr lang="en-US" altLang="en-US"/>
          </a:p>
        </p:txBody>
      </p:sp>
      <p:sp>
        <p:nvSpPr>
          <p:cNvPr id="146435" name="Rectangle 3"/>
          <p:cNvSpPr>
            <a:spLocks noGrp="1" noChangeArrowheads="1"/>
          </p:cNvSpPr>
          <p:nvPr>
            <p:ph type="body" idx="4294967295"/>
          </p:nvPr>
        </p:nvSpPr>
        <p:spPr>
          <a:xfrm>
            <a:off x="0" y="1052513"/>
            <a:ext cx="8229600" cy="5043487"/>
          </a:xfrm>
        </p:spPr>
        <p:txBody>
          <a:bodyPr/>
          <a:lstStyle/>
          <a:p>
            <a:pPr eaLnBrk="1" hangingPunct="1">
              <a:defRPr/>
            </a:pPr>
            <a:r>
              <a:rPr lang="en-US">
                <a:effectLst/>
              </a:rPr>
              <a:t>For many clients, their engagement with the law was not simply about achieving a result.</a:t>
            </a:r>
          </a:p>
          <a:p>
            <a:pPr eaLnBrk="1" hangingPunct="1">
              <a:defRPr/>
            </a:pPr>
            <a:r>
              <a:rPr lang="en-US">
                <a:effectLst/>
              </a:rPr>
              <a:t>Their responses indicated that the process itself was important.</a:t>
            </a:r>
          </a:p>
          <a:p>
            <a:pPr eaLnBrk="1" hangingPunct="1">
              <a:defRPr/>
            </a:pPr>
            <a:r>
              <a:rPr lang="en-US">
                <a:effectLst/>
              </a:rPr>
              <a:t>Empathy and respect were not luxury items </a:t>
            </a:r>
          </a:p>
          <a:p>
            <a:pPr eaLnBrk="1" hangingPunct="1">
              <a:defRPr/>
            </a:pPr>
            <a:r>
              <a:rPr lang="en-US">
                <a:effectLst/>
              </a:rPr>
              <a:t>But fundamental to the service</a:t>
            </a:r>
            <a:r>
              <a:rPr lang="en-US"/>
              <a:t>.</a:t>
            </a:r>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p:cTn id="7" dur="500" fill="hold"/>
                                        <p:tgtEl>
                                          <p:spTgt spid="146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64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6435">
                                            <p:txEl>
                                              <p:pRg st="1" end="1"/>
                                            </p:txEl>
                                          </p:spTgt>
                                        </p:tgtEl>
                                        <p:attrNameLst>
                                          <p:attrName>style.visibility</p:attrName>
                                        </p:attrNameLst>
                                      </p:cBhvr>
                                      <p:to>
                                        <p:strVal val="visible"/>
                                      </p:to>
                                    </p:set>
                                    <p:anim calcmode="lin" valueType="num">
                                      <p:cBhvr>
                                        <p:cTn id="13" dur="500" fill="hold"/>
                                        <p:tgtEl>
                                          <p:spTgt spid="14643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64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6435">
                                            <p:txEl>
                                              <p:pRg st="2" end="2"/>
                                            </p:txEl>
                                          </p:spTgt>
                                        </p:tgtEl>
                                        <p:attrNameLst>
                                          <p:attrName>style.visibility</p:attrName>
                                        </p:attrNameLst>
                                      </p:cBhvr>
                                      <p:to>
                                        <p:strVal val="visible"/>
                                      </p:to>
                                    </p:set>
                                    <p:anim calcmode="lin" valueType="num">
                                      <p:cBhvr>
                                        <p:cTn id="19" dur="500" fill="hold"/>
                                        <p:tgtEl>
                                          <p:spTgt spid="14643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64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46435">
                                            <p:txEl>
                                              <p:pRg st="3" end="3"/>
                                            </p:txEl>
                                          </p:spTgt>
                                        </p:tgtEl>
                                        <p:attrNameLst>
                                          <p:attrName>style.visibility</p:attrName>
                                        </p:attrNameLst>
                                      </p:cBhvr>
                                      <p:to>
                                        <p:strVal val="visible"/>
                                      </p:to>
                                    </p:set>
                                    <p:anim calcmode="lin" valueType="num">
                                      <p:cBhvr>
                                        <p:cTn id="25" dur="500" fill="hold"/>
                                        <p:tgtEl>
                                          <p:spTgt spid="14643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4643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24ADDE5-0CE4-4F52-87EB-2FE0132528D9}" type="slidenum">
              <a:rPr lang="en-US" altLang="en-US"/>
              <a:pPr/>
              <a:t>13</a:t>
            </a:fld>
            <a:endParaRPr lang="en-US" altLang="en-US"/>
          </a:p>
        </p:txBody>
      </p:sp>
      <p:sp>
        <p:nvSpPr>
          <p:cNvPr id="116738" name="Rectangle 2"/>
          <p:cNvSpPr>
            <a:spLocks noGrp="1" noChangeArrowheads="1"/>
          </p:cNvSpPr>
          <p:nvPr>
            <p:ph type="title"/>
          </p:nvPr>
        </p:nvSpPr>
        <p:spPr>
          <a:xfrm>
            <a:off x="457200" y="274638"/>
            <a:ext cx="8229600" cy="706437"/>
          </a:xfrm>
        </p:spPr>
        <p:txBody>
          <a:bodyPr/>
          <a:lstStyle/>
          <a:p>
            <a:pPr eaLnBrk="1" hangingPunct="1">
              <a:defRPr/>
            </a:pPr>
            <a:r>
              <a:rPr lang="en-AU" sz="4000"/>
              <a:t>What do clients most care about?</a:t>
            </a:r>
          </a:p>
        </p:txBody>
      </p:sp>
      <p:sp>
        <p:nvSpPr>
          <p:cNvPr id="116739" name="Rectangle 3"/>
          <p:cNvSpPr>
            <a:spLocks noGrp="1" noChangeArrowheads="1"/>
          </p:cNvSpPr>
          <p:nvPr>
            <p:ph type="body" idx="1"/>
          </p:nvPr>
        </p:nvSpPr>
        <p:spPr>
          <a:xfrm>
            <a:off x="457200" y="1016000"/>
            <a:ext cx="8229600" cy="5080000"/>
          </a:xfrm>
        </p:spPr>
        <p:txBody>
          <a:bodyPr/>
          <a:lstStyle/>
          <a:p>
            <a:pPr eaLnBrk="1" hangingPunct="1">
              <a:buFont typeface="Wingdings" panose="05000000000000000000" pitchFamily="2" charset="2"/>
              <a:buNone/>
              <a:defRPr/>
            </a:pPr>
            <a:r>
              <a:rPr lang="en-AU" sz="2800" b="1"/>
              <a:t>CLIENT PERCEPTIONS OF LITIGATION</a:t>
            </a:r>
            <a:br>
              <a:rPr lang="en-AU" sz="2800" b="1"/>
            </a:br>
            <a:r>
              <a:rPr lang="en-AU" sz="2800" b="1"/>
              <a:t>WHAT COUNTS: PROCESS OR RESULT?</a:t>
            </a:r>
            <a:br>
              <a:rPr lang="en-AU" sz="2800" b="1"/>
            </a:br>
            <a:r>
              <a:rPr lang="en-AU" sz="2400" b="1"/>
              <a:t>Tom Tyler,T</a:t>
            </a:r>
            <a:r>
              <a:rPr lang="en-AU" sz="2400" b="1" i="1"/>
              <a:t>rial Magazine</a:t>
            </a:r>
            <a:r>
              <a:rPr lang="en-AU" sz="2400" b="1"/>
              <a:t> (1988)</a:t>
            </a:r>
            <a:r>
              <a:rPr lang="en-AU" sz="2400"/>
              <a:t> </a:t>
            </a:r>
          </a:p>
          <a:p>
            <a:pPr eaLnBrk="1" hangingPunct="1">
              <a:defRPr/>
            </a:pPr>
            <a:r>
              <a:rPr lang="en-AU"/>
              <a:t>Clients care most about the process </a:t>
            </a:r>
          </a:p>
          <a:p>
            <a:pPr lvl="1" eaLnBrk="1" hangingPunct="1">
              <a:defRPr/>
            </a:pPr>
            <a:r>
              <a:rPr lang="en-AU"/>
              <a:t>having their problems or disputes settled in a way that they view as fair </a:t>
            </a:r>
          </a:p>
          <a:p>
            <a:pPr eaLnBrk="1" hangingPunct="1">
              <a:defRPr/>
            </a:pPr>
            <a:r>
              <a:rPr lang="en-AU"/>
              <a:t> second most important is achieving a fair settlement</a:t>
            </a:r>
          </a:p>
          <a:p>
            <a:pPr eaLnBrk="1" hangingPunct="1">
              <a:defRPr/>
            </a:pPr>
            <a:r>
              <a:rPr lang="en-AU"/>
              <a:t>least important factor is the number of assets they end up winning.</a:t>
            </a:r>
            <a:endParaRPr lang="en-AU" sz="2400"/>
          </a:p>
          <a:p>
            <a:pPr eaLnBrk="1" hangingPunct="1">
              <a:defRPr/>
            </a:pPr>
            <a:endParaRPr lang="en-AU" sz="2400"/>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box(in)">
                                      <p:cBhvr>
                                        <p:cTn id="7" dur="5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box(in)">
                                      <p:cBhvr>
                                        <p:cTn id="12" dur="500"/>
                                        <p:tgtEl>
                                          <p:spTgt spid="116739">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6739">
                                            <p:txEl>
                                              <p:pRg st="2" end="2"/>
                                            </p:txEl>
                                          </p:spTgt>
                                        </p:tgtEl>
                                        <p:attrNameLst>
                                          <p:attrName>style.visibility</p:attrName>
                                        </p:attrNameLst>
                                      </p:cBhvr>
                                      <p:to>
                                        <p:strVal val="visible"/>
                                      </p:to>
                                    </p:set>
                                    <p:animEffect transition="in" filter="box(in)">
                                      <p:cBhvr>
                                        <p:cTn id="15" dur="500"/>
                                        <p:tgtEl>
                                          <p:spTgt spid="11673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6739">
                                            <p:txEl>
                                              <p:pRg st="3" end="3"/>
                                            </p:txEl>
                                          </p:spTgt>
                                        </p:tgtEl>
                                        <p:attrNameLst>
                                          <p:attrName>style.visibility</p:attrName>
                                        </p:attrNameLst>
                                      </p:cBhvr>
                                      <p:to>
                                        <p:strVal val="visible"/>
                                      </p:to>
                                    </p:set>
                                    <p:animEffect transition="in" filter="box(in)">
                                      <p:cBhvr>
                                        <p:cTn id="20" dur="500"/>
                                        <p:tgtEl>
                                          <p:spTgt spid="11673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16739">
                                            <p:txEl>
                                              <p:pRg st="4" end="4"/>
                                            </p:txEl>
                                          </p:spTgt>
                                        </p:tgtEl>
                                        <p:attrNameLst>
                                          <p:attrName>style.visibility</p:attrName>
                                        </p:attrNameLst>
                                      </p:cBhvr>
                                      <p:to>
                                        <p:strVal val="visible"/>
                                      </p:to>
                                    </p:set>
                                    <p:animEffect transition="in" filter="box(in)">
                                      <p:cBhvr>
                                        <p:cTn id="25" dur="500"/>
                                        <p:tgtEl>
                                          <p:spTgt spid="116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0F677F8-A1D6-4406-86A4-5EF8C7866A60}" type="slidenum">
              <a:rPr lang="en-US" altLang="en-US"/>
              <a:pPr/>
              <a:t>14</a:t>
            </a:fld>
            <a:endParaRPr lang="en-US" altLang="en-US"/>
          </a:p>
        </p:txBody>
      </p:sp>
      <p:sp>
        <p:nvSpPr>
          <p:cNvPr id="117763" name="Rectangle 3"/>
          <p:cNvSpPr>
            <a:spLocks noGrp="1" noChangeArrowheads="1"/>
          </p:cNvSpPr>
          <p:nvPr>
            <p:ph sz="half" idx="4294967295"/>
          </p:nvPr>
        </p:nvSpPr>
        <p:spPr>
          <a:xfrm>
            <a:off x="0" y="881063"/>
            <a:ext cx="3646488" cy="5068887"/>
          </a:xfrm>
        </p:spPr>
        <p:txBody>
          <a:bodyPr/>
          <a:lstStyle/>
          <a:p>
            <a:pPr eaLnBrk="1" hangingPunct="1">
              <a:buFont typeface="Wingdings" panose="05000000000000000000" pitchFamily="2" charset="2"/>
              <a:buNone/>
              <a:defRPr/>
            </a:pPr>
            <a:r>
              <a:rPr lang="en-AU" sz="2400" b="1" dirty="0"/>
              <a:t>PLAINTIFFS AND THE PROCESS OF LITIGATION:</a:t>
            </a:r>
            <a:br>
              <a:rPr lang="en-AU" sz="2400" b="1" dirty="0"/>
            </a:br>
            <a:r>
              <a:rPr lang="en-AU" sz="2400" dirty="0"/>
              <a:t>An Analysis of the Perceptions of Plaintiffs Following their Experience of Litigation</a:t>
            </a:r>
            <a:br>
              <a:rPr lang="en-AU" sz="2400" dirty="0"/>
            </a:br>
            <a:r>
              <a:rPr lang="en-AU" sz="2400" b="1" dirty="0"/>
              <a:t>Tania </a:t>
            </a:r>
            <a:r>
              <a:rPr lang="en-AU" sz="2400" b="1" dirty="0" err="1"/>
              <a:t>Matruglio</a:t>
            </a:r>
            <a:r>
              <a:rPr lang="en-AU" sz="2400" b="1" dirty="0"/>
              <a:t/>
            </a:r>
            <a:br>
              <a:rPr lang="en-AU" sz="2400" b="1" dirty="0"/>
            </a:br>
            <a:r>
              <a:rPr lang="en-AU" sz="2400" b="1" dirty="0"/>
              <a:t>CIVIL JUSTICE RESEARCH CENTRE</a:t>
            </a:r>
            <a:br>
              <a:rPr lang="en-AU" sz="2400" b="1" dirty="0"/>
            </a:br>
            <a:r>
              <a:rPr lang="en-AU" sz="2400" b="1" dirty="0"/>
              <a:t>Australia 1994</a:t>
            </a:r>
            <a:r>
              <a:rPr lang="en-AU" sz="2400" dirty="0"/>
              <a:t> </a:t>
            </a:r>
          </a:p>
        </p:txBody>
      </p:sp>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021263" y="889000"/>
            <a:ext cx="4122737" cy="5207000"/>
          </a:xfrm>
        </p:spPr>
      </p:pic>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E79FE8D-D7C1-4AA3-83C3-EB6923F21859}" type="slidenum">
              <a:rPr lang="en-US" altLang="en-US"/>
              <a:pPr/>
              <a:t>15</a:t>
            </a:fld>
            <a:endParaRPr lang="en-US" altLang="en-US"/>
          </a:p>
        </p:txBody>
      </p:sp>
      <p:sp>
        <p:nvSpPr>
          <p:cNvPr id="147458" name="Rectangle 2"/>
          <p:cNvSpPr>
            <a:spLocks noGrp="1" noChangeArrowheads="1"/>
          </p:cNvSpPr>
          <p:nvPr>
            <p:ph type="title"/>
          </p:nvPr>
        </p:nvSpPr>
        <p:spPr>
          <a:xfrm>
            <a:off x="457200" y="274638"/>
            <a:ext cx="8229600" cy="958850"/>
          </a:xfrm>
        </p:spPr>
        <p:txBody>
          <a:bodyPr/>
          <a:lstStyle/>
          <a:p>
            <a:pPr eaLnBrk="1" hangingPunct="1">
              <a:defRPr/>
            </a:pPr>
            <a:r>
              <a:rPr lang="en-US"/>
              <a:t>Australia: LawCover Study</a:t>
            </a:r>
          </a:p>
        </p:txBody>
      </p:sp>
      <p:sp>
        <p:nvSpPr>
          <p:cNvPr id="147459" name="Rectangle 3"/>
          <p:cNvSpPr>
            <a:spLocks noGrp="1" noChangeArrowheads="1"/>
          </p:cNvSpPr>
          <p:nvPr>
            <p:ph type="body" idx="1"/>
          </p:nvPr>
        </p:nvSpPr>
        <p:spPr>
          <a:xfrm>
            <a:off x="457200" y="1304925"/>
            <a:ext cx="8229600" cy="4791075"/>
          </a:xfrm>
        </p:spPr>
        <p:txBody>
          <a:bodyPr/>
          <a:lstStyle/>
          <a:p>
            <a:pPr eaLnBrk="1" hangingPunct="1">
              <a:defRPr/>
            </a:pPr>
            <a:r>
              <a:rPr lang="en-GB">
                <a:effectLst/>
              </a:rPr>
              <a:t>LawCover: Australia’s  largest indemnity insurer for lawyers</a:t>
            </a:r>
          </a:p>
          <a:p>
            <a:pPr eaLnBrk="1" hangingPunct="1">
              <a:defRPr/>
            </a:pPr>
            <a:r>
              <a:rPr lang="en-US">
                <a:effectLst/>
              </a:rPr>
              <a:t>Commissioned a Risk Management Project </a:t>
            </a:r>
          </a:p>
          <a:p>
            <a:pPr eaLnBrk="1" hangingPunct="1">
              <a:defRPr/>
            </a:pPr>
            <a:r>
              <a:rPr lang="en-US">
                <a:effectLst/>
              </a:rPr>
              <a:t>Sample from over 2000 claims</a:t>
            </a:r>
          </a:p>
          <a:p>
            <a:pPr eaLnBrk="1" hangingPunct="1">
              <a:defRPr/>
            </a:pPr>
            <a:r>
              <a:rPr lang="en-US">
                <a:effectLst/>
              </a:rPr>
              <a:t>Extensive &amp; confidential interview with each lawyer</a:t>
            </a:r>
          </a:p>
          <a:p>
            <a:pPr eaLnBrk="1" hangingPunct="1">
              <a:defRPr/>
            </a:pPr>
            <a:r>
              <a:rPr lang="en-US">
                <a:effectLst/>
              </a:rPr>
              <a:t>In most cases also interviewed the lawyer who defended the claim. </a:t>
            </a:r>
            <a:endParaRPr lang="en-US"/>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fade">
                                      <p:cBhvr>
                                        <p:cTn id="7" dur="1000"/>
                                        <p:tgtEl>
                                          <p:spTgt spid="147459">
                                            <p:txEl>
                                              <p:pRg st="0" end="0"/>
                                            </p:txEl>
                                          </p:spTgt>
                                        </p:tgtEl>
                                      </p:cBhvr>
                                    </p:animEffect>
                                    <p:anim calcmode="lin" valueType="num">
                                      <p:cBhvr>
                                        <p:cTn id="8" dur="10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7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7459">
                                            <p:txEl>
                                              <p:pRg st="1" end="1"/>
                                            </p:txEl>
                                          </p:spTgt>
                                        </p:tgtEl>
                                        <p:attrNameLst>
                                          <p:attrName>style.visibility</p:attrName>
                                        </p:attrNameLst>
                                      </p:cBhvr>
                                      <p:to>
                                        <p:strVal val="visible"/>
                                      </p:to>
                                    </p:set>
                                    <p:animEffect transition="in" filter="fade">
                                      <p:cBhvr>
                                        <p:cTn id="14" dur="1000"/>
                                        <p:tgtEl>
                                          <p:spTgt spid="147459">
                                            <p:txEl>
                                              <p:pRg st="1" end="1"/>
                                            </p:txEl>
                                          </p:spTgt>
                                        </p:tgtEl>
                                      </p:cBhvr>
                                    </p:animEffect>
                                    <p:anim calcmode="lin" valueType="num">
                                      <p:cBhvr>
                                        <p:cTn id="15" dur="1000" fill="hold"/>
                                        <p:tgtEl>
                                          <p:spTgt spid="1474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7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7459">
                                            <p:txEl>
                                              <p:pRg st="2" end="2"/>
                                            </p:txEl>
                                          </p:spTgt>
                                        </p:tgtEl>
                                        <p:attrNameLst>
                                          <p:attrName>style.visibility</p:attrName>
                                        </p:attrNameLst>
                                      </p:cBhvr>
                                      <p:to>
                                        <p:strVal val="visible"/>
                                      </p:to>
                                    </p:set>
                                    <p:animEffect transition="in" filter="fade">
                                      <p:cBhvr>
                                        <p:cTn id="21" dur="1000"/>
                                        <p:tgtEl>
                                          <p:spTgt spid="147459">
                                            <p:txEl>
                                              <p:pRg st="2" end="2"/>
                                            </p:txEl>
                                          </p:spTgt>
                                        </p:tgtEl>
                                      </p:cBhvr>
                                    </p:animEffect>
                                    <p:anim calcmode="lin" valueType="num">
                                      <p:cBhvr>
                                        <p:cTn id="22" dur="1000" fill="hold"/>
                                        <p:tgtEl>
                                          <p:spTgt spid="1474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7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7459">
                                            <p:txEl>
                                              <p:pRg st="3" end="3"/>
                                            </p:txEl>
                                          </p:spTgt>
                                        </p:tgtEl>
                                        <p:attrNameLst>
                                          <p:attrName>style.visibility</p:attrName>
                                        </p:attrNameLst>
                                      </p:cBhvr>
                                      <p:to>
                                        <p:strVal val="visible"/>
                                      </p:to>
                                    </p:set>
                                    <p:animEffect transition="in" filter="fade">
                                      <p:cBhvr>
                                        <p:cTn id="28" dur="1000"/>
                                        <p:tgtEl>
                                          <p:spTgt spid="147459">
                                            <p:txEl>
                                              <p:pRg st="3" end="3"/>
                                            </p:txEl>
                                          </p:spTgt>
                                        </p:tgtEl>
                                      </p:cBhvr>
                                    </p:animEffect>
                                    <p:anim calcmode="lin" valueType="num">
                                      <p:cBhvr>
                                        <p:cTn id="29" dur="1000" fill="hold"/>
                                        <p:tgtEl>
                                          <p:spTgt spid="14745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74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7459">
                                            <p:txEl>
                                              <p:pRg st="4" end="4"/>
                                            </p:txEl>
                                          </p:spTgt>
                                        </p:tgtEl>
                                        <p:attrNameLst>
                                          <p:attrName>style.visibility</p:attrName>
                                        </p:attrNameLst>
                                      </p:cBhvr>
                                      <p:to>
                                        <p:strVal val="visible"/>
                                      </p:to>
                                    </p:set>
                                    <p:animEffect transition="in" filter="fade">
                                      <p:cBhvr>
                                        <p:cTn id="35" dur="1000"/>
                                        <p:tgtEl>
                                          <p:spTgt spid="147459">
                                            <p:txEl>
                                              <p:pRg st="4" end="4"/>
                                            </p:txEl>
                                          </p:spTgt>
                                        </p:tgtEl>
                                      </p:cBhvr>
                                    </p:animEffect>
                                    <p:anim calcmode="lin" valueType="num">
                                      <p:cBhvr>
                                        <p:cTn id="36" dur="1000" fill="hold"/>
                                        <p:tgtEl>
                                          <p:spTgt spid="14745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745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1A96E45-630C-4AC1-89AF-9B9026E2981E}" type="slidenum">
              <a:rPr lang="en-US" altLang="en-US"/>
              <a:pPr/>
              <a:t>16</a:t>
            </a:fld>
            <a:endParaRPr lang="en-US" altLang="en-US"/>
          </a:p>
        </p:txBody>
      </p:sp>
      <p:sp>
        <p:nvSpPr>
          <p:cNvPr id="148482" name="Rectangle 2"/>
          <p:cNvSpPr>
            <a:spLocks noGrp="1" noChangeArrowheads="1"/>
          </p:cNvSpPr>
          <p:nvPr>
            <p:ph type="title"/>
          </p:nvPr>
        </p:nvSpPr>
        <p:spPr/>
        <p:txBody>
          <a:bodyPr/>
          <a:lstStyle/>
          <a:p>
            <a:pPr eaLnBrk="1" hangingPunct="1">
              <a:defRPr/>
            </a:pPr>
            <a:r>
              <a:rPr lang="en-US"/>
              <a:t>Major Causes of Claims</a:t>
            </a:r>
          </a:p>
        </p:txBody>
      </p:sp>
      <p:sp>
        <p:nvSpPr>
          <p:cNvPr id="148483" name="Rectangle 3"/>
          <p:cNvSpPr>
            <a:spLocks noGrp="1" noChangeArrowheads="1"/>
          </p:cNvSpPr>
          <p:nvPr>
            <p:ph type="body" idx="1"/>
          </p:nvPr>
        </p:nvSpPr>
        <p:spPr/>
        <p:txBody>
          <a:bodyPr/>
          <a:lstStyle/>
          <a:p>
            <a:pPr eaLnBrk="1" hangingPunct="1"/>
            <a:r>
              <a:rPr lang="en-GB" altLang="en-US" i="1">
                <a:effectLst/>
              </a:rPr>
              <a:t>not </a:t>
            </a:r>
            <a:r>
              <a:rPr lang="en-GB" altLang="en-US">
                <a:effectLst/>
              </a:rPr>
              <a:t>dissatisfaction with outcome</a:t>
            </a:r>
          </a:p>
          <a:p>
            <a:pPr eaLnBrk="1" hangingPunct="1"/>
            <a:r>
              <a:rPr lang="en-GB" altLang="en-US">
                <a:effectLst/>
              </a:rPr>
              <a:t>handling of the client relationship</a:t>
            </a:r>
          </a:p>
          <a:p>
            <a:pPr eaLnBrk="1" hangingPunct="1"/>
            <a:r>
              <a:rPr lang="en-GB" altLang="en-US">
                <a:effectLst/>
              </a:rPr>
              <a:t>failure to </a:t>
            </a:r>
          </a:p>
          <a:p>
            <a:pPr lvl="1" eaLnBrk="1" hangingPunct="1"/>
            <a:r>
              <a:rPr lang="en-GB" altLang="en-US">
                <a:effectLst/>
              </a:rPr>
              <a:t>listen to the client</a:t>
            </a:r>
          </a:p>
          <a:p>
            <a:pPr lvl="1" eaLnBrk="1" hangingPunct="1"/>
            <a:r>
              <a:rPr lang="en-GB" altLang="en-US">
                <a:effectLst/>
              </a:rPr>
              <a:t>ask appropriate questions  </a:t>
            </a:r>
          </a:p>
          <a:p>
            <a:pPr lvl="1" eaLnBrk="1" hangingPunct="1"/>
            <a:r>
              <a:rPr lang="en-GB" altLang="en-US">
                <a:effectLst/>
              </a:rPr>
              <a:t>explain relevant aspects of the matter</a:t>
            </a:r>
            <a:endParaRPr lang="en-US" altLang="en-US">
              <a:effectLst/>
            </a:endParaRPr>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fade">
                                      <p:cBhvr>
                                        <p:cTn id="7" dur="1000"/>
                                        <p:tgtEl>
                                          <p:spTgt spid="148483">
                                            <p:txEl>
                                              <p:pRg st="0" end="0"/>
                                            </p:txEl>
                                          </p:spTgt>
                                        </p:tgtEl>
                                      </p:cBhvr>
                                    </p:animEffect>
                                    <p:anim calcmode="lin" valueType="num">
                                      <p:cBhvr>
                                        <p:cTn id="8" dur="10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8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8483">
                                            <p:txEl>
                                              <p:pRg st="1" end="1"/>
                                            </p:txEl>
                                          </p:spTgt>
                                        </p:tgtEl>
                                        <p:attrNameLst>
                                          <p:attrName>style.visibility</p:attrName>
                                        </p:attrNameLst>
                                      </p:cBhvr>
                                      <p:to>
                                        <p:strVal val="visible"/>
                                      </p:to>
                                    </p:set>
                                    <p:animEffect transition="in" filter="fade">
                                      <p:cBhvr>
                                        <p:cTn id="14" dur="1000"/>
                                        <p:tgtEl>
                                          <p:spTgt spid="148483">
                                            <p:txEl>
                                              <p:pRg st="1" end="1"/>
                                            </p:txEl>
                                          </p:spTgt>
                                        </p:tgtEl>
                                      </p:cBhvr>
                                    </p:animEffect>
                                    <p:anim calcmode="lin" valueType="num">
                                      <p:cBhvr>
                                        <p:cTn id="15" dur="1000" fill="hold"/>
                                        <p:tgtEl>
                                          <p:spTgt spid="1484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8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8483">
                                            <p:txEl>
                                              <p:pRg st="2" end="2"/>
                                            </p:txEl>
                                          </p:spTgt>
                                        </p:tgtEl>
                                        <p:attrNameLst>
                                          <p:attrName>style.visibility</p:attrName>
                                        </p:attrNameLst>
                                      </p:cBhvr>
                                      <p:to>
                                        <p:strVal val="visible"/>
                                      </p:to>
                                    </p:set>
                                    <p:animEffect transition="in" filter="fade">
                                      <p:cBhvr>
                                        <p:cTn id="21" dur="1000"/>
                                        <p:tgtEl>
                                          <p:spTgt spid="148483">
                                            <p:txEl>
                                              <p:pRg st="2" end="2"/>
                                            </p:txEl>
                                          </p:spTgt>
                                        </p:tgtEl>
                                      </p:cBhvr>
                                    </p:animEffect>
                                    <p:anim calcmode="lin" valueType="num">
                                      <p:cBhvr>
                                        <p:cTn id="22" dur="1000" fill="hold"/>
                                        <p:tgtEl>
                                          <p:spTgt spid="14848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8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8483">
                                            <p:txEl>
                                              <p:pRg st="3" end="3"/>
                                            </p:txEl>
                                          </p:spTgt>
                                        </p:tgtEl>
                                        <p:attrNameLst>
                                          <p:attrName>style.visibility</p:attrName>
                                        </p:attrNameLst>
                                      </p:cBhvr>
                                      <p:to>
                                        <p:strVal val="visible"/>
                                      </p:to>
                                    </p:set>
                                    <p:animEffect transition="in" filter="fade">
                                      <p:cBhvr>
                                        <p:cTn id="28" dur="1000"/>
                                        <p:tgtEl>
                                          <p:spTgt spid="148483">
                                            <p:txEl>
                                              <p:pRg st="3" end="3"/>
                                            </p:txEl>
                                          </p:spTgt>
                                        </p:tgtEl>
                                      </p:cBhvr>
                                    </p:animEffect>
                                    <p:anim calcmode="lin" valueType="num">
                                      <p:cBhvr>
                                        <p:cTn id="29" dur="1000" fill="hold"/>
                                        <p:tgtEl>
                                          <p:spTgt spid="14848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84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8483">
                                            <p:txEl>
                                              <p:pRg st="4" end="4"/>
                                            </p:txEl>
                                          </p:spTgt>
                                        </p:tgtEl>
                                        <p:attrNameLst>
                                          <p:attrName>style.visibility</p:attrName>
                                        </p:attrNameLst>
                                      </p:cBhvr>
                                      <p:to>
                                        <p:strVal val="visible"/>
                                      </p:to>
                                    </p:set>
                                    <p:animEffect transition="in" filter="fade">
                                      <p:cBhvr>
                                        <p:cTn id="35" dur="1000"/>
                                        <p:tgtEl>
                                          <p:spTgt spid="148483">
                                            <p:txEl>
                                              <p:pRg st="4" end="4"/>
                                            </p:txEl>
                                          </p:spTgt>
                                        </p:tgtEl>
                                      </p:cBhvr>
                                    </p:animEffect>
                                    <p:anim calcmode="lin" valueType="num">
                                      <p:cBhvr>
                                        <p:cTn id="36" dur="1000" fill="hold"/>
                                        <p:tgtEl>
                                          <p:spTgt spid="14848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84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8483">
                                            <p:txEl>
                                              <p:pRg st="5" end="5"/>
                                            </p:txEl>
                                          </p:spTgt>
                                        </p:tgtEl>
                                        <p:attrNameLst>
                                          <p:attrName>style.visibility</p:attrName>
                                        </p:attrNameLst>
                                      </p:cBhvr>
                                      <p:to>
                                        <p:strVal val="visible"/>
                                      </p:to>
                                    </p:set>
                                    <p:animEffect transition="in" filter="fade">
                                      <p:cBhvr>
                                        <p:cTn id="42" dur="1000"/>
                                        <p:tgtEl>
                                          <p:spTgt spid="148483">
                                            <p:txEl>
                                              <p:pRg st="5" end="5"/>
                                            </p:txEl>
                                          </p:spTgt>
                                        </p:tgtEl>
                                      </p:cBhvr>
                                    </p:animEffect>
                                    <p:anim calcmode="lin" valueType="num">
                                      <p:cBhvr>
                                        <p:cTn id="43" dur="1000" fill="hold"/>
                                        <p:tgtEl>
                                          <p:spTgt spid="14848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848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6B029E0-36AC-4C8B-B8C1-7029ECEEA5A1}" type="slidenum">
              <a:rPr lang="en-US" altLang="en-US"/>
              <a:pPr/>
              <a:t>17</a:t>
            </a:fld>
            <a:endParaRPr lang="en-US" altLang="en-US"/>
          </a:p>
        </p:txBody>
      </p:sp>
      <p:sp>
        <p:nvSpPr>
          <p:cNvPr id="31748" name="Rectangle 2"/>
          <p:cNvSpPr>
            <a:spLocks noGrp="1" noChangeArrowheads="1"/>
          </p:cNvSpPr>
          <p:nvPr>
            <p:ph type="title"/>
          </p:nvPr>
        </p:nvSpPr>
        <p:spPr/>
        <p:txBody>
          <a:bodyPr/>
          <a:lstStyle/>
          <a:p>
            <a:pPr eaLnBrk="1" hangingPunct="1"/>
            <a:r>
              <a:rPr lang="en-US" altLang="en-US" sz="4000" i="1">
                <a:effectLst/>
              </a:rPr>
              <a:t>Australia: Client Satisfaction </a:t>
            </a:r>
            <a:br>
              <a:rPr lang="en-US" altLang="en-US" sz="4000" i="1">
                <a:effectLst/>
              </a:rPr>
            </a:br>
            <a:r>
              <a:rPr lang="en-US" altLang="en-US" sz="4000" i="1">
                <a:effectLst/>
              </a:rPr>
              <a:t>with Specialists’ Services</a:t>
            </a:r>
          </a:p>
        </p:txBody>
      </p:sp>
      <p:sp>
        <p:nvSpPr>
          <p:cNvPr id="149507" name="Rectangle 3"/>
          <p:cNvSpPr>
            <a:spLocks noGrp="1" noChangeArrowheads="1"/>
          </p:cNvSpPr>
          <p:nvPr>
            <p:ph type="body" idx="1"/>
          </p:nvPr>
        </p:nvSpPr>
        <p:spPr>
          <a:xfrm>
            <a:off x="503238" y="1989138"/>
            <a:ext cx="8229600" cy="3887787"/>
          </a:xfrm>
        </p:spPr>
        <p:txBody>
          <a:bodyPr/>
          <a:lstStyle/>
          <a:p>
            <a:pPr eaLnBrk="1" hangingPunct="1"/>
            <a:r>
              <a:rPr lang="en-US" altLang="en-US">
                <a:effectLst/>
              </a:rPr>
              <a:t>Widespread client satisfaction with the specialists’ legal knowledge and skills</a:t>
            </a:r>
          </a:p>
          <a:p>
            <a:pPr eaLnBrk="1" hangingPunct="1">
              <a:buFont typeface="Wingdings" panose="05000000000000000000" pitchFamily="2" charset="2"/>
              <a:buNone/>
            </a:pPr>
            <a:endParaRPr lang="en-US" altLang="en-US">
              <a:effectLst/>
            </a:endParaRPr>
          </a:p>
          <a:p>
            <a:pPr eaLnBrk="1" hangingPunct="1"/>
            <a:r>
              <a:rPr lang="en-US" altLang="en-US">
                <a:effectLst/>
              </a:rPr>
              <a:t> Consistent evidence of client dissatisfaction with the provision of services</a:t>
            </a:r>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fade">
                                      <p:cBhvr>
                                        <p:cTn id="7" dur="1000"/>
                                        <p:tgtEl>
                                          <p:spTgt spid="149507">
                                            <p:txEl>
                                              <p:pRg st="0" end="0"/>
                                            </p:txEl>
                                          </p:spTgt>
                                        </p:tgtEl>
                                      </p:cBhvr>
                                    </p:animEffect>
                                    <p:anim calcmode="lin" valueType="num">
                                      <p:cBhvr>
                                        <p:cTn id="8" dur="10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9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9507">
                                            <p:txEl>
                                              <p:pRg st="2" end="2"/>
                                            </p:txEl>
                                          </p:spTgt>
                                        </p:tgtEl>
                                        <p:attrNameLst>
                                          <p:attrName>style.visibility</p:attrName>
                                        </p:attrNameLst>
                                      </p:cBhvr>
                                      <p:to>
                                        <p:strVal val="visible"/>
                                      </p:to>
                                    </p:set>
                                    <p:animEffect transition="in" filter="fade">
                                      <p:cBhvr>
                                        <p:cTn id="14" dur="1000"/>
                                        <p:tgtEl>
                                          <p:spTgt spid="149507">
                                            <p:txEl>
                                              <p:pRg st="2" end="2"/>
                                            </p:txEl>
                                          </p:spTgt>
                                        </p:tgtEl>
                                      </p:cBhvr>
                                    </p:animEffect>
                                    <p:anim calcmode="lin" valueType="num">
                                      <p:cBhvr>
                                        <p:cTn id="15" dur="10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95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D908548-EF85-4064-86AF-EED798AD944F}" type="slidenum">
              <a:rPr lang="en-US" altLang="en-US"/>
              <a:pPr/>
              <a:t>18</a:t>
            </a:fld>
            <a:endParaRPr lang="en-US" altLang="en-US"/>
          </a:p>
        </p:txBody>
      </p:sp>
      <p:sp>
        <p:nvSpPr>
          <p:cNvPr id="150530" name="Rectangle 2"/>
          <p:cNvSpPr>
            <a:spLocks noGrp="1" noChangeArrowheads="1"/>
          </p:cNvSpPr>
          <p:nvPr>
            <p:ph type="title"/>
          </p:nvPr>
        </p:nvSpPr>
        <p:spPr>
          <a:xfrm>
            <a:off x="457200" y="274638"/>
            <a:ext cx="8229600" cy="958850"/>
          </a:xfrm>
        </p:spPr>
        <p:txBody>
          <a:bodyPr/>
          <a:lstStyle/>
          <a:p>
            <a:pPr eaLnBrk="1" hangingPunct="1">
              <a:defRPr/>
            </a:pPr>
            <a:r>
              <a:rPr lang="en-US"/>
              <a:t>Different ideas of competence</a:t>
            </a:r>
          </a:p>
        </p:txBody>
      </p:sp>
      <p:sp>
        <p:nvSpPr>
          <p:cNvPr id="150531" name="Rectangle 3"/>
          <p:cNvSpPr>
            <a:spLocks noGrp="1" noChangeArrowheads="1"/>
          </p:cNvSpPr>
          <p:nvPr>
            <p:ph type="body" idx="1"/>
          </p:nvPr>
        </p:nvSpPr>
        <p:spPr>
          <a:xfrm>
            <a:off x="457200" y="1268413"/>
            <a:ext cx="8229600" cy="4827587"/>
          </a:xfrm>
        </p:spPr>
        <p:txBody>
          <a:bodyPr/>
          <a:lstStyle/>
          <a:p>
            <a:pPr eaLnBrk="1" hangingPunct="1">
              <a:defRPr/>
            </a:pPr>
            <a:r>
              <a:rPr lang="en-US">
                <a:effectLst/>
              </a:rPr>
              <a:t>Practitioners and clients were selecting divergent indicators of performance</a:t>
            </a:r>
          </a:p>
          <a:p>
            <a:pPr eaLnBrk="1" hangingPunct="1">
              <a:defRPr/>
            </a:pPr>
            <a:r>
              <a:rPr lang="en-US">
                <a:effectLst/>
              </a:rPr>
              <a:t>Practitioners concentrated on knowledge and skills to deliver outcomes</a:t>
            </a:r>
          </a:p>
          <a:p>
            <a:pPr eaLnBrk="1" hangingPunct="1">
              <a:defRPr/>
            </a:pPr>
            <a:r>
              <a:rPr lang="en-US"/>
              <a:t> </a:t>
            </a:r>
            <a:r>
              <a:rPr lang="en-US">
                <a:effectLst/>
              </a:rPr>
              <a:t>Clients expected both competence and positive results</a:t>
            </a:r>
          </a:p>
          <a:p>
            <a:pPr eaLnBrk="1" hangingPunct="1">
              <a:defRPr/>
            </a:pPr>
            <a:r>
              <a:rPr lang="en-US">
                <a:effectLst/>
              </a:rPr>
              <a:t>But were disappointed by the process of getting there</a:t>
            </a:r>
          </a:p>
          <a:p>
            <a:pPr eaLnBrk="1" hangingPunct="1">
              <a:defRPr/>
            </a:pPr>
            <a:endParaRPr lang="en-US">
              <a:effectLst/>
            </a:endParaRPr>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fade">
                                      <p:cBhvr>
                                        <p:cTn id="7" dur="1000"/>
                                        <p:tgtEl>
                                          <p:spTgt spid="150531">
                                            <p:txEl>
                                              <p:pRg st="0" end="0"/>
                                            </p:txEl>
                                          </p:spTgt>
                                        </p:tgtEl>
                                      </p:cBhvr>
                                    </p:animEffect>
                                    <p:anim calcmode="lin" valueType="num">
                                      <p:cBhvr>
                                        <p:cTn id="8" dur="1000" fill="hold"/>
                                        <p:tgtEl>
                                          <p:spTgt spid="150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0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0531">
                                            <p:txEl>
                                              <p:pRg st="1" end="1"/>
                                            </p:txEl>
                                          </p:spTgt>
                                        </p:tgtEl>
                                        <p:attrNameLst>
                                          <p:attrName>style.visibility</p:attrName>
                                        </p:attrNameLst>
                                      </p:cBhvr>
                                      <p:to>
                                        <p:strVal val="visible"/>
                                      </p:to>
                                    </p:set>
                                    <p:animEffect transition="in" filter="fade">
                                      <p:cBhvr>
                                        <p:cTn id="14" dur="1000"/>
                                        <p:tgtEl>
                                          <p:spTgt spid="150531">
                                            <p:txEl>
                                              <p:pRg st="1" end="1"/>
                                            </p:txEl>
                                          </p:spTgt>
                                        </p:tgtEl>
                                      </p:cBhvr>
                                    </p:animEffect>
                                    <p:anim calcmode="lin" valueType="num">
                                      <p:cBhvr>
                                        <p:cTn id="15" dur="1000" fill="hold"/>
                                        <p:tgtEl>
                                          <p:spTgt spid="1505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0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0531">
                                            <p:txEl>
                                              <p:pRg st="2" end="2"/>
                                            </p:txEl>
                                          </p:spTgt>
                                        </p:tgtEl>
                                        <p:attrNameLst>
                                          <p:attrName>style.visibility</p:attrName>
                                        </p:attrNameLst>
                                      </p:cBhvr>
                                      <p:to>
                                        <p:strVal val="visible"/>
                                      </p:to>
                                    </p:set>
                                    <p:animEffect transition="in" filter="fade">
                                      <p:cBhvr>
                                        <p:cTn id="21" dur="1000"/>
                                        <p:tgtEl>
                                          <p:spTgt spid="150531">
                                            <p:txEl>
                                              <p:pRg st="2" end="2"/>
                                            </p:txEl>
                                          </p:spTgt>
                                        </p:tgtEl>
                                      </p:cBhvr>
                                    </p:animEffect>
                                    <p:anim calcmode="lin" valueType="num">
                                      <p:cBhvr>
                                        <p:cTn id="22" dur="1000" fill="hold"/>
                                        <p:tgtEl>
                                          <p:spTgt spid="1505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0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0531">
                                            <p:txEl>
                                              <p:pRg st="3" end="3"/>
                                            </p:txEl>
                                          </p:spTgt>
                                        </p:tgtEl>
                                        <p:attrNameLst>
                                          <p:attrName>style.visibility</p:attrName>
                                        </p:attrNameLst>
                                      </p:cBhvr>
                                      <p:to>
                                        <p:strVal val="visible"/>
                                      </p:to>
                                    </p:set>
                                    <p:animEffect transition="in" filter="fade">
                                      <p:cBhvr>
                                        <p:cTn id="28" dur="1000"/>
                                        <p:tgtEl>
                                          <p:spTgt spid="150531">
                                            <p:txEl>
                                              <p:pRg st="3" end="3"/>
                                            </p:txEl>
                                          </p:spTgt>
                                        </p:tgtEl>
                                      </p:cBhvr>
                                    </p:animEffect>
                                    <p:anim calcmode="lin" valueType="num">
                                      <p:cBhvr>
                                        <p:cTn id="29" dur="1000" fill="hold"/>
                                        <p:tgtEl>
                                          <p:spTgt spid="1505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053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D6F1087-0AB5-42E5-B588-76B0721AC822}" type="slidenum">
              <a:rPr lang="en-US" altLang="en-US"/>
              <a:pPr/>
              <a:t>19</a:t>
            </a:fld>
            <a:endParaRPr lang="en-US" altLang="en-US"/>
          </a:p>
        </p:txBody>
      </p:sp>
      <p:sp>
        <p:nvSpPr>
          <p:cNvPr id="151554" name="Rectangle 2"/>
          <p:cNvSpPr>
            <a:spLocks noGrp="1" noChangeArrowheads="1"/>
          </p:cNvSpPr>
          <p:nvPr>
            <p:ph type="title"/>
          </p:nvPr>
        </p:nvSpPr>
        <p:spPr/>
        <p:txBody>
          <a:bodyPr/>
          <a:lstStyle/>
          <a:p>
            <a:pPr eaLnBrk="1" hangingPunct="1">
              <a:defRPr/>
            </a:pPr>
            <a:r>
              <a:rPr lang="en-US"/>
              <a:t>Clients complained about</a:t>
            </a:r>
          </a:p>
        </p:txBody>
      </p:sp>
      <p:sp>
        <p:nvSpPr>
          <p:cNvPr id="151555" name="Rectangle 3"/>
          <p:cNvSpPr>
            <a:spLocks noGrp="1" noChangeArrowheads="1"/>
          </p:cNvSpPr>
          <p:nvPr>
            <p:ph type="body" idx="1"/>
          </p:nvPr>
        </p:nvSpPr>
        <p:spPr>
          <a:xfrm>
            <a:off x="358775" y="2133600"/>
            <a:ext cx="8229600" cy="3484563"/>
          </a:xfrm>
        </p:spPr>
        <p:txBody>
          <a:bodyPr/>
          <a:lstStyle/>
          <a:p>
            <a:pPr eaLnBrk="1" hangingPunct="1">
              <a:defRPr/>
            </a:pPr>
            <a:r>
              <a:rPr lang="en-US">
                <a:effectLst/>
              </a:rPr>
              <a:t>Inaccessibility</a:t>
            </a:r>
          </a:p>
          <a:p>
            <a:pPr eaLnBrk="1" hangingPunct="1">
              <a:defRPr/>
            </a:pPr>
            <a:r>
              <a:rPr lang="en-US">
                <a:effectLst/>
              </a:rPr>
              <a:t>Lack of communication</a:t>
            </a:r>
          </a:p>
          <a:p>
            <a:pPr eaLnBrk="1" hangingPunct="1">
              <a:defRPr/>
            </a:pPr>
            <a:r>
              <a:rPr lang="en-US">
                <a:effectLst/>
              </a:rPr>
              <a:t>Lack of empathy and understanding</a:t>
            </a:r>
          </a:p>
          <a:p>
            <a:pPr eaLnBrk="1" hangingPunct="1">
              <a:defRPr/>
            </a:pPr>
            <a:r>
              <a:rPr lang="en-US">
                <a:effectLst/>
              </a:rPr>
              <a:t>Lack of respect</a:t>
            </a:r>
            <a:r>
              <a:rPr lang="en-US"/>
              <a:t> </a:t>
            </a:r>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fade">
                                      <p:cBhvr>
                                        <p:cTn id="7" dur="1000"/>
                                        <p:tgtEl>
                                          <p:spTgt spid="151555">
                                            <p:txEl>
                                              <p:pRg st="0" end="0"/>
                                            </p:txEl>
                                          </p:spTgt>
                                        </p:tgtEl>
                                      </p:cBhvr>
                                    </p:animEffect>
                                    <p:anim calcmode="lin" valueType="num">
                                      <p:cBhvr>
                                        <p:cTn id="8" dur="10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15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1555">
                                            <p:txEl>
                                              <p:pRg st="1" end="1"/>
                                            </p:txEl>
                                          </p:spTgt>
                                        </p:tgtEl>
                                        <p:attrNameLst>
                                          <p:attrName>style.visibility</p:attrName>
                                        </p:attrNameLst>
                                      </p:cBhvr>
                                      <p:to>
                                        <p:strVal val="visible"/>
                                      </p:to>
                                    </p:set>
                                    <p:animEffect transition="in" filter="fade">
                                      <p:cBhvr>
                                        <p:cTn id="14" dur="1000"/>
                                        <p:tgtEl>
                                          <p:spTgt spid="151555">
                                            <p:txEl>
                                              <p:pRg st="1" end="1"/>
                                            </p:txEl>
                                          </p:spTgt>
                                        </p:tgtEl>
                                      </p:cBhvr>
                                    </p:animEffect>
                                    <p:anim calcmode="lin" valueType="num">
                                      <p:cBhvr>
                                        <p:cTn id="15" dur="1000" fill="hold"/>
                                        <p:tgtEl>
                                          <p:spTgt spid="15155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15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1555">
                                            <p:txEl>
                                              <p:pRg st="2" end="2"/>
                                            </p:txEl>
                                          </p:spTgt>
                                        </p:tgtEl>
                                        <p:attrNameLst>
                                          <p:attrName>style.visibility</p:attrName>
                                        </p:attrNameLst>
                                      </p:cBhvr>
                                      <p:to>
                                        <p:strVal val="visible"/>
                                      </p:to>
                                    </p:set>
                                    <p:animEffect transition="in" filter="fade">
                                      <p:cBhvr>
                                        <p:cTn id="21" dur="1000"/>
                                        <p:tgtEl>
                                          <p:spTgt spid="151555">
                                            <p:txEl>
                                              <p:pRg st="2" end="2"/>
                                            </p:txEl>
                                          </p:spTgt>
                                        </p:tgtEl>
                                      </p:cBhvr>
                                    </p:animEffect>
                                    <p:anim calcmode="lin" valueType="num">
                                      <p:cBhvr>
                                        <p:cTn id="22" dur="1000" fill="hold"/>
                                        <p:tgtEl>
                                          <p:spTgt spid="15155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15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1555">
                                            <p:txEl>
                                              <p:pRg st="3" end="3"/>
                                            </p:txEl>
                                          </p:spTgt>
                                        </p:tgtEl>
                                        <p:attrNameLst>
                                          <p:attrName>style.visibility</p:attrName>
                                        </p:attrNameLst>
                                      </p:cBhvr>
                                      <p:to>
                                        <p:strVal val="visible"/>
                                      </p:to>
                                    </p:set>
                                    <p:animEffect transition="in" filter="fade">
                                      <p:cBhvr>
                                        <p:cTn id="28" dur="1000"/>
                                        <p:tgtEl>
                                          <p:spTgt spid="151555">
                                            <p:txEl>
                                              <p:pRg st="3" end="3"/>
                                            </p:txEl>
                                          </p:spTgt>
                                        </p:tgtEl>
                                      </p:cBhvr>
                                    </p:animEffect>
                                    <p:anim calcmode="lin" valueType="num">
                                      <p:cBhvr>
                                        <p:cTn id="29" dur="1000" fill="hold"/>
                                        <p:tgtEl>
                                          <p:spTgt spid="15155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155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615AAB4-5D22-4CFD-BDC2-7CB18DBA1E4F}" type="slidenum">
              <a:rPr lang="en-US" altLang="en-US"/>
              <a:pPr/>
              <a:t>2</a:t>
            </a:fld>
            <a:endParaRPr lang="en-US" altLang="en-US"/>
          </a:p>
        </p:txBody>
      </p:sp>
      <p:sp>
        <p:nvSpPr>
          <p:cNvPr id="123906" name="Rectangle 2"/>
          <p:cNvSpPr>
            <a:spLocks noGrp="1" noChangeArrowheads="1"/>
          </p:cNvSpPr>
          <p:nvPr>
            <p:ph type="title"/>
          </p:nvPr>
        </p:nvSpPr>
        <p:spPr/>
        <p:txBody>
          <a:bodyPr/>
          <a:lstStyle/>
          <a:p>
            <a:pPr eaLnBrk="1" hangingPunct="1"/>
            <a:r>
              <a:rPr lang="en-US" altLang="en-US" sz="3200">
                <a:effectLst/>
              </a:rPr>
              <a:t>2000 Research Study </a:t>
            </a:r>
            <a:br>
              <a:rPr lang="en-US" altLang="en-US" sz="3200">
                <a:effectLst/>
              </a:rPr>
            </a:br>
            <a:r>
              <a:rPr lang="en-US" altLang="en-US" sz="3200">
                <a:effectLst/>
              </a:rPr>
              <a:t> Law Society of England &amp; Wales</a:t>
            </a:r>
            <a:r>
              <a:rPr lang="en-US" altLang="en-US" sz="3600">
                <a:effectLst/>
              </a:rPr>
              <a:t/>
            </a:r>
            <a:br>
              <a:rPr lang="en-US" altLang="en-US" sz="3600">
                <a:effectLst/>
              </a:rPr>
            </a:br>
            <a:endParaRPr lang="en-US" altLang="en-US" sz="3600">
              <a:effectLst/>
            </a:endParaRPr>
          </a:p>
        </p:txBody>
      </p:sp>
      <p:sp>
        <p:nvSpPr>
          <p:cNvPr id="123907" name="Rectangle 3"/>
          <p:cNvSpPr>
            <a:spLocks noGrp="1" noChangeArrowheads="1"/>
          </p:cNvSpPr>
          <p:nvPr>
            <p:ph type="body" idx="1"/>
          </p:nvPr>
        </p:nvSpPr>
        <p:spPr>
          <a:xfrm>
            <a:off x="457200" y="1233488"/>
            <a:ext cx="8229600" cy="4862512"/>
          </a:xfrm>
        </p:spPr>
        <p:txBody>
          <a:bodyPr/>
          <a:lstStyle/>
          <a:p>
            <a:pPr eaLnBrk="1" hangingPunct="1"/>
            <a:r>
              <a:rPr lang="en-US" altLang="en-US" sz="2800">
                <a:effectLst/>
              </a:rPr>
              <a:t>Hillary Sommerlad &amp; David Wall: Legally Aided Clients and Their Solicitors: Qualitative Perspectives on Quality and Legal Aid</a:t>
            </a:r>
          </a:p>
          <a:p>
            <a:pPr eaLnBrk="1" hangingPunct="1"/>
            <a:r>
              <a:rPr lang="en-US" altLang="en-US" sz="2800">
                <a:effectLst/>
              </a:rPr>
              <a:t>Interviewed 44 clients of 21 different solicitors in the north of England.</a:t>
            </a:r>
          </a:p>
          <a:p>
            <a:pPr eaLnBrk="1" hangingPunct="1"/>
            <a:r>
              <a:rPr lang="en-US" altLang="en-US" sz="2800">
                <a:effectLst/>
              </a:rPr>
              <a:t>50% said that they had previously used a solicitor whom they did not like.  </a:t>
            </a:r>
          </a:p>
          <a:p>
            <a:pPr eaLnBrk="1" hangingPunct="1"/>
            <a:r>
              <a:rPr lang="en-US" altLang="en-US" sz="2800">
                <a:effectLst/>
              </a:rPr>
              <a:t>The most common complaint was lack of respect, followed by a lack of interest in the client, and then poor communication.</a:t>
            </a:r>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p:cTn id="7" dur="500" fill="hold"/>
                                        <p:tgtEl>
                                          <p:spTgt spid="123906"/>
                                        </p:tgtEl>
                                        <p:attrNameLst>
                                          <p:attrName>ppt_w</p:attrName>
                                        </p:attrNameLst>
                                      </p:cBhvr>
                                      <p:tavLst>
                                        <p:tav tm="0">
                                          <p:val>
                                            <p:fltVal val="0"/>
                                          </p:val>
                                        </p:tav>
                                        <p:tav tm="100000">
                                          <p:val>
                                            <p:strVal val="#ppt_w"/>
                                          </p:val>
                                        </p:tav>
                                      </p:tavLst>
                                    </p:anim>
                                    <p:anim calcmode="lin" valueType="num">
                                      <p:cBhvr>
                                        <p:cTn id="8" dur="500" fill="hold"/>
                                        <p:tgtEl>
                                          <p:spTgt spid="12390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3907">
                                            <p:txEl>
                                              <p:pRg st="0" end="0"/>
                                            </p:txEl>
                                          </p:spTgt>
                                        </p:tgtEl>
                                        <p:attrNameLst>
                                          <p:attrName>style.visibility</p:attrName>
                                        </p:attrNameLst>
                                      </p:cBhvr>
                                      <p:to>
                                        <p:strVal val="visible"/>
                                      </p:to>
                                    </p:set>
                                    <p:anim calcmode="lin" valueType="num">
                                      <p:cBhvr>
                                        <p:cTn id="13" dur="500" fill="hold"/>
                                        <p:tgtEl>
                                          <p:spTgt spid="12390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39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3907">
                                            <p:txEl>
                                              <p:pRg st="1" end="1"/>
                                            </p:txEl>
                                          </p:spTgt>
                                        </p:tgtEl>
                                        <p:attrNameLst>
                                          <p:attrName>style.visibility</p:attrName>
                                        </p:attrNameLst>
                                      </p:cBhvr>
                                      <p:to>
                                        <p:strVal val="visible"/>
                                      </p:to>
                                    </p:set>
                                    <p:anim calcmode="lin" valueType="num">
                                      <p:cBhvr>
                                        <p:cTn id="19" dur="500" fill="hold"/>
                                        <p:tgtEl>
                                          <p:spTgt spid="12390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239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3907">
                                            <p:txEl>
                                              <p:pRg st="2" end="2"/>
                                            </p:txEl>
                                          </p:spTgt>
                                        </p:tgtEl>
                                        <p:attrNameLst>
                                          <p:attrName>style.visibility</p:attrName>
                                        </p:attrNameLst>
                                      </p:cBhvr>
                                      <p:to>
                                        <p:strVal val="visible"/>
                                      </p:to>
                                    </p:set>
                                    <p:anim calcmode="lin" valueType="num">
                                      <p:cBhvr>
                                        <p:cTn id="25" dur="500" fill="hold"/>
                                        <p:tgtEl>
                                          <p:spTgt spid="12390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239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23907">
                                            <p:txEl>
                                              <p:pRg st="3" end="3"/>
                                            </p:txEl>
                                          </p:spTgt>
                                        </p:tgtEl>
                                        <p:attrNameLst>
                                          <p:attrName>style.visibility</p:attrName>
                                        </p:attrNameLst>
                                      </p:cBhvr>
                                      <p:to>
                                        <p:strVal val="visible"/>
                                      </p:to>
                                    </p:set>
                                    <p:anim calcmode="lin" valueType="num">
                                      <p:cBhvr>
                                        <p:cTn id="31" dur="500" fill="hold"/>
                                        <p:tgtEl>
                                          <p:spTgt spid="12390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2390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P spid="12390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60E58F4-5958-4AD2-BD5E-B8D3DC648FEC}" type="slidenum">
              <a:rPr lang="en-US" altLang="en-US"/>
              <a:pPr/>
              <a:t>20</a:t>
            </a:fld>
            <a:endParaRPr lang="en-US" altLang="en-US"/>
          </a:p>
        </p:txBody>
      </p:sp>
      <p:sp>
        <p:nvSpPr>
          <p:cNvPr id="69634" name="Rectangle 2"/>
          <p:cNvSpPr>
            <a:spLocks noGrp="1" noChangeArrowheads="1"/>
          </p:cNvSpPr>
          <p:nvPr>
            <p:ph type="title"/>
          </p:nvPr>
        </p:nvSpPr>
        <p:spPr>
          <a:xfrm>
            <a:off x="457200" y="274638"/>
            <a:ext cx="8229600" cy="1030287"/>
          </a:xfrm>
        </p:spPr>
        <p:txBody>
          <a:bodyPr/>
          <a:lstStyle/>
          <a:p>
            <a:pPr eaLnBrk="1" hangingPunct="1">
              <a:defRPr/>
            </a:pPr>
            <a:r>
              <a:rPr lang="en-US" sz="4000"/>
              <a:t>Value of Experience for </a:t>
            </a:r>
            <a:br>
              <a:rPr lang="en-US" sz="4000"/>
            </a:br>
            <a:r>
              <a:rPr lang="en-US" sz="4000"/>
              <a:t>Client Communication</a:t>
            </a:r>
          </a:p>
        </p:txBody>
      </p:sp>
      <p:sp>
        <p:nvSpPr>
          <p:cNvPr id="69635" name="Rectangle 3"/>
          <p:cNvSpPr>
            <a:spLocks noGrp="1" noChangeArrowheads="1"/>
          </p:cNvSpPr>
          <p:nvPr>
            <p:ph type="body" idx="1"/>
          </p:nvPr>
        </p:nvSpPr>
        <p:spPr/>
        <p:txBody>
          <a:bodyPr/>
          <a:lstStyle/>
          <a:p>
            <a:pPr eaLnBrk="1" hangingPunct="1">
              <a:defRPr/>
            </a:pPr>
            <a:r>
              <a:rPr lang="en-US"/>
              <a:t>Study by Prof. Avrom Sherr (U of London)</a:t>
            </a:r>
          </a:p>
          <a:p>
            <a:pPr eaLnBrk="1" hangingPunct="1">
              <a:defRPr/>
            </a:pPr>
            <a:r>
              <a:rPr lang="en-US"/>
              <a:t>143 actual 1</a:t>
            </a:r>
            <a:r>
              <a:rPr lang="en-US" baseline="30000"/>
              <a:t>st</a:t>
            </a:r>
            <a:r>
              <a:rPr lang="en-US"/>
              <a:t> interviews</a:t>
            </a:r>
          </a:p>
          <a:p>
            <a:pPr lvl="1" eaLnBrk="1" hangingPunct="1">
              <a:defRPr/>
            </a:pPr>
            <a:r>
              <a:rPr lang="en-US"/>
              <a:t>24 % trainee solicitors</a:t>
            </a:r>
          </a:p>
          <a:p>
            <a:pPr lvl="1" eaLnBrk="1" hangingPunct="1">
              <a:defRPr/>
            </a:pPr>
            <a:r>
              <a:rPr lang="en-US"/>
              <a:t>76% experienced solicitors </a:t>
            </a:r>
          </a:p>
          <a:p>
            <a:pPr lvl="2" eaLnBrk="1" hangingPunct="1">
              <a:defRPr/>
            </a:pPr>
            <a:r>
              <a:rPr lang="en-US"/>
              <a:t>70% at least 6 years</a:t>
            </a:r>
          </a:p>
          <a:p>
            <a:pPr lvl="2" eaLnBrk="1" hangingPunct="1">
              <a:defRPr/>
            </a:pPr>
            <a:r>
              <a:rPr lang="en-US"/>
              <a:t>23% more than 11 years</a:t>
            </a:r>
          </a:p>
          <a:p>
            <a:pPr eaLnBrk="1" hangingPunct="1">
              <a:defRPr/>
            </a:pPr>
            <a:r>
              <a:rPr lang="en-US"/>
              <a:t>High percentages of ineffective interviews</a:t>
            </a:r>
          </a:p>
          <a:p>
            <a:pPr lvl="1" eaLnBrk="1" hangingPunct="1">
              <a:defRPr/>
            </a:pPr>
            <a:r>
              <a:rPr lang="en-US"/>
              <a:t>Experienced solicitors generally no better</a:t>
            </a:r>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63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96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71E9546-B19C-4A04-902C-48375520E045}" type="slidenum">
              <a:rPr lang="en-US" altLang="en-US"/>
              <a:pPr/>
              <a:t>21</a:t>
            </a:fld>
            <a:endParaRPr lang="en-US" altLang="en-US"/>
          </a:p>
        </p:txBody>
      </p:sp>
      <p:sp>
        <p:nvSpPr>
          <p:cNvPr id="70658" name="Rectangle 2"/>
          <p:cNvSpPr>
            <a:spLocks noGrp="1" noChangeArrowheads="1"/>
          </p:cNvSpPr>
          <p:nvPr>
            <p:ph type="title"/>
          </p:nvPr>
        </p:nvSpPr>
        <p:spPr/>
        <p:txBody>
          <a:bodyPr/>
          <a:lstStyle/>
          <a:p>
            <a:pPr eaLnBrk="1" hangingPunct="1">
              <a:defRPr/>
            </a:pPr>
            <a:r>
              <a:rPr lang="en-US" sz="3600"/>
              <a:t>Common Problems with All Solicitors</a:t>
            </a:r>
            <a:br>
              <a:rPr lang="en-US" sz="3600"/>
            </a:br>
            <a:r>
              <a:rPr lang="en-US" sz="2400"/>
              <a:t>(Sherr Study)</a:t>
            </a:r>
          </a:p>
        </p:txBody>
      </p:sp>
      <p:sp>
        <p:nvSpPr>
          <p:cNvPr id="70659" name="Rectangle 3"/>
          <p:cNvSpPr>
            <a:spLocks noGrp="1" noChangeArrowheads="1"/>
          </p:cNvSpPr>
          <p:nvPr>
            <p:ph type="body" idx="1"/>
          </p:nvPr>
        </p:nvSpPr>
        <p:spPr/>
        <p:txBody>
          <a:bodyPr/>
          <a:lstStyle/>
          <a:p>
            <a:pPr eaLnBrk="1" hangingPunct="1">
              <a:defRPr/>
            </a:pPr>
            <a:r>
              <a:rPr lang="en-US"/>
              <a:t>51% failed to get the client’s agreement to advice or plan of action</a:t>
            </a:r>
          </a:p>
          <a:p>
            <a:pPr eaLnBrk="1" hangingPunct="1">
              <a:defRPr/>
            </a:pPr>
            <a:r>
              <a:rPr lang="en-US"/>
              <a:t>76% failed to confirm with client the solicitor’s understanding of the facts</a:t>
            </a:r>
          </a:p>
          <a:p>
            <a:pPr eaLnBrk="1" hangingPunct="1">
              <a:defRPr/>
            </a:pPr>
            <a:r>
              <a:rPr lang="en-US"/>
              <a:t>85% failed to ask before ending whether there was anything else the client wanted to discuss</a:t>
            </a:r>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1678B04-D599-4047-B784-8A9B071DD3BF}" type="slidenum">
              <a:rPr lang="en-US" altLang="en-US"/>
              <a:pPr/>
              <a:t>22</a:t>
            </a:fld>
            <a:endParaRPr lang="en-US" altLang="en-US"/>
          </a:p>
        </p:txBody>
      </p:sp>
      <p:sp>
        <p:nvSpPr>
          <p:cNvPr id="71682" name="Rectangle 2"/>
          <p:cNvSpPr>
            <a:spLocks noGrp="1" noChangeArrowheads="1"/>
          </p:cNvSpPr>
          <p:nvPr>
            <p:ph type="title"/>
          </p:nvPr>
        </p:nvSpPr>
        <p:spPr/>
        <p:txBody>
          <a:bodyPr/>
          <a:lstStyle/>
          <a:p>
            <a:pPr eaLnBrk="1" hangingPunct="1">
              <a:defRPr/>
            </a:pPr>
            <a:r>
              <a:rPr lang="en-US" sz="3200"/>
              <a:t>Where There </a:t>
            </a:r>
            <a:r>
              <a:rPr lang="en-US" sz="3200" b="1" u="sng"/>
              <a:t>Were</a:t>
            </a:r>
            <a:r>
              <a:rPr lang="en-US" sz="3200"/>
              <a:t> Differences Between New and Experienced Solicitors</a:t>
            </a:r>
          </a:p>
        </p:txBody>
      </p:sp>
      <p:sp>
        <p:nvSpPr>
          <p:cNvPr id="71683" name="Rectangle 3"/>
          <p:cNvSpPr>
            <a:spLocks noGrp="1" noChangeArrowheads="1"/>
          </p:cNvSpPr>
          <p:nvPr>
            <p:ph type="body" idx="1"/>
          </p:nvPr>
        </p:nvSpPr>
        <p:spPr/>
        <p:txBody>
          <a:bodyPr/>
          <a:lstStyle/>
          <a:p>
            <a:pPr eaLnBrk="1" hangingPunct="1">
              <a:defRPr/>
            </a:pPr>
            <a:r>
              <a:rPr lang="en-US"/>
              <a:t>Experienced solicitors</a:t>
            </a:r>
          </a:p>
          <a:p>
            <a:pPr lvl="1" eaLnBrk="1" hangingPunct="1">
              <a:defRPr/>
            </a:pPr>
            <a:r>
              <a:rPr lang="en-US"/>
              <a:t>Used less legalese</a:t>
            </a:r>
          </a:p>
          <a:p>
            <a:pPr lvl="1" eaLnBrk="1" hangingPunct="1">
              <a:defRPr/>
            </a:pPr>
            <a:r>
              <a:rPr lang="en-US"/>
              <a:t>Better at “filling in the gaps”</a:t>
            </a:r>
          </a:p>
          <a:p>
            <a:pPr lvl="1" eaLnBrk="1" hangingPunct="1">
              <a:defRPr/>
            </a:pPr>
            <a:r>
              <a:rPr lang="en-US"/>
              <a:t>Rated their own interview performance higher than did trainee solicitors </a:t>
            </a:r>
          </a:p>
          <a:p>
            <a:pPr eaLnBrk="1" hangingPunct="1">
              <a:defRPr/>
            </a:pPr>
            <a:r>
              <a:rPr lang="en-US"/>
              <a:t>But the clients saw no difference in performance between trainees and experienced solicitors</a:t>
            </a:r>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dirty="0" smtClean="0"/>
              <a:t>Georgia Rules of Professional Conduct (GRPC): Preamble</a:t>
            </a:r>
            <a:endParaRPr lang="en-US" dirty="0"/>
          </a:p>
        </p:txBody>
      </p:sp>
      <p:sp>
        <p:nvSpPr>
          <p:cNvPr id="3" name="Text Placeholder 2"/>
          <p:cNvSpPr>
            <a:spLocks noGrp="1"/>
          </p:cNvSpPr>
          <p:nvPr>
            <p:ph type="body" idx="1"/>
          </p:nvPr>
        </p:nvSpPr>
        <p:spPr/>
        <p:txBody>
          <a:bodyPr/>
          <a:lstStyle/>
          <a:p>
            <a:r>
              <a:rPr lang="en-US" sz="3000" dirty="0"/>
              <a:t>Scope</a:t>
            </a:r>
          </a:p>
          <a:p>
            <a:r>
              <a:rPr lang="en-US" dirty="0"/>
              <a:t>[21] The Comment accompanying each Rule explains and illustrates the meaning and purpose of the Rule. </a:t>
            </a:r>
          </a:p>
          <a:p>
            <a:r>
              <a:rPr lang="en-US" dirty="0"/>
              <a:t>The Comments are intended as guides to interpretation, but the text of each Rule is authoritative.</a:t>
            </a:r>
          </a:p>
        </p:txBody>
      </p:sp>
      <p:sp>
        <p:nvSpPr>
          <p:cNvPr id="4" name="Date Placeholder 3"/>
          <p:cNvSpPr>
            <a:spLocks noGrp="1"/>
          </p:cNvSpPr>
          <p:nvPr>
            <p:ph type="dt" sz="half" idx="10"/>
          </p:nvPr>
        </p:nvSpPr>
        <p:spPr/>
        <p:txBody>
          <a:bodyPr/>
          <a:lstStyle/>
          <a:p>
            <a:r>
              <a:rPr lang="en-US" smtClean="0"/>
              <a:t>06/18/2019</a:t>
            </a:r>
            <a:endParaRPr lang="en-US"/>
          </a:p>
        </p:txBody>
      </p:sp>
      <p:sp>
        <p:nvSpPr>
          <p:cNvPr id="5" name="Footer Placeholder 4"/>
          <p:cNvSpPr>
            <a:spLocks noGrp="1"/>
          </p:cNvSpPr>
          <p:nvPr>
            <p:ph type="ftr" sz="quarter" idx="11"/>
          </p:nvPr>
        </p:nvSpPr>
        <p:spPr/>
        <p:txBody>
          <a:bodyPr/>
          <a:lstStyle/>
          <a:p>
            <a:r>
              <a:rPr lang="en-US" smtClean="0"/>
              <a:t>Lawyers For Equal Justice</a:t>
            </a:r>
            <a:endParaRPr lang="en-US"/>
          </a:p>
        </p:txBody>
      </p:sp>
      <p:sp>
        <p:nvSpPr>
          <p:cNvPr id="6" name="Slide Number Placeholder 5"/>
          <p:cNvSpPr>
            <a:spLocks noGrp="1"/>
          </p:cNvSpPr>
          <p:nvPr>
            <p:ph type="sldNum" sz="quarter" idx="12"/>
          </p:nvPr>
        </p:nvSpPr>
        <p:spPr/>
        <p:txBody>
          <a:bodyPr/>
          <a:lstStyle/>
          <a:p>
            <a:fld id="{4AAE6DF8-412A-4DB3-8496-DC788A426355}" type="slidenum">
              <a:rPr lang="en-US" smtClean="0"/>
              <a:t>23</a:t>
            </a:fld>
            <a:endParaRPr lang="en-US"/>
          </a:p>
        </p:txBody>
      </p:sp>
    </p:spTree>
    <p:extLst>
      <p:ext uri="{BB962C8B-B14F-4D97-AF65-F5344CB8AC3E}">
        <p14:creationId xmlns:p14="http://schemas.microsoft.com/office/powerpoint/2010/main" val="1556601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2232247"/>
          </a:xfrm>
        </p:spPr>
        <p:txBody>
          <a:bodyPr/>
          <a:lstStyle/>
          <a:p>
            <a:r>
              <a:rPr lang="en-US" dirty="0"/>
              <a:t>Rule </a:t>
            </a:r>
            <a:r>
              <a:rPr lang="en-US" dirty="0" smtClean="0"/>
              <a:t>4-403</a:t>
            </a:r>
            <a:br>
              <a:rPr lang="en-US" dirty="0" smtClean="0"/>
            </a:br>
            <a:r>
              <a:rPr lang="en-US" dirty="0" smtClean="0"/>
              <a:t>Formal </a:t>
            </a:r>
            <a:r>
              <a:rPr lang="en-US" dirty="0"/>
              <a:t>Advisory </a:t>
            </a:r>
            <a:r>
              <a:rPr lang="en-US" dirty="0" smtClean="0"/>
              <a:t>Opinions</a:t>
            </a:r>
            <a:r>
              <a:rPr lang="en-US" dirty="0"/>
              <a:t/>
            </a:r>
            <a:br>
              <a:rPr lang="en-US" dirty="0"/>
            </a:br>
            <a:r>
              <a:rPr lang="en-US" dirty="0"/>
              <a:t>No S Ct Review</a:t>
            </a:r>
          </a:p>
        </p:txBody>
      </p:sp>
      <p:sp>
        <p:nvSpPr>
          <p:cNvPr id="3" name="Text Placeholder 2"/>
          <p:cNvSpPr>
            <a:spLocks noGrp="1"/>
          </p:cNvSpPr>
          <p:nvPr>
            <p:ph type="body" idx="1"/>
          </p:nvPr>
        </p:nvSpPr>
        <p:spPr>
          <a:xfrm>
            <a:off x="628650" y="2348880"/>
            <a:ext cx="7886700" cy="3996443"/>
          </a:xfrm>
        </p:spPr>
        <p:txBody>
          <a:bodyPr>
            <a:normAutofit fontScale="92500" lnSpcReduction="10000"/>
          </a:bodyPr>
          <a:lstStyle/>
          <a:p>
            <a:r>
              <a:rPr lang="en-US" dirty="0"/>
              <a:t>If the Supreme Court of Georgia </a:t>
            </a:r>
            <a:r>
              <a:rPr lang="en-US" b="1" dirty="0"/>
              <a:t>declines to review </a:t>
            </a:r>
            <a:r>
              <a:rPr lang="en-US" dirty="0"/>
              <a:t>the Formal Advisory Opinion, it shall be binding only on </a:t>
            </a:r>
            <a:endParaRPr lang="en-US" dirty="0" smtClean="0"/>
          </a:p>
          <a:p>
            <a:r>
              <a:rPr lang="en-US" dirty="0" smtClean="0"/>
              <a:t>the </a:t>
            </a:r>
            <a:r>
              <a:rPr lang="en-US" dirty="0"/>
              <a:t>State Bar of Georgia </a:t>
            </a:r>
            <a:endParaRPr lang="en-US" dirty="0" smtClean="0"/>
          </a:p>
          <a:p>
            <a:r>
              <a:rPr lang="en-US" dirty="0" smtClean="0"/>
              <a:t>and </a:t>
            </a:r>
            <a:r>
              <a:rPr lang="en-US" dirty="0"/>
              <a:t>the person who requested the opinion, </a:t>
            </a:r>
            <a:endParaRPr lang="en-US" dirty="0" smtClean="0"/>
          </a:p>
          <a:p>
            <a:r>
              <a:rPr lang="en-US" dirty="0" smtClean="0"/>
              <a:t>and </a:t>
            </a:r>
            <a:r>
              <a:rPr lang="en-US" dirty="0"/>
              <a:t>not on the Supreme Court of Georgia, which shall treat the opinion as persuasive authority only. </a:t>
            </a:r>
          </a:p>
        </p:txBody>
      </p:sp>
      <p:sp>
        <p:nvSpPr>
          <p:cNvPr id="4" name="Date Placeholder 3"/>
          <p:cNvSpPr>
            <a:spLocks noGrp="1"/>
          </p:cNvSpPr>
          <p:nvPr>
            <p:ph type="dt" sz="half" idx="10"/>
          </p:nvPr>
        </p:nvSpPr>
        <p:spPr/>
        <p:txBody>
          <a:bodyPr/>
          <a:lstStyle/>
          <a:p>
            <a:r>
              <a:rPr lang="en-US" smtClean="0"/>
              <a:t>06/18/2019</a:t>
            </a:r>
            <a:endParaRPr lang="en-US"/>
          </a:p>
        </p:txBody>
      </p:sp>
      <p:sp>
        <p:nvSpPr>
          <p:cNvPr id="5" name="Footer Placeholder 4"/>
          <p:cNvSpPr>
            <a:spLocks noGrp="1"/>
          </p:cNvSpPr>
          <p:nvPr>
            <p:ph type="ftr" sz="quarter" idx="11"/>
          </p:nvPr>
        </p:nvSpPr>
        <p:spPr/>
        <p:txBody>
          <a:bodyPr/>
          <a:lstStyle/>
          <a:p>
            <a:r>
              <a:rPr lang="en-US" smtClean="0"/>
              <a:t>Lawyers For Equal Justice</a:t>
            </a:r>
            <a:endParaRPr lang="en-US"/>
          </a:p>
        </p:txBody>
      </p:sp>
      <p:sp>
        <p:nvSpPr>
          <p:cNvPr id="6" name="Slide Number Placeholder 5"/>
          <p:cNvSpPr>
            <a:spLocks noGrp="1"/>
          </p:cNvSpPr>
          <p:nvPr>
            <p:ph type="sldNum" sz="quarter" idx="12"/>
          </p:nvPr>
        </p:nvSpPr>
        <p:spPr/>
        <p:txBody>
          <a:bodyPr/>
          <a:lstStyle/>
          <a:p>
            <a:fld id="{4AAE6DF8-412A-4DB3-8496-DC788A426355}" type="slidenum">
              <a:rPr lang="en-US" smtClean="0"/>
              <a:t>24</a:t>
            </a:fld>
            <a:endParaRPr lang="en-US"/>
          </a:p>
        </p:txBody>
      </p:sp>
    </p:spTree>
    <p:extLst>
      <p:ext uri="{BB962C8B-B14F-4D97-AF65-F5344CB8AC3E}">
        <p14:creationId xmlns:p14="http://schemas.microsoft.com/office/powerpoint/2010/main" val="4214549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2232247"/>
          </a:xfrm>
        </p:spPr>
        <p:txBody>
          <a:bodyPr/>
          <a:lstStyle/>
          <a:p>
            <a:r>
              <a:rPr lang="en-US" dirty="0"/>
              <a:t>Rule </a:t>
            </a:r>
            <a:r>
              <a:rPr lang="en-US" dirty="0" smtClean="0"/>
              <a:t>4-403</a:t>
            </a:r>
            <a:br>
              <a:rPr lang="en-US" dirty="0" smtClean="0"/>
            </a:br>
            <a:r>
              <a:rPr lang="en-US" dirty="0" smtClean="0"/>
              <a:t>Formal </a:t>
            </a:r>
            <a:r>
              <a:rPr lang="en-US" dirty="0"/>
              <a:t>Advisory </a:t>
            </a:r>
            <a:r>
              <a:rPr lang="en-US" dirty="0" smtClean="0"/>
              <a:t>Opinions</a:t>
            </a:r>
            <a:br>
              <a:rPr lang="en-US" dirty="0" smtClean="0"/>
            </a:br>
            <a:r>
              <a:rPr lang="en-US" dirty="0" smtClean="0"/>
              <a:t>S Ct Disapproves</a:t>
            </a:r>
            <a:endParaRPr lang="en-US" dirty="0"/>
          </a:p>
        </p:txBody>
      </p:sp>
      <p:sp>
        <p:nvSpPr>
          <p:cNvPr id="3" name="Text Placeholder 2"/>
          <p:cNvSpPr>
            <a:spLocks noGrp="1"/>
          </p:cNvSpPr>
          <p:nvPr>
            <p:ph type="body" idx="1"/>
          </p:nvPr>
        </p:nvSpPr>
        <p:spPr>
          <a:xfrm>
            <a:off x="628650" y="2816932"/>
            <a:ext cx="7886700" cy="3528391"/>
          </a:xfrm>
        </p:spPr>
        <p:txBody>
          <a:bodyPr>
            <a:normAutofit/>
          </a:bodyPr>
          <a:lstStyle/>
          <a:p>
            <a:r>
              <a:rPr lang="en-US" dirty="0" smtClean="0"/>
              <a:t>If </a:t>
            </a:r>
            <a:r>
              <a:rPr lang="en-US" dirty="0"/>
              <a:t>the Supreme Court of Georgia </a:t>
            </a:r>
            <a:r>
              <a:rPr lang="en-US" b="1" dirty="0"/>
              <a:t>grants review and disapproves </a:t>
            </a:r>
            <a:r>
              <a:rPr lang="en-US" dirty="0"/>
              <a:t>the opinion, it shall have absolutely no effect and shall not constitute either persuasive or binding authority. </a:t>
            </a:r>
          </a:p>
        </p:txBody>
      </p:sp>
      <p:sp>
        <p:nvSpPr>
          <p:cNvPr id="4" name="Date Placeholder 3"/>
          <p:cNvSpPr>
            <a:spLocks noGrp="1"/>
          </p:cNvSpPr>
          <p:nvPr>
            <p:ph type="dt" sz="half" idx="10"/>
          </p:nvPr>
        </p:nvSpPr>
        <p:spPr/>
        <p:txBody>
          <a:bodyPr/>
          <a:lstStyle/>
          <a:p>
            <a:r>
              <a:rPr lang="en-US" smtClean="0"/>
              <a:t>06/18/2019</a:t>
            </a:r>
            <a:endParaRPr lang="en-US"/>
          </a:p>
        </p:txBody>
      </p:sp>
      <p:sp>
        <p:nvSpPr>
          <p:cNvPr id="5" name="Footer Placeholder 4"/>
          <p:cNvSpPr>
            <a:spLocks noGrp="1"/>
          </p:cNvSpPr>
          <p:nvPr>
            <p:ph type="ftr" sz="quarter" idx="11"/>
          </p:nvPr>
        </p:nvSpPr>
        <p:spPr/>
        <p:txBody>
          <a:bodyPr/>
          <a:lstStyle/>
          <a:p>
            <a:r>
              <a:rPr lang="en-US" smtClean="0"/>
              <a:t>Lawyers For Equal Justice</a:t>
            </a:r>
            <a:endParaRPr lang="en-US"/>
          </a:p>
        </p:txBody>
      </p:sp>
      <p:sp>
        <p:nvSpPr>
          <p:cNvPr id="6" name="Slide Number Placeholder 5"/>
          <p:cNvSpPr>
            <a:spLocks noGrp="1"/>
          </p:cNvSpPr>
          <p:nvPr>
            <p:ph type="sldNum" sz="quarter" idx="12"/>
          </p:nvPr>
        </p:nvSpPr>
        <p:spPr/>
        <p:txBody>
          <a:bodyPr/>
          <a:lstStyle/>
          <a:p>
            <a:fld id="{4AAE6DF8-412A-4DB3-8496-DC788A426355}" type="slidenum">
              <a:rPr lang="en-US" smtClean="0"/>
              <a:t>25</a:t>
            </a:fld>
            <a:endParaRPr lang="en-US"/>
          </a:p>
        </p:txBody>
      </p:sp>
    </p:spTree>
    <p:extLst>
      <p:ext uri="{BB962C8B-B14F-4D97-AF65-F5344CB8AC3E}">
        <p14:creationId xmlns:p14="http://schemas.microsoft.com/office/powerpoint/2010/main" val="384706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1260139"/>
          </a:xfrm>
        </p:spPr>
        <p:txBody>
          <a:bodyPr/>
          <a:lstStyle/>
          <a:p>
            <a:r>
              <a:rPr lang="en-US" sz="3600" dirty="0"/>
              <a:t>Rule </a:t>
            </a:r>
            <a:r>
              <a:rPr lang="en-US" sz="3600" dirty="0" smtClean="0"/>
              <a:t>4-403 Formal </a:t>
            </a:r>
            <a:r>
              <a:rPr lang="en-US" sz="3600" dirty="0"/>
              <a:t>Advisory </a:t>
            </a:r>
            <a:r>
              <a:rPr lang="en-US" sz="3600" dirty="0" smtClean="0"/>
              <a:t>Opinions</a:t>
            </a:r>
            <a:r>
              <a:rPr lang="en-US" dirty="0" smtClean="0"/>
              <a:t/>
            </a:r>
            <a:br>
              <a:rPr lang="en-US" dirty="0" smtClean="0"/>
            </a:br>
            <a:r>
              <a:rPr lang="en-US" sz="4000" dirty="0" smtClean="0"/>
              <a:t>S Ct Approves</a:t>
            </a:r>
            <a:endParaRPr lang="en-US" sz="4000" dirty="0"/>
          </a:p>
        </p:txBody>
      </p:sp>
      <p:sp>
        <p:nvSpPr>
          <p:cNvPr id="3" name="Text Placeholder 2"/>
          <p:cNvSpPr>
            <a:spLocks noGrp="1"/>
          </p:cNvSpPr>
          <p:nvPr>
            <p:ph type="body" idx="1"/>
          </p:nvPr>
        </p:nvSpPr>
        <p:spPr>
          <a:xfrm>
            <a:off x="628650" y="1376772"/>
            <a:ext cx="7886700" cy="4968551"/>
          </a:xfrm>
        </p:spPr>
        <p:txBody>
          <a:bodyPr>
            <a:noAutofit/>
          </a:bodyPr>
          <a:lstStyle/>
          <a:p>
            <a:r>
              <a:rPr lang="en-US" sz="2800" dirty="0" smtClean="0"/>
              <a:t>If </a:t>
            </a:r>
            <a:r>
              <a:rPr lang="en-US" sz="2800" dirty="0"/>
              <a:t>the Supreme Court of Georgia </a:t>
            </a:r>
            <a:r>
              <a:rPr lang="en-US" sz="2800" b="1" dirty="0"/>
              <a:t>approves or modifies </a:t>
            </a:r>
            <a:r>
              <a:rPr lang="en-US" sz="2800" dirty="0"/>
              <a:t>the opinion, it shall be </a:t>
            </a:r>
            <a:r>
              <a:rPr lang="en-US" sz="2800" b="1" dirty="0"/>
              <a:t>binding</a:t>
            </a:r>
            <a:r>
              <a:rPr lang="en-US" sz="2800" dirty="0"/>
              <a:t> on all members of the State Bar of Georgia and shall be published in the official Georgia Reports. </a:t>
            </a:r>
          </a:p>
          <a:p>
            <a:r>
              <a:rPr lang="en-US" sz="2800" dirty="0"/>
              <a:t>The Supreme Court of Georgia shall accord such approved or modified opinion </a:t>
            </a:r>
            <a:r>
              <a:rPr lang="en-US" sz="2800" b="1" dirty="0"/>
              <a:t>the same precedential authority given to the regularly published judicial opinions of the Court</a:t>
            </a:r>
            <a:r>
              <a:rPr lang="en-US" sz="2800" dirty="0"/>
              <a:t>.</a:t>
            </a:r>
          </a:p>
        </p:txBody>
      </p:sp>
      <p:sp>
        <p:nvSpPr>
          <p:cNvPr id="4" name="Date Placeholder 3"/>
          <p:cNvSpPr>
            <a:spLocks noGrp="1"/>
          </p:cNvSpPr>
          <p:nvPr>
            <p:ph type="dt" sz="half" idx="10"/>
          </p:nvPr>
        </p:nvSpPr>
        <p:spPr/>
        <p:txBody>
          <a:bodyPr/>
          <a:lstStyle/>
          <a:p>
            <a:r>
              <a:rPr lang="en-US" smtClean="0"/>
              <a:t>06/18/2019</a:t>
            </a:r>
            <a:endParaRPr lang="en-US"/>
          </a:p>
        </p:txBody>
      </p:sp>
      <p:sp>
        <p:nvSpPr>
          <p:cNvPr id="5" name="Footer Placeholder 4"/>
          <p:cNvSpPr>
            <a:spLocks noGrp="1"/>
          </p:cNvSpPr>
          <p:nvPr>
            <p:ph type="ftr" sz="quarter" idx="11"/>
          </p:nvPr>
        </p:nvSpPr>
        <p:spPr/>
        <p:txBody>
          <a:bodyPr/>
          <a:lstStyle/>
          <a:p>
            <a:r>
              <a:rPr lang="en-US" smtClean="0"/>
              <a:t>Lawyers For Equal Justice</a:t>
            </a:r>
            <a:endParaRPr lang="en-US"/>
          </a:p>
        </p:txBody>
      </p:sp>
      <p:sp>
        <p:nvSpPr>
          <p:cNvPr id="6" name="Slide Number Placeholder 5"/>
          <p:cNvSpPr>
            <a:spLocks noGrp="1"/>
          </p:cNvSpPr>
          <p:nvPr>
            <p:ph type="sldNum" sz="quarter" idx="12"/>
          </p:nvPr>
        </p:nvSpPr>
        <p:spPr/>
        <p:txBody>
          <a:bodyPr/>
          <a:lstStyle/>
          <a:p>
            <a:fld id="{4AAE6DF8-412A-4DB3-8496-DC788A426355}" type="slidenum">
              <a:rPr lang="en-US" smtClean="0"/>
              <a:t>26</a:t>
            </a:fld>
            <a:endParaRPr lang="en-US"/>
          </a:p>
        </p:txBody>
      </p:sp>
    </p:spTree>
    <p:extLst>
      <p:ext uri="{BB962C8B-B14F-4D97-AF65-F5344CB8AC3E}">
        <p14:creationId xmlns:p14="http://schemas.microsoft.com/office/powerpoint/2010/main" val="79276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Attorney Discipline Flowchart</a:t>
            </a:r>
            <a:endParaRPr lang="en-US" dirty="0"/>
          </a:p>
        </p:txBody>
      </p:sp>
      <p:sp>
        <p:nvSpPr>
          <p:cNvPr id="4" name="Date Placeholder 3"/>
          <p:cNvSpPr>
            <a:spLocks noGrp="1"/>
          </p:cNvSpPr>
          <p:nvPr>
            <p:ph type="dt" sz="half" idx="10"/>
          </p:nvPr>
        </p:nvSpPr>
        <p:spPr/>
        <p:txBody>
          <a:bodyPr/>
          <a:lstStyle/>
          <a:p>
            <a:r>
              <a:rPr lang="en-US" smtClean="0"/>
              <a:t>06/18/2019</a:t>
            </a:r>
            <a:endParaRPr lang="en-US"/>
          </a:p>
        </p:txBody>
      </p:sp>
      <p:sp>
        <p:nvSpPr>
          <p:cNvPr id="5" name="Footer Placeholder 4"/>
          <p:cNvSpPr>
            <a:spLocks noGrp="1"/>
          </p:cNvSpPr>
          <p:nvPr>
            <p:ph type="ftr" sz="quarter" idx="11"/>
          </p:nvPr>
        </p:nvSpPr>
        <p:spPr/>
        <p:txBody>
          <a:bodyPr/>
          <a:lstStyle/>
          <a:p>
            <a:r>
              <a:rPr lang="en-US" smtClean="0"/>
              <a:t>Lawyers For Equal Justice</a:t>
            </a:r>
            <a:endParaRPr lang="en-US"/>
          </a:p>
        </p:txBody>
      </p:sp>
      <p:sp>
        <p:nvSpPr>
          <p:cNvPr id="6" name="Slide Number Placeholder 5"/>
          <p:cNvSpPr>
            <a:spLocks noGrp="1"/>
          </p:cNvSpPr>
          <p:nvPr>
            <p:ph type="sldNum" sz="quarter" idx="12"/>
          </p:nvPr>
        </p:nvSpPr>
        <p:spPr/>
        <p:txBody>
          <a:bodyPr/>
          <a:lstStyle/>
          <a:p>
            <a:fld id="{4AAE6DF8-412A-4DB3-8496-DC788A426355}" type="slidenum">
              <a:rPr lang="en-US" smtClean="0"/>
              <a:t>27</a:t>
            </a:fld>
            <a:endParaRPr lang="en-US"/>
          </a:p>
        </p:txBody>
      </p:sp>
    </p:spTree>
    <p:extLst>
      <p:ext uri="{BB962C8B-B14F-4D97-AF65-F5344CB8AC3E}">
        <p14:creationId xmlns:p14="http://schemas.microsoft.com/office/powerpoint/2010/main" val="14824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onsumer Assistance Program (CAP)"/>
          <p:cNvSpPr/>
          <p:nvPr/>
        </p:nvSpPr>
        <p:spPr>
          <a:xfrm>
            <a:off x="2531379" y="1570045"/>
            <a:ext cx="4081245" cy="327013"/>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ctr" defTabSz="309563" eaLnBrk="1" fontAlgn="auto">
              <a:spcBef>
                <a:spcPts val="0"/>
              </a:spcBef>
              <a:spcAft>
                <a:spcPts val="0"/>
              </a:spcAft>
            </a:pPr>
            <a:r>
              <a:rPr sz="1875" kern="0" dirty="0">
                <a:solidFill>
                  <a:srgbClr val="000000"/>
                </a:solidFill>
                <a:latin typeface="Helvetica Light"/>
                <a:sym typeface="Helvetica Light"/>
              </a:rPr>
              <a:t>Consumer Assistance Program (CAP)</a:t>
            </a:r>
          </a:p>
        </p:txBody>
      </p:sp>
      <p:sp>
        <p:nvSpPr>
          <p:cNvPr id="120" name="CAP Intake Form"/>
          <p:cNvSpPr/>
          <p:nvPr/>
        </p:nvSpPr>
        <p:spPr>
          <a:xfrm>
            <a:off x="3631038" y="2752679"/>
            <a:ext cx="1881926" cy="327013"/>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ctr" defTabSz="309563" eaLnBrk="1" fontAlgn="auto">
              <a:spcBef>
                <a:spcPts val="0"/>
              </a:spcBef>
              <a:spcAft>
                <a:spcPts val="0"/>
              </a:spcAft>
            </a:pPr>
            <a:r>
              <a:rPr sz="1875" kern="0">
                <a:solidFill>
                  <a:srgbClr val="000000"/>
                </a:solidFill>
                <a:latin typeface="Helvetica Light"/>
                <a:sym typeface="Helvetica Light"/>
              </a:rPr>
              <a:t>CAP Intake Form</a:t>
            </a:r>
          </a:p>
        </p:txBody>
      </p:sp>
      <p:sp>
        <p:nvSpPr>
          <p:cNvPr id="121" name="Arrow"/>
          <p:cNvSpPr/>
          <p:nvPr/>
        </p:nvSpPr>
        <p:spPr>
          <a:xfrm rot="5400000">
            <a:off x="4172697" y="2062675"/>
            <a:ext cx="798608" cy="524385"/>
          </a:xfrm>
          <a:prstGeom prst="rightArrow">
            <a:avLst>
              <a:gd name="adj1" fmla="val 32000"/>
              <a:gd name="adj2" fmla="val 64000"/>
            </a:avLst>
          </a:prstGeom>
          <a:gradFill>
            <a:gsLst>
              <a:gs pos="0">
                <a:srgbClr val="00F900"/>
              </a:gs>
              <a:gs pos="100000">
                <a:srgbClr val="008F00"/>
              </a:gs>
            </a:gsLst>
            <a:path path="circle">
              <a:fillToRect l="37721" t="-19636" r="62278" b="119636"/>
            </a:path>
          </a:gradFill>
          <a:ln w="12700">
            <a:miter lim="400000"/>
          </a:ln>
          <a:effectLst>
            <a:outerShdw blurRad="38100" dist="25400" dir="5400000" rotWithShape="0">
              <a:srgbClr val="000000">
                <a:alpha val="50000"/>
              </a:srgbClr>
            </a:outerShdw>
          </a:effectLst>
        </p:spPr>
        <p:txBody>
          <a:bodyPr lIns="19050" tIns="19050" rIns="19050" bIns="19050" anchor="ct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2" name="Slide Number Placeholder 1"/>
          <p:cNvSpPr>
            <a:spLocks noGrp="1"/>
          </p:cNvSpPr>
          <p:nvPr>
            <p:ph type="sldNum" sz="quarter" idx="2"/>
          </p:nvPr>
        </p:nvSpPr>
        <p:spPr/>
        <p:txBody>
          <a:bodyPr/>
          <a:lstStyle/>
          <a:p>
            <a:fld id="{86CB4B4D-7CA3-9044-876B-883B54F8677D}" type="slidenum">
              <a:rPr lang="en-US" smtClean="0"/>
              <a:t>28</a:t>
            </a:fld>
            <a:endParaRPr lang="en-US"/>
          </a:p>
        </p:txBody>
      </p:sp>
    </p:spTree>
    <p:extLst>
      <p:ext uri="{BB962C8B-B14F-4D97-AF65-F5344CB8AC3E}">
        <p14:creationId xmlns:p14="http://schemas.microsoft.com/office/powerpoint/2010/main" val="6405234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19">
                                            <p:bg/>
                                          </p:spTgt>
                                        </p:tgtEl>
                                        <p:attrNameLst>
                                          <p:attrName>style.visibility</p:attrName>
                                        </p:attrNameLst>
                                      </p:cBhvr>
                                      <p:to>
                                        <p:strVal val="visible"/>
                                      </p:to>
                                    </p:set>
                                    <p:animEffect transition="in" filter="dissolve">
                                      <p:cBhvr>
                                        <p:cTn id="7" dur="500"/>
                                        <p:tgtEl>
                                          <p:spTgt spid="119">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iterate>
                                    <p:tmAbs val="0"/>
                                  </p:iterate>
                                  <p:childTnLst>
                                    <p:set>
                                      <p:cBhvr>
                                        <p:cTn id="10" fill="hold"/>
                                        <p:tgtEl>
                                          <p:spTgt spid="119">
                                            <p:txEl>
                                              <p:pRg st="0" end="0"/>
                                            </p:txEl>
                                          </p:spTgt>
                                        </p:tgtEl>
                                        <p:attrNameLst>
                                          <p:attrName>style.visibility</p:attrName>
                                        </p:attrNameLst>
                                      </p:cBhvr>
                                      <p:to>
                                        <p:strVal val="visible"/>
                                      </p:to>
                                    </p:set>
                                    <p:animEffect transition="in" filter="dissolve">
                                      <p:cBhvr>
                                        <p:cTn id="11" dur="500"/>
                                        <p:tgtEl>
                                          <p:spTgt spid="1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0" nodeType="clickEffect">
                                  <p:stCondLst>
                                    <p:cond delay="0"/>
                                  </p:stCondLst>
                                  <p:iterate>
                                    <p:tmAbs val="0"/>
                                  </p:iterate>
                                  <p:childTnLst>
                                    <p:set>
                                      <p:cBhvr>
                                        <p:cTn id="15" fill="hold"/>
                                        <p:tgtEl>
                                          <p:spTgt spid="121"/>
                                        </p:tgtEl>
                                        <p:attrNameLst>
                                          <p:attrName>style.visibility</p:attrName>
                                        </p:attrNameLst>
                                      </p:cBhvr>
                                      <p:to>
                                        <p:strVal val="visible"/>
                                      </p:to>
                                    </p:set>
                                    <p:animEffect transition="in" filter="dissolve">
                                      <p:cBhvr>
                                        <p:cTn id="16" dur="1000"/>
                                        <p:tgtEl>
                                          <p:spTgt spid="121"/>
                                        </p:tgtEl>
                                      </p:cBhvr>
                                    </p:animEffect>
                                  </p:childTnLst>
                                </p:cTn>
                              </p:par>
                            </p:childTnLst>
                          </p:cTn>
                        </p:par>
                        <p:par>
                          <p:cTn id="17" fill="hold">
                            <p:stCondLst>
                              <p:cond delay="1000"/>
                            </p:stCondLst>
                            <p:childTnLst>
                              <p:par>
                                <p:cTn id="18" presetID="9" presetClass="entr" fill="hold" grpId="0" nodeType="afterEffect">
                                  <p:stCondLst>
                                    <p:cond delay="0"/>
                                  </p:stCondLst>
                                  <p:iterate>
                                    <p:tmAbs val="0"/>
                                  </p:iterate>
                                  <p:childTnLst>
                                    <p:set>
                                      <p:cBhvr>
                                        <p:cTn id="19" fill="hold"/>
                                        <p:tgtEl>
                                          <p:spTgt spid="120">
                                            <p:bg/>
                                          </p:spTgt>
                                        </p:tgtEl>
                                        <p:attrNameLst>
                                          <p:attrName>style.visibility</p:attrName>
                                        </p:attrNameLst>
                                      </p:cBhvr>
                                      <p:to>
                                        <p:strVal val="visible"/>
                                      </p:to>
                                    </p:set>
                                    <p:animEffect transition="in" filter="dissolve">
                                      <p:cBhvr>
                                        <p:cTn id="20" dur="500"/>
                                        <p:tgtEl>
                                          <p:spTgt spid="120">
                                            <p:bg/>
                                          </p:spTgt>
                                        </p:tgtEl>
                                      </p:cBhvr>
                                    </p:animEffect>
                                  </p:childTnLst>
                                </p:cTn>
                              </p:par>
                            </p:childTnLst>
                          </p:cTn>
                        </p:par>
                        <p:par>
                          <p:cTn id="21" fill="hold">
                            <p:stCondLst>
                              <p:cond delay="1500"/>
                            </p:stCondLst>
                            <p:childTnLst>
                              <p:par>
                                <p:cTn id="22" presetID="9" presetClass="entr" presetSubtype="0" fill="hold" grpId="0" nodeType="afterEffect">
                                  <p:stCondLst>
                                    <p:cond delay="0"/>
                                  </p:stCondLst>
                                  <p:iterate>
                                    <p:tmAbs val="0"/>
                                  </p:iterate>
                                  <p:childTnLst>
                                    <p:set>
                                      <p:cBhvr>
                                        <p:cTn id="23" fill="hold"/>
                                        <p:tgtEl>
                                          <p:spTgt spid="120">
                                            <p:txEl>
                                              <p:pRg st="0" end="0"/>
                                            </p:txEl>
                                          </p:spTgt>
                                        </p:tgtEl>
                                        <p:attrNameLst>
                                          <p:attrName>style.visibility</p:attrName>
                                        </p:attrNameLst>
                                      </p:cBhvr>
                                      <p:to>
                                        <p:strVal val="visible"/>
                                      </p:to>
                                    </p:set>
                                    <p:animEffect transition="in" filter="dissolve">
                                      <p:cBhvr>
                                        <p:cTn id="24" dur="500"/>
                                        <p:tgtEl>
                                          <p:spTgt spid="1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bldLvl="5" animBg="1" advAuto="0"/>
      <p:bldP spid="120" grpId="0" build="p" bldLvl="5" animBg="1" advAuto="0"/>
      <p:bldP spid="121"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Screen Shot 2017-03-30 at 8.49.42 AM.png" descr="Screen Shot 2017-03-30 at 8.49.42 AM.png"/>
          <p:cNvPicPr>
            <a:picLocks noChangeAspect="1"/>
          </p:cNvPicPr>
          <p:nvPr/>
        </p:nvPicPr>
        <p:blipFill>
          <a:blip r:embed="rId2">
            <a:extLst/>
          </a:blip>
          <a:stretch>
            <a:fillRect/>
          </a:stretch>
        </p:blipFill>
        <p:spPr>
          <a:xfrm>
            <a:off x="2240461" y="1091460"/>
            <a:ext cx="4663079" cy="467508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en-US" smtClean="0"/>
              <a:t>29</a:t>
            </a:fld>
            <a:endParaRPr lang="en-US"/>
          </a:p>
        </p:txBody>
      </p:sp>
    </p:spTree>
    <p:extLst>
      <p:ext uri="{BB962C8B-B14F-4D97-AF65-F5344CB8AC3E}">
        <p14:creationId xmlns:p14="http://schemas.microsoft.com/office/powerpoint/2010/main" val="32288028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515F354-1A41-4585-85C4-B40473BEE80B}" type="slidenum">
              <a:rPr lang="en-US" altLang="en-US"/>
              <a:pPr/>
              <a:t>3</a:t>
            </a:fld>
            <a:endParaRPr lang="en-US" altLang="en-US"/>
          </a:p>
        </p:txBody>
      </p:sp>
      <p:sp>
        <p:nvSpPr>
          <p:cNvPr id="124931" name="Rectangle 3"/>
          <p:cNvSpPr>
            <a:spLocks noGrp="1" noChangeArrowheads="1"/>
          </p:cNvSpPr>
          <p:nvPr>
            <p:ph type="body" idx="4294967295"/>
          </p:nvPr>
        </p:nvSpPr>
        <p:spPr>
          <a:xfrm>
            <a:off x="0" y="584200"/>
            <a:ext cx="8229600" cy="5511800"/>
          </a:xfrm>
        </p:spPr>
        <p:txBody>
          <a:bodyPr/>
          <a:lstStyle/>
          <a:p>
            <a:pPr eaLnBrk="1" hangingPunct="1"/>
            <a:r>
              <a:rPr lang="en-US" altLang="en-US">
                <a:effectLst/>
              </a:rPr>
              <a:t>I sent my former solicitor packing </a:t>
            </a:r>
          </a:p>
          <a:p>
            <a:pPr eaLnBrk="1" hangingPunct="1"/>
            <a:endParaRPr lang="en-US" altLang="en-US">
              <a:effectLst/>
            </a:endParaRPr>
          </a:p>
          <a:p>
            <a:pPr eaLnBrk="1" hangingPunct="1"/>
            <a:r>
              <a:rPr lang="en-US" altLang="en-US">
                <a:effectLst/>
              </a:rPr>
              <a:t>because SHE WOULDN’T LISTEN</a:t>
            </a:r>
          </a:p>
          <a:p>
            <a:pPr eaLnBrk="1" hangingPunct="1">
              <a:buFont typeface="Wingdings" panose="05000000000000000000" pitchFamily="2" charset="2"/>
              <a:buNone/>
            </a:pPr>
            <a:endParaRPr lang="en-US" altLang="en-US">
              <a:effectLst/>
            </a:endParaRPr>
          </a:p>
          <a:p>
            <a:pPr eaLnBrk="1" hangingPunct="1"/>
            <a:r>
              <a:rPr lang="en-US" altLang="en-US">
                <a:effectLst/>
              </a:rPr>
              <a:t> “That is absolutely fundamental; this was my case, only I knew the full circumstances.”</a:t>
            </a:r>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p:cTn id="7" dur="500" fill="hold"/>
                                        <p:tgtEl>
                                          <p:spTgt spid="1249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49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4931">
                                            <p:txEl>
                                              <p:pRg st="2" end="2"/>
                                            </p:txEl>
                                          </p:spTgt>
                                        </p:tgtEl>
                                        <p:attrNameLst>
                                          <p:attrName>style.visibility</p:attrName>
                                        </p:attrNameLst>
                                      </p:cBhvr>
                                      <p:to>
                                        <p:strVal val="visible"/>
                                      </p:to>
                                    </p:set>
                                    <p:anim calcmode="lin" valueType="num">
                                      <p:cBhvr>
                                        <p:cTn id="13" dur="500" fill="hold"/>
                                        <p:tgtEl>
                                          <p:spTgt spid="12493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2493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4931">
                                            <p:txEl>
                                              <p:pRg st="4" end="4"/>
                                            </p:txEl>
                                          </p:spTgt>
                                        </p:tgtEl>
                                        <p:attrNameLst>
                                          <p:attrName>style.visibility</p:attrName>
                                        </p:attrNameLst>
                                      </p:cBhvr>
                                      <p:to>
                                        <p:strVal val="visible"/>
                                      </p:to>
                                    </p:set>
                                    <p:anim calcmode="lin" valueType="num">
                                      <p:cBhvr>
                                        <p:cTn id="19" dur="500" fill="hold"/>
                                        <p:tgtEl>
                                          <p:spTgt spid="124931">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2493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onsumer Assistance Program (CAP)"/>
          <p:cNvSpPr/>
          <p:nvPr/>
        </p:nvSpPr>
        <p:spPr>
          <a:xfrm>
            <a:off x="2531379" y="1570045"/>
            <a:ext cx="4081245" cy="327013"/>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ctr" defTabSz="309563" eaLnBrk="1" fontAlgn="auto">
              <a:spcBef>
                <a:spcPts val="0"/>
              </a:spcBef>
              <a:spcAft>
                <a:spcPts val="0"/>
              </a:spcAft>
            </a:pPr>
            <a:r>
              <a:rPr sz="1875" kern="0">
                <a:solidFill>
                  <a:srgbClr val="000000"/>
                </a:solidFill>
                <a:latin typeface="Helvetica Light"/>
                <a:sym typeface="Helvetica Light"/>
              </a:rPr>
              <a:t>Consumer Assistance Program (CAP)</a:t>
            </a:r>
          </a:p>
        </p:txBody>
      </p:sp>
      <p:sp>
        <p:nvSpPr>
          <p:cNvPr id="126" name="CAP Intake Form"/>
          <p:cNvSpPr/>
          <p:nvPr/>
        </p:nvSpPr>
        <p:spPr>
          <a:xfrm>
            <a:off x="3631038" y="2752679"/>
            <a:ext cx="1881926" cy="327013"/>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ctr" defTabSz="309563" eaLnBrk="1" fontAlgn="auto">
              <a:spcBef>
                <a:spcPts val="0"/>
              </a:spcBef>
              <a:spcAft>
                <a:spcPts val="0"/>
              </a:spcAft>
            </a:pPr>
            <a:r>
              <a:rPr sz="1875" kern="0">
                <a:solidFill>
                  <a:srgbClr val="000000"/>
                </a:solidFill>
                <a:latin typeface="Helvetica Light"/>
                <a:sym typeface="Helvetica Light"/>
              </a:rPr>
              <a:t>CAP Intake Form</a:t>
            </a:r>
          </a:p>
        </p:txBody>
      </p:sp>
      <p:sp>
        <p:nvSpPr>
          <p:cNvPr id="127" name="Resolved by CAP"/>
          <p:cNvSpPr/>
          <p:nvPr/>
        </p:nvSpPr>
        <p:spPr>
          <a:xfrm>
            <a:off x="1171269" y="3623222"/>
            <a:ext cx="1260657" cy="61555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p>
            <a:pPr algn="ctr" defTabSz="309563" eaLnBrk="1" fontAlgn="auto">
              <a:spcBef>
                <a:spcPts val="0"/>
              </a:spcBef>
              <a:spcAft>
                <a:spcPts val="0"/>
              </a:spcAft>
            </a:pPr>
            <a:r>
              <a:rPr sz="1875" kern="0">
                <a:solidFill>
                  <a:srgbClr val="000000"/>
                </a:solidFill>
                <a:latin typeface="Helvetica Light"/>
                <a:sym typeface="Helvetica Light"/>
              </a:rPr>
              <a:t>Resolved by CAP</a:t>
            </a:r>
          </a:p>
        </p:txBody>
      </p:sp>
      <p:sp>
        <p:nvSpPr>
          <p:cNvPr id="128" name="Refer to Fee Arbitration"/>
          <p:cNvSpPr/>
          <p:nvPr/>
        </p:nvSpPr>
        <p:spPr>
          <a:xfrm>
            <a:off x="3661767" y="4406189"/>
            <a:ext cx="1820466" cy="61555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p>
            <a:pPr algn="ctr" defTabSz="309563" eaLnBrk="1" fontAlgn="auto">
              <a:spcBef>
                <a:spcPts val="0"/>
              </a:spcBef>
              <a:spcAft>
                <a:spcPts val="0"/>
              </a:spcAft>
            </a:pPr>
            <a:r>
              <a:rPr sz="1875" kern="0">
                <a:solidFill>
                  <a:srgbClr val="000000"/>
                </a:solidFill>
                <a:latin typeface="Helvetica Light"/>
                <a:sym typeface="Helvetica Light"/>
              </a:rPr>
              <a:t>Refer to Fee Arbitration</a:t>
            </a:r>
          </a:p>
        </p:txBody>
      </p:sp>
      <p:sp>
        <p:nvSpPr>
          <p:cNvPr id="129" name="Refer to General Counsel"/>
          <p:cNvSpPr/>
          <p:nvPr/>
        </p:nvSpPr>
        <p:spPr>
          <a:xfrm>
            <a:off x="6457428" y="3761286"/>
            <a:ext cx="1260656" cy="90409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p>
            <a:pPr algn="ctr" defTabSz="309563" eaLnBrk="1" fontAlgn="auto">
              <a:spcBef>
                <a:spcPts val="0"/>
              </a:spcBef>
              <a:spcAft>
                <a:spcPts val="0"/>
              </a:spcAft>
            </a:pPr>
            <a:r>
              <a:rPr sz="1875" kern="0">
                <a:solidFill>
                  <a:srgbClr val="000000"/>
                </a:solidFill>
                <a:latin typeface="Helvetica Light"/>
                <a:sym typeface="Helvetica Light"/>
              </a:rPr>
              <a:t>Refer to General Counsel</a:t>
            </a:r>
          </a:p>
        </p:txBody>
      </p:sp>
      <p:sp>
        <p:nvSpPr>
          <p:cNvPr id="130" name="Arrow"/>
          <p:cNvSpPr/>
          <p:nvPr/>
        </p:nvSpPr>
        <p:spPr>
          <a:xfrm rot="5400000">
            <a:off x="4172697" y="2062675"/>
            <a:ext cx="798608" cy="524385"/>
          </a:xfrm>
          <a:prstGeom prst="rightArrow">
            <a:avLst>
              <a:gd name="adj1" fmla="val 32000"/>
              <a:gd name="adj2" fmla="val 64000"/>
            </a:avLst>
          </a:prstGeom>
          <a:gradFill>
            <a:gsLst>
              <a:gs pos="0">
                <a:srgbClr val="00F900"/>
              </a:gs>
              <a:gs pos="100000">
                <a:srgbClr val="008F00"/>
              </a:gs>
            </a:gsLst>
            <a:path path="circle">
              <a:fillToRect l="37721" t="-19636" r="62278" b="119636"/>
            </a:path>
          </a:gradFill>
          <a:ln w="12700">
            <a:miter lim="400000"/>
          </a:ln>
          <a:effectLst>
            <a:outerShdw blurRad="38100" dist="25400" dir="5400000" rotWithShape="0">
              <a:srgbClr val="000000">
                <a:alpha val="50000"/>
              </a:srgbClr>
            </a:outerShdw>
          </a:effectLst>
        </p:spPr>
        <p:txBody>
          <a:bodyPr lIns="19050" tIns="19050" rIns="19050" bIns="19050" anchor="ct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131" name="Arrow"/>
          <p:cNvSpPr/>
          <p:nvPr/>
        </p:nvSpPr>
        <p:spPr>
          <a:xfrm rot="5400000">
            <a:off x="4172697" y="3481445"/>
            <a:ext cx="798608" cy="524386"/>
          </a:xfrm>
          <a:prstGeom prst="rightArrow">
            <a:avLst>
              <a:gd name="adj1" fmla="val 32000"/>
              <a:gd name="adj2" fmla="val 64000"/>
            </a:avLst>
          </a:prstGeom>
          <a:gradFill>
            <a:gsLst>
              <a:gs pos="0">
                <a:srgbClr val="00F900"/>
              </a:gs>
              <a:gs pos="100000">
                <a:srgbClr val="008F00"/>
              </a:gs>
            </a:gsLst>
            <a:path path="circle">
              <a:fillToRect l="37721" t="-19636" r="62278" b="119636"/>
            </a:path>
          </a:gradFill>
          <a:ln w="12700">
            <a:miter lim="400000"/>
          </a:ln>
          <a:effectLst>
            <a:outerShdw blurRad="38100" dist="25400" dir="5400000" rotWithShape="0">
              <a:srgbClr val="000000">
                <a:alpha val="50000"/>
              </a:srgbClr>
            </a:outerShdw>
          </a:effectLst>
        </p:spPr>
        <p:txBody>
          <a:bodyPr lIns="19050" tIns="19050" rIns="19050" bIns="19050" anchor="ct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132" name="Arrow"/>
          <p:cNvSpPr/>
          <p:nvPr/>
        </p:nvSpPr>
        <p:spPr>
          <a:xfrm rot="8605414">
            <a:off x="2735788" y="3075732"/>
            <a:ext cx="798608" cy="524386"/>
          </a:xfrm>
          <a:prstGeom prst="rightArrow">
            <a:avLst>
              <a:gd name="adj1" fmla="val 32000"/>
              <a:gd name="adj2" fmla="val 64000"/>
            </a:avLst>
          </a:prstGeom>
          <a:gradFill>
            <a:gsLst>
              <a:gs pos="0">
                <a:srgbClr val="00F900"/>
              </a:gs>
              <a:gs pos="100000">
                <a:srgbClr val="008F00"/>
              </a:gs>
            </a:gsLst>
            <a:path path="circle">
              <a:fillToRect l="37721" t="-19636" r="62278" b="119636"/>
            </a:path>
          </a:gradFill>
          <a:ln w="12700">
            <a:miter lim="400000"/>
          </a:ln>
          <a:effectLst>
            <a:outerShdw blurRad="38100" dist="25400" dir="5400000" rotWithShape="0">
              <a:srgbClr val="000000">
                <a:alpha val="50000"/>
              </a:srgbClr>
            </a:outerShdw>
          </a:effectLst>
        </p:spPr>
        <p:txBody>
          <a:bodyPr lIns="19050" tIns="19050" rIns="19050" bIns="19050" anchor="ct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133" name="Arrow"/>
          <p:cNvSpPr/>
          <p:nvPr/>
        </p:nvSpPr>
        <p:spPr>
          <a:xfrm rot="2233286">
            <a:off x="5607662" y="3077845"/>
            <a:ext cx="798608" cy="524386"/>
          </a:xfrm>
          <a:prstGeom prst="rightArrow">
            <a:avLst>
              <a:gd name="adj1" fmla="val 32000"/>
              <a:gd name="adj2" fmla="val 64000"/>
            </a:avLst>
          </a:prstGeom>
          <a:gradFill>
            <a:gsLst>
              <a:gs pos="0">
                <a:srgbClr val="00F900"/>
              </a:gs>
              <a:gs pos="100000">
                <a:srgbClr val="008F00"/>
              </a:gs>
            </a:gsLst>
            <a:path path="circle">
              <a:fillToRect l="37721" t="-19636" r="62278" b="119636"/>
            </a:path>
          </a:gradFill>
          <a:ln w="12700">
            <a:miter lim="400000"/>
          </a:ln>
          <a:effectLst>
            <a:outerShdw blurRad="38100" dist="25400" dir="5400000" rotWithShape="0">
              <a:srgbClr val="000000">
                <a:alpha val="50000"/>
              </a:srgbClr>
            </a:outerShdw>
          </a:effectLst>
        </p:spPr>
        <p:txBody>
          <a:bodyPr lIns="19050" tIns="19050" rIns="19050" bIns="19050" anchor="ct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2" name="Slide Number Placeholder 1"/>
          <p:cNvSpPr>
            <a:spLocks noGrp="1"/>
          </p:cNvSpPr>
          <p:nvPr>
            <p:ph type="sldNum" sz="quarter" idx="2"/>
          </p:nvPr>
        </p:nvSpPr>
        <p:spPr/>
        <p:txBody>
          <a:bodyPr/>
          <a:lstStyle/>
          <a:p>
            <a:fld id="{86CB4B4D-7CA3-9044-876B-883B54F8677D}" type="slidenum">
              <a:rPr lang="en-US" smtClean="0"/>
              <a:t>30</a:t>
            </a:fld>
            <a:endParaRPr lang="en-US"/>
          </a:p>
        </p:txBody>
      </p:sp>
    </p:spTree>
    <p:extLst>
      <p:ext uri="{BB962C8B-B14F-4D97-AF65-F5344CB8AC3E}">
        <p14:creationId xmlns:p14="http://schemas.microsoft.com/office/powerpoint/2010/main" val="22498174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25">
                                            <p:bg/>
                                          </p:spTgt>
                                        </p:tgtEl>
                                        <p:attrNameLst>
                                          <p:attrName>style.visibility</p:attrName>
                                        </p:attrNameLst>
                                      </p:cBhvr>
                                      <p:to>
                                        <p:strVal val="visible"/>
                                      </p:to>
                                    </p:set>
                                    <p:animEffect transition="in" filter="dissolve">
                                      <p:cBhvr>
                                        <p:cTn id="7" dur="500"/>
                                        <p:tgtEl>
                                          <p:spTgt spid="125">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iterate>
                                    <p:tmAbs val="0"/>
                                  </p:iterate>
                                  <p:childTnLst>
                                    <p:set>
                                      <p:cBhvr>
                                        <p:cTn id="10" fill="hold"/>
                                        <p:tgtEl>
                                          <p:spTgt spid="125">
                                            <p:txEl>
                                              <p:pRg st="0" end="0"/>
                                            </p:txEl>
                                          </p:spTgt>
                                        </p:tgtEl>
                                        <p:attrNameLst>
                                          <p:attrName>style.visibility</p:attrName>
                                        </p:attrNameLst>
                                      </p:cBhvr>
                                      <p:to>
                                        <p:strVal val="visible"/>
                                      </p:to>
                                    </p:set>
                                    <p:animEffect transition="in" filter="dissolve">
                                      <p:cBhvr>
                                        <p:cTn id="11" dur="500"/>
                                        <p:tgtEl>
                                          <p:spTgt spid="125">
                                            <p:txEl>
                                              <p:pRg st="0" end="0"/>
                                            </p:txEl>
                                          </p:spTgt>
                                        </p:tgtEl>
                                      </p:cBhvr>
                                    </p:animEffect>
                                  </p:childTnLst>
                                </p:cTn>
                              </p:par>
                            </p:childTnLst>
                          </p:cTn>
                        </p:par>
                        <p:par>
                          <p:cTn id="12" fill="hold">
                            <p:stCondLst>
                              <p:cond delay="1000"/>
                            </p:stCondLst>
                            <p:childTnLst>
                              <p:par>
                                <p:cTn id="13" presetID="9" presetClass="entr" fill="hold" grpId="0" nodeType="afterEffect">
                                  <p:stCondLst>
                                    <p:cond delay="0"/>
                                  </p:stCondLst>
                                  <p:iterate>
                                    <p:tmAbs val="0"/>
                                  </p:iterate>
                                  <p:childTnLst>
                                    <p:set>
                                      <p:cBhvr>
                                        <p:cTn id="14" fill="hold"/>
                                        <p:tgtEl>
                                          <p:spTgt spid="130"/>
                                        </p:tgtEl>
                                        <p:attrNameLst>
                                          <p:attrName>style.visibility</p:attrName>
                                        </p:attrNameLst>
                                      </p:cBhvr>
                                      <p:to>
                                        <p:strVal val="visible"/>
                                      </p:to>
                                    </p:set>
                                    <p:animEffect transition="in" filter="dissolve">
                                      <p:cBhvr>
                                        <p:cTn id="15" dur="1000"/>
                                        <p:tgtEl>
                                          <p:spTgt spid="130"/>
                                        </p:tgtEl>
                                      </p:cBhvr>
                                    </p:animEffect>
                                  </p:childTnLst>
                                </p:cTn>
                              </p:par>
                            </p:childTnLst>
                          </p:cTn>
                        </p:par>
                        <p:par>
                          <p:cTn id="16" fill="hold">
                            <p:stCondLst>
                              <p:cond delay="2000"/>
                            </p:stCondLst>
                            <p:childTnLst>
                              <p:par>
                                <p:cTn id="17" presetID="9" presetClass="entr" fill="hold" grpId="0" nodeType="afterEffect">
                                  <p:stCondLst>
                                    <p:cond delay="0"/>
                                  </p:stCondLst>
                                  <p:iterate>
                                    <p:tmAbs val="0"/>
                                  </p:iterate>
                                  <p:childTnLst>
                                    <p:set>
                                      <p:cBhvr>
                                        <p:cTn id="18" fill="hold"/>
                                        <p:tgtEl>
                                          <p:spTgt spid="126">
                                            <p:bg/>
                                          </p:spTgt>
                                        </p:tgtEl>
                                        <p:attrNameLst>
                                          <p:attrName>style.visibility</p:attrName>
                                        </p:attrNameLst>
                                      </p:cBhvr>
                                      <p:to>
                                        <p:strVal val="visible"/>
                                      </p:to>
                                    </p:set>
                                    <p:animEffect transition="in" filter="dissolve">
                                      <p:cBhvr>
                                        <p:cTn id="19" dur="500"/>
                                        <p:tgtEl>
                                          <p:spTgt spid="126">
                                            <p:bg/>
                                          </p:spTgt>
                                        </p:tgtEl>
                                      </p:cBhvr>
                                    </p:animEffect>
                                  </p:childTnLst>
                                </p:cTn>
                              </p:par>
                            </p:childTnLst>
                          </p:cTn>
                        </p:par>
                        <p:par>
                          <p:cTn id="20" fill="hold">
                            <p:stCondLst>
                              <p:cond delay="2500"/>
                            </p:stCondLst>
                            <p:childTnLst>
                              <p:par>
                                <p:cTn id="21" presetID="9" presetClass="entr" presetSubtype="0" fill="hold" grpId="0" nodeType="afterEffect">
                                  <p:stCondLst>
                                    <p:cond delay="0"/>
                                  </p:stCondLst>
                                  <p:iterate>
                                    <p:tmAbs val="0"/>
                                  </p:iterate>
                                  <p:childTnLst>
                                    <p:set>
                                      <p:cBhvr>
                                        <p:cTn id="22" fill="hold"/>
                                        <p:tgtEl>
                                          <p:spTgt spid="126">
                                            <p:txEl>
                                              <p:pRg st="0" end="0"/>
                                            </p:txEl>
                                          </p:spTgt>
                                        </p:tgtEl>
                                        <p:attrNameLst>
                                          <p:attrName>style.visibility</p:attrName>
                                        </p:attrNameLst>
                                      </p:cBhvr>
                                      <p:to>
                                        <p:strVal val="visible"/>
                                      </p:to>
                                    </p:set>
                                    <p:animEffect transition="in" filter="dissolve">
                                      <p:cBhvr>
                                        <p:cTn id="23" dur="500"/>
                                        <p:tgtEl>
                                          <p:spTgt spid="12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grpId="0" nodeType="clickEffect">
                                  <p:stCondLst>
                                    <p:cond delay="0"/>
                                  </p:stCondLst>
                                  <p:iterate>
                                    <p:tmAbs val="0"/>
                                  </p:iterate>
                                  <p:childTnLst>
                                    <p:set>
                                      <p:cBhvr>
                                        <p:cTn id="27" fill="hold"/>
                                        <p:tgtEl>
                                          <p:spTgt spid="132"/>
                                        </p:tgtEl>
                                        <p:attrNameLst>
                                          <p:attrName>style.visibility</p:attrName>
                                        </p:attrNameLst>
                                      </p:cBhvr>
                                      <p:to>
                                        <p:strVal val="visible"/>
                                      </p:to>
                                    </p:set>
                                    <p:animEffect transition="in" filter="dissolve">
                                      <p:cBhvr>
                                        <p:cTn id="28" dur="1000"/>
                                        <p:tgtEl>
                                          <p:spTgt spid="132"/>
                                        </p:tgtEl>
                                      </p:cBhvr>
                                    </p:animEffect>
                                  </p:childTnLst>
                                </p:cTn>
                              </p:par>
                            </p:childTnLst>
                          </p:cTn>
                        </p:par>
                        <p:par>
                          <p:cTn id="29" fill="hold">
                            <p:stCondLst>
                              <p:cond delay="1000"/>
                            </p:stCondLst>
                            <p:childTnLst>
                              <p:par>
                                <p:cTn id="30" presetID="9" presetClass="entr" fill="hold" grpId="0" nodeType="afterEffect">
                                  <p:stCondLst>
                                    <p:cond delay="0"/>
                                  </p:stCondLst>
                                  <p:iterate>
                                    <p:tmAbs val="0"/>
                                  </p:iterate>
                                  <p:childTnLst>
                                    <p:set>
                                      <p:cBhvr>
                                        <p:cTn id="31" fill="hold"/>
                                        <p:tgtEl>
                                          <p:spTgt spid="127">
                                            <p:bg/>
                                          </p:spTgt>
                                        </p:tgtEl>
                                        <p:attrNameLst>
                                          <p:attrName>style.visibility</p:attrName>
                                        </p:attrNameLst>
                                      </p:cBhvr>
                                      <p:to>
                                        <p:strVal val="visible"/>
                                      </p:to>
                                    </p:set>
                                    <p:animEffect transition="in" filter="dissolve">
                                      <p:cBhvr>
                                        <p:cTn id="32" dur="500"/>
                                        <p:tgtEl>
                                          <p:spTgt spid="127">
                                            <p:bg/>
                                          </p:spTgt>
                                        </p:tgtEl>
                                      </p:cBhvr>
                                    </p:animEffect>
                                  </p:childTnLst>
                                </p:cTn>
                              </p:par>
                            </p:childTnLst>
                          </p:cTn>
                        </p:par>
                        <p:par>
                          <p:cTn id="33" fill="hold">
                            <p:stCondLst>
                              <p:cond delay="1500"/>
                            </p:stCondLst>
                            <p:childTnLst>
                              <p:par>
                                <p:cTn id="34" presetID="9" presetClass="entr" presetSubtype="0" fill="hold" grpId="0" nodeType="afterEffect">
                                  <p:stCondLst>
                                    <p:cond delay="0"/>
                                  </p:stCondLst>
                                  <p:iterate>
                                    <p:tmAbs val="0"/>
                                  </p:iterate>
                                  <p:childTnLst>
                                    <p:set>
                                      <p:cBhvr>
                                        <p:cTn id="35" fill="hold"/>
                                        <p:tgtEl>
                                          <p:spTgt spid="127">
                                            <p:txEl>
                                              <p:pRg st="0" end="0"/>
                                            </p:txEl>
                                          </p:spTgt>
                                        </p:tgtEl>
                                        <p:attrNameLst>
                                          <p:attrName>style.visibility</p:attrName>
                                        </p:attrNameLst>
                                      </p:cBhvr>
                                      <p:to>
                                        <p:strVal val="visible"/>
                                      </p:to>
                                    </p:set>
                                    <p:animEffect transition="in" filter="dissolve">
                                      <p:cBhvr>
                                        <p:cTn id="36" dur="500"/>
                                        <p:tgtEl>
                                          <p:spTgt spid="12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fill="hold" grpId="0" nodeType="clickEffect">
                                  <p:stCondLst>
                                    <p:cond delay="0"/>
                                  </p:stCondLst>
                                  <p:iterate>
                                    <p:tmAbs val="0"/>
                                  </p:iterate>
                                  <p:childTnLst>
                                    <p:set>
                                      <p:cBhvr>
                                        <p:cTn id="40" fill="hold"/>
                                        <p:tgtEl>
                                          <p:spTgt spid="131"/>
                                        </p:tgtEl>
                                        <p:attrNameLst>
                                          <p:attrName>style.visibility</p:attrName>
                                        </p:attrNameLst>
                                      </p:cBhvr>
                                      <p:to>
                                        <p:strVal val="visible"/>
                                      </p:to>
                                    </p:set>
                                    <p:animEffect transition="in" filter="dissolve">
                                      <p:cBhvr>
                                        <p:cTn id="41" dur="1000"/>
                                        <p:tgtEl>
                                          <p:spTgt spid="131"/>
                                        </p:tgtEl>
                                      </p:cBhvr>
                                    </p:animEffect>
                                  </p:childTnLst>
                                </p:cTn>
                              </p:par>
                            </p:childTnLst>
                          </p:cTn>
                        </p:par>
                        <p:par>
                          <p:cTn id="42" fill="hold">
                            <p:stCondLst>
                              <p:cond delay="1000"/>
                            </p:stCondLst>
                            <p:childTnLst>
                              <p:par>
                                <p:cTn id="43" presetID="9" presetClass="entr" fill="hold" grpId="0" nodeType="afterEffect">
                                  <p:stCondLst>
                                    <p:cond delay="0"/>
                                  </p:stCondLst>
                                  <p:iterate>
                                    <p:tmAbs val="0"/>
                                  </p:iterate>
                                  <p:childTnLst>
                                    <p:set>
                                      <p:cBhvr>
                                        <p:cTn id="44" fill="hold"/>
                                        <p:tgtEl>
                                          <p:spTgt spid="128">
                                            <p:bg/>
                                          </p:spTgt>
                                        </p:tgtEl>
                                        <p:attrNameLst>
                                          <p:attrName>style.visibility</p:attrName>
                                        </p:attrNameLst>
                                      </p:cBhvr>
                                      <p:to>
                                        <p:strVal val="visible"/>
                                      </p:to>
                                    </p:set>
                                    <p:animEffect transition="in" filter="dissolve">
                                      <p:cBhvr>
                                        <p:cTn id="45" dur="500"/>
                                        <p:tgtEl>
                                          <p:spTgt spid="128">
                                            <p:bg/>
                                          </p:spTgt>
                                        </p:tgtEl>
                                      </p:cBhvr>
                                    </p:animEffect>
                                  </p:childTnLst>
                                </p:cTn>
                              </p:par>
                            </p:childTnLst>
                          </p:cTn>
                        </p:par>
                        <p:par>
                          <p:cTn id="46" fill="hold">
                            <p:stCondLst>
                              <p:cond delay="1500"/>
                            </p:stCondLst>
                            <p:childTnLst>
                              <p:par>
                                <p:cTn id="47" presetID="9" presetClass="entr" presetSubtype="0" fill="hold" grpId="0" nodeType="afterEffect">
                                  <p:stCondLst>
                                    <p:cond delay="0"/>
                                  </p:stCondLst>
                                  <p:iterate>
                                    <p:tmAbs val="0"/>
                                  </p:iterate>
                                  <p:childTnLst>
                                    <p:set>
                                      <p:cBhvr>
                                        <p:cTn id="48" fill="hold"/>
                                        <p:tgtEl>
                                          <p:spTgt spid="128">
                                            <p:txEl>
                                              <p:pRg st="0" end="0"/>
                                            </p:txEl>
                                          </p:spTgt>
                                        </p:tgtEl>
                                        <p:attrNameLst>
                                          <p:attrName>style.visibility</p:attrName>
                                        </p:attrNameLst>
                                      </p:cBhvr>
                                      <p:to>
                                        <p:strVal val="visible"/>
                                      </p:to>
                                    </p:set>
                                    <p:animEffect transition="in" filter="dissolve">
                                      <p:cBhvr>
                                        <p:cTn id="49" dur="500"/>
                                        <p:tgtEl>
                                          <p:spTgt spid="12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fill="hold" grpId="0" nodeType="clickEffect">
                                  <p:stCondLst>
                                    <p:cond delay="0"/>
                                  </p:stCondLst>
                                  <p:iterate>
                                    <p:tmAbs val="0"/>
                                  </p:iterate>
                                  <p:childTnLst>
                                    <p:set>
                                      <p:cBhvr>
                                        <p:cTn id="53" fill="hold"/>
                                        <p:tgtEl>
                                          <p:spTgt spid="133"/>
                                        </p:tgtEl>
                                        <p:attrNameLst>
                                          <p:attrName>style.visibility</p:attrName>
                                        </p:attrNameLst>
                                      </p:cBhvr>
                                      <p:to>
                                        <p:strVal val="visible"/>
                                      </p:to>
                                    </p:set>
                                    <p:animEffect transition="in" filter="dissolve">
                                      <p:cBhvr>
                                        <p:cTn id="54" dur="1000"/>
                                        <p:tgtEl>
                                          <p:spTgt spid="133"/>
                                        </p:tgtEl>
                                      </p:cBhvr>
                                    </p:animEffect>
                                  </p:childTnLst>
                                </p:cTn>
                              </p:par>
                            </p:childTnLst>
                          </p:cTn>
                        </p:par>
                        <p:par>
                          <p:cTn id="55" fill="hold">
                            <p:stCondLst>
                              <p:cond delay="1000"/>
                            </p:stCondLst>
                            <p:childTnLst>
                              <p:par>
                                <p:cTn id="56" presetID="9" presetClass="entr" fill="hold" grpId="0" nodeType="afterEffect">
                                  <p:stCondLst>
                                    <p:cond delay="0"/>
                                  </p:stCondLst>
                                  <p:iterate>
                                    <p:tmAbs val="0"/>
                                  </p:iterate>
                                  <p:childTnLst>
                                    <p:set>
                                      <p:cBhvr>
                                        <p:cTn id="57" fill="hold"/>
                                        <p:tgtEl>
                                          <p:spTgt spid="129">
                                            <p:bg/>
                                          </p:spTgt>
                                        </p:tgtEl>
                                        <p:attrNameLst>
                                          <p:attrName>style.visibility</p:attrName>
                                        </p:attrNameLst>
                                      </p:cBhvr>
                                      <p:to>
                                        <p:strVal val="visible"/>
                                      </p:to>
                                    </p:set>
                                    <p:animEffect transition="in" filter="dissolve">
                                      <p:cBhvr>
                                        <p:cTn id="58" dur="500"/>
                                        <p:tgtEl>
                                          <p:spTgt spid="129">
                                            <p:bg/>
                                          </p:spTgt>
                                        </p:tgtEl>
                                      </p:cBhvr>
                                    </p:animEffect>
                                  </p:childTnLst>
                                </p:cTn>
                              </p:par>
                            </p:childTnLst>
                          </p:cTn>
                        </p:par>
                        <p:par>
                          <p:cTn id="59" fill="hold">
                            <p:stCondLst>
                              <p:cond delay="1500"/>
                            </p:stCondLst>
                            <p:childTnLst>
                              <p:par>
                                <p:cTn id="60" presetID="9" presetClass="entr" presetSubtype="0" fill="hold" grpId="0" nodeType="afterEffect">
                                  <p:stCondLst>
                                    <p:cond delay="0"/>
                                  </p:stCondLst>
                                  <p:iterate>
                                    <p:tmAbs val="0"/>
                                  </p:iterate>
                                  <p:childTnLst>
                                    <p:set>
                                      <p:cBhvr>
                                        <p:cTn id="61" fill="hold"/>
                                        <p:tgtEl>
                                          <p:spTgt spid="129">
                                            <p:txEl>
                                              <p:pRg st="0" end="0"/>
                                            </p:txEl>
                                          </p:spTgt>
                                        </p:tgtEl>
                                        <p:attrNameLst>
                                          <p:attrName>style.visibility</p:attrName>
                                        </p:attrNameLst>
                                      </p:cBhvr>
                                      <p:to>
                                        <p:strVal val="visible"/>
                                      </p:to>
                                    </p:set>
                                    <p:animEffect transition="in" filter="dissolve">
                                      <p:cBhvr>
                                        <p:cTn id="62" dur="500"/>
                                        <p:tgtEl>
                                          <p:spTgt spid="1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build="p" bldLvl="5" animBg="1" advAuto="0"/>
      <p:bldP spid="126" grpId="0" build="p" bldLvl="5" animBg="1" advAuto="0"/>
      <p:bldP spid="127" grpId="0" build="p" bldLvl="5" animBg="1" advAuto="0"/>
      <p:bldP spid="128" grpId="0" build="p" bldLvl="5" animBg="1" advAuto="0"/>
      <p:bldP spid="129" grpId="0" build="p" bldLvl="5" animBg="1" advAuto="0"/>
      <p:bldP spid="130" grpId="0" animBg="1" advAuto="0"/>
      <p:bldP spid="131" grpId="0" animBg="1" advAuto="0"/>
      <p:bldP spid="132" grpId="0" animBg="1" advAuto="0"/>
      <p:bldP spid="133"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General Counsel Screening (4-202)"/>
          <p:cNvSpPr/>
          <p:nvPr/>
        </p:nvSpPr>
        <p:spPr>
          <a:xfrm>
            <a:off x="292112" y="1179249"/>
            <a:ext cx="2988245" cy="119263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p>
            <a:pPr algn="ctr" defTabSz="309563" eaLnBrk="1" fontAlgn="auto">
              <a:spcBef>
                <a:spcPts val="0"/>
              </a:spcBef>
              <a:spcAft>
                <a:spcPts val="0"/>
              </a:spcAft>
            </a:pPr>
            <a:r>
              <a:rPr lang="en-US" sz="1875" kern="0" dirty="0">
                <a:solidFill>
                  <a:srgbClr val="000000"/>
                </a:solidFill>
                <a:latin typeface="Helvetica Light"/>
                <a:sym typeface="Helvetica Light"/>
              </a:rPr>
              <a:t>CAP referral </a:t>
            </a:r>
            <a:br>
              <a:rPr lang="en-US" sz="1875" kern="0" dirty="0">
                <a:solidFill>
                  <a:srgbClr val="000000"/>
                </a:solidFill>
                <a:latin typeface="Helvetica Light"/>
                <a:sym typeface="Helvetica Light"/>
              </a:rPr>
            </a:br>
            <a:r>
              <a:rPr lang="en-US" sz="1875" kern="0" dirty="0">
                <a:solidFill>
                  <a:srgbClr val="000000"/>
                </a:solidFill>
                <a:latin typeface="Helvetica Light"/>
                <a:sym typeface="Helvetica Light"/>
              </a:rPr>
              <a:t>Written Grievance or </a:t>
            </a:r>
            <a:br>
              <a:rPr lang="en-US" sz="1875" kern="0" dirty="0">
                <a:solidFill>
                  <a:srgbClr val="000000"/>
                </a:solidFill>
                <a:latin typeface="Helvetica Light"/>
                <a:sym typeface="Helvetica Light"/>
              </a:rPr>
            </a:br>
            <a:r>
              <a:rPr lang="en-US" sz="1875" kern="0" dirty="0">
                <a:solidFill>
                  <a:srgbClr val="000000"/>
                </a:solidFill>
                <a:latin typeface="Helvetica Light"/>
                <a:sym typeface="Helvetica Light"/>
              </a:rPr>
              <a:t>Credible Information to</a:t>
            </a:r>
          </a:p>
          <a:p>
            <a:pPr algn="ctr" defTabSz="309563" eaLnBrk="1" fontAlgn="auto">
              <a:spcBef>
                <a:spcPts val="0"/>
              </a:spcBef>
              <a:spcAft>
                <a:spcPts val="0"/>
              </a:spcAft>
            </a:pPr>
            <a:r>
              <a:rPr sz="1875" kern="0" dirty="0">
                <a:solidFill>
                  <a:srgbClr val="000000"/>
                </a:solidFill>
                <a:latin typeface="Helvetica Light"/>
                <a:sym typeface="Helvetica Light"/>
              </a:rPr>
              <a:t>General Counsel (4-202)</a:t>
            </a:r>
          </a:p>
        </p:txBody>
      </p:sp>
      <p:sp>
        <p:nvSpPr>
          <p:cNvPr id="136" name="Notice of Investigation"/>
          <p:cNvSpPr/>
          <p:nvPr/>
        </p:nvSpPr>
        <p:spPr>
          <a:xfrm>
            <a:off x="5390935" y="1220362"/>
            <a:ext cx="2399696" cy="327013"/>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ctr" defTabSz="309563" eaLnBrk="1" fontAlgn="auto">
              <a:spcBef>
                <a:spcPts val="0"/>
              </a:spcBef>
              <a:spcAft>
                <a:spcPts val="0"/>
              </a:spcAft>
            </a:pPr>
            <a:r>
              <a:rPr sz="1875" kern="0">
                <a:solidFill>
                  <a:srgbClr val="000000"/>
                </a:solidFill>
                <a:latin typeface="Helvetica Light"/>
                <a:sym typeface="Helvetica Light"/>
              </a:rPr>
              <a:t>Notice of Investigation</a:t>
            </a:r>
          </a:p>
        </p:txBody>
      </p:sp>
      <p:sp>
        <p:nvSpPr>
          <p:cNvPr id="137" name="Dismiss"/>
          <p:cNvSpPr/>
          <p:nvPr/>
        </p:nvSpPr>
        <p:spPr>
          <a:xfrm>
            <a:off x="1250107" y="4018073"/>
            <a:ext cx="878447" cy="327013"/>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ctr" defTabSz="309563" eaLnBrk="1" fontAlgn="auto">
              <a:spcBef>
                <a:spcPts val="0"/>
              </a:spcBef>
              <a:spcAft>
                <a:spcPts val="0"/>
              </a:spcAft>
            </a:pPr>
            <a:r>
              <a:rPr sz="1875" kern="0" dirty="0">
                <a:solidFill>
                  <a:srgbClr val="000000"/>
                </a:solidFill>
                <a:latin typeface="Helvetica Light"/>
                <a:sym typeface="Helvetica Light"/>
              </a:rPr>
              <a:t>Dismiss</a:t>
            </a:r>
          </a:p>
        </p:txBody>
      </p:sp>
      <p:sp>
        <p:nvSpPr>
          <p:cNvPr id="138" name="Investigative Panel Investigation (4-204)"/>
          <p:cNvSpPr/>
          <p:nvPr/>
        </p:nvSpPr>
        <p:spPr>
          <a:xfrm>
            <a:off x="4812372" y="2426387"/>
            <a:ext cx="3556823" cy="32701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p>
            <a:pPr algn="ctr" defTabSz="309563" eaLnBrk="1" fontAlgn="auto">
              <a:spcBef>
                <a:spcPts val="0"/>
              </a:spcBef>
              <a:spcAft>
                <a:spcPts val="0"/>
              </a:spcAft>
            </a:pPr>
            <a:r>
              <a:rPr lang="en-US" sz="1875" kern="0" dirty="0">
                <a:solidFill>
                  <a:srgbClr val="000000"/>
                </a:solidFill>
                <a:latin typeface="Helvetica Light"/>
                <a:sym typeface="Helvetica Light"/>
              </a:rPr>
              <a:t>Board </a:t>
            </a:r>
            <a:r>
              <a:rPr sz="1875" kern="0" dirty="0">
                <a:solidFill>
                  <a:srgbClr val="000000"/>
                </a:solidFill>
                <a:latin typeface="Helvetica Light"/>
                <a:sym typeface="Helvetica Light"/>
              </a:rPr>
              <a:t>Investigation (4-204)</a:t>
            </a:r>
          </a:p>
        </p:txBody>
      </p:sp>
      <p:sp>
        <p:nvSpPr>
          <p:cNvPr id="139" name="Assigned to IP Member &amp; Staff Investigator"/>
          <p:cNvSpPr/>
          <p:nvPr/>
        </p:nvSpPr>
        <p:spPr>
          <a:xfrm>
            <a:off x="5155137" y="3510121"/>
            <a:ext cx="2871295" cy="90409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p>
            <a:pPr algn="ctr" defTabSz="309563" eaLnBrk="1" fontAlgn="auto">
              <a:spcBef>
                <a:spcPts val="0"/>
              </a:spcBef>
              <a:spcAft>
                <a:spcPts val="0"/>
              </a:spcAft>
            </a:pPr>
            <a:r>
              <a:rPr sz="1875" kern="0" dirty="0">
                <a:solidFill>
                  <a:srgbClr val="000000"/>
                </a:solidFill>
                <a:latin typeface="Helvetica Light"/>
                <a:sym typeface="Helvetica Light"/>
              </a:rPr>
              <a:t>Assigned to </a:t>
            </a:r>
            <a:r>
              <a:rPr lang="en-US" sz="1875" kern="0" dirty="0">
                <a:solidFill>
                  <a:srgbClr val="000000"/>
                </a:solidFill>
                <a:latin typeface="Helvetica Light"/>
                <a:sym typeface="Helvetica Light"/>
              </a:rPr>
              <a:t>Board</a:t>
            </a:r>
            <a:r>
              <a:rPr sz="1875" kern="0" dirty="0">
                <a:solidFill>
                  <a:srgbClr val="000000"/>
                </a:solidFill>
                <a:latin typeface="Helvetica Light"/>
                <a:sym typeface="Helvetica Light"/>
              </a:rPr>
              <a:t> Member &amp; Staff Investigator</a:t>
            </a:r>
          </a:p>
        </p:txBody>
      </p:sp>
      <p:sp>
        <p:nvSpPr>
          <p:cNvPr id="140" name="Answer to Notice of Investigation due in 30 days (4-204.3)"/>
          <p:cNvSpPr/>
          <p:nvPr/>
        </p:nvSpPr>
        <p:spPr>
          <a:xfrm>
            <a:off x="5036304" y="5001896"/>
            <a:ext cx="3108961" cy="90409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p>
            <a:pPr algn="ctr" defTabSz="309563" eaLnBrk="1" fontAlgn="auto">
              <a:spcBef>
                <a:spcPts val="0"/>
              </a:spcBef>
              <a:spcAft>
                <a:spcPts val="0"/>
              </a:spcAft>
            </a:pPr>
            <a:r>
              <a:rPr sz="1875" kern="0">
                <a:solidFill>
                  <a:srgbClr val="000000"/>
                </a:solidFill>
                <a:latin typeface="Helvetica Light"/>
                <a:sym typeface="Helvetica Light"/>
              </a:rPr>
              <a:t>Answer to Notice of Investigation due in 30 days (4-204.3)</a:t>
            </a:r>
          </a:p>
        </p:txBody>
      </p:sp>
      <p:sp>
        <p:nvSpPr>
          <p:cNvPr id="141" name="Arrow"/>
          <p:cNvSpPr/>
          <p:nvPr/>
        </p:nvSpPr>
        <p:spPr>
          <a:xfrm rot="5400000">
            <a:off x="6285984" y="1641562"/>
            <a:ext cx="609601" cy="524386"/>
          </a:xfrm>
          <a:prstGeom prst="rightArrow">
            <a:avLst>
              <a:gd name="adj1" fmla="val 32000"/>
              <a:gd name="adj2" fmla="val 64000"/>
            </a:avLst>
          </a:prstGeom>
          <a:gradFill>
            <a:gsLst>
              <a:gs pos="0">
                <a:srgbClr val="76D6FF"/>
              </a:gs>
              <a:gs pos="100000">
                <a:srgbClr val="011993"/>
              </a:gs>
            </a:gsLst>
            <a:path path="circle">
              <a:fillToRect l="37721" t="-19636" r="62278" b="119636"/>
            </a:path>
          </a:gradFill>
          <a:ln w="12700">
            <a:miter lim="400000"/>
          </a:ln>
          <a:effectLst>
            <a:outerShdw blurRad="38100" dist="25400" dir="5400000" rotWithShape="0">
              <a:srgbClr val="000000">
                <a:alpha val="50000"/>
              </a:srgbClr>
            </a:outerShdw>
          </a:effectLst>
        </p:spPr>
        <p:txBody>
          <a:bodyPr lIns="19050" tIns="19050" rIns="19050" bIns="19050" anchor="ct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142" name="Arrow"/>
          <p:cNvSpPr/>
          <p:nvPr/>
        </p:nvSpPr>
        <p:spPr>
          <a:xfrm rot="5400000">
            <a:off x="6285983" y="2901234"/>
            <a:ext cx="609601" cy="524386"/>
          </a:xfrm>
          <a:prstGeom prst="rightArrow">
            <a:avLst>
              <a:gd name="adj1" fmla="val 32000"/>
              <a:gd name="adj2" fmla="val 64000"/>
            </a:avLst>
          </a:prstGeom>
          <a:gradFill>
            <a:gsLst>
              <a:gs pos="0">
                <a:srgbClr val="76D6FF"/>
              </a:gs>
              <a:gs pos="100000">
                <a:srgbClr val="011993"/>
              </a:gs>
            </a:gsLst>
            <a:path path="circle">
              <a:fillToRect l="37721" t="-19636" r="62278" b="119636"/>
            </a:path>
          </a:gradFill>
          <a:ln w="12700">
            <a:miter lim="400000"/>
          </a:ln>
          <a:effectLst>
            <a:outerShdw blurRad="38100" dist="25400" dir="5400000" rotWithShape="0">
              <a:srgbClr val="000000">
                <a:alpha val="50000"/>
              </a:srgbClr>
            </a:outerShdw>
          </a:effectLst>
        </p:spPr>
        <p:txBody>
          <a:bodyPr lIns="19050" tIns="19050" rIns="19050" bIns="19050" anchor="ct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143" name="Arrow"/>
          <p:cNvSpPr/>
          <p:nvPr/>
        </p:nvSpPr>
        <p:spPr>
          <a:xfrm rot="5400000">
            <a:off x="6285984" y="4448048"/>
            <a:ext cx="609601" cy="524386"/>
          </a:xfrm>
          <a:prstGeom prst="rightArrow">
            <a:avLst>
              <a:gd name="adj1" fmla="val 32000"/>
              <a:gd name="adj2" fmla="val 64000"/>
            </a:avLst>
          </a:prstGeom>
          <a:gradFill>
            <a:gsLst>
              <a:gs pos="0">
                <a:srgbClr val="76D6FF"/>
              </a:gs>
              <a:gs pos="100000">
                <a:srgbClr val="011993"/>
              </a:gs>
            </a:gsLst>
            <a:path path="circle">
              <a:fillToRect l="37721" t="-19636" r="62278" b="119636"/>
            </a:path>
          </a:gradFill>
          <a:ln w="12700">
            <a:miter lim="400000"/>
          </a:ln>
          <a:effectLst>
            <a:outerShdw blurRad="38100" dist="25400" dir="5400000" rotWithShape="0">
              <a:srgbClr val="000000">
                <a:alpha val="50000"/>
              </a:srgbClr>
            </a:outerShdw>
          </a:effectLst>
        </p:spPr>
        <p:txBody>
          <a:bodyPr lIns="19050" tIns="19050" rIns="19050" bIns="19050" anchor="ct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144" name="Arrow"/>
          <p:cNvSpPr/>
          <p:nvPr/>
        </p:nvSpPr>
        <p:spPr>
          <a:xfrm rot="5400000">
            <a:off x="1283529" y="3013837"/>
            <a:ext cx="609601" cy="524385"/>
          </a:xfrm>
          <a:prstGeom prst="rightArrow">
            <a:avLst>
              <a:gd name="adj1" fmla="val 32000"/>
              <a:gd name="adj2" fmla="val 64000"/>
            </a:avLst>
          </a:prstGeom>
          <a:gradFill>
            <a:gsLst>
              <a:gs pos="0">
                <a:srgbClr val="76D6FF"/>
              </a:gs>
              <a:gs pos="100000">
                <a:srgbClr val="011993"/>
              </a:gs>
            </a:gsLst>
            <a:path path="circle">
              <a:fillToRect l="37721" t="-19636" r="62278" b="119636"/>
            </a:path>
          </a:gradFill>
          <a:ln w="12700">
            <a:miter lim="400000"/>
          </a:ln>
          <a:effectLst>
            <a:outerShdw blurRad="38100" dist="25400" dir="5400000" rotWithShape="0">
              <a:srgbClr val="000000">
                <a:alpha val="50000"/>
              </a:srgbClr>
            </a:outerShdw>
          </a:effectLst>
        </p:spPr>
        <p:txBody>
          <a:bodyPr lIns="19050" tIns="19050" rIns="19050" bIns="19050" anchor="ct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145" name="Arrow"/>
          <p:cNvSpPr/>
          <p:nvPr/>
        </p:nvSpPr>
        <p:spPr>
          <a:xfrm>
            <a:off x="4115697" y="1186460"/>
            <a:ext cx="609601" cy="524386"/>
          </a:xfrm>
          <a:prstGeom prst="rightArrow">
            <a:avLst>
              <a:gd name="adj1" fmla="val 32000"/>
              <a:gd name="adj2" fmla="val 64000"/>
            </a:avLst>
          </a:prstGeom>
          <a:gradFill>
            <a:gsLst>
              <a:gs pos="0">
                <a:srgbClr val="76D6FF"/>
              </a:gs>
              <a:gs pos="100000">
                <a:srgbClr val="011993"/>
              </a:gs>
            </a:gsLst>
            <a:path path="circle">
              <a:fillToRect l="37721" t="-19636" r="62278" b="119636"/>
            </a:path>
          </a:gradFill>
          <a:ln w="12700">
            <a:miter lim="400000"/>
          </a:ln>
          <a:effectLst>
            <a:outerShdw blurRad="38100" dist="25400" dir="5400000" rotWithShape="0">
              <a:srgbClr val="000000">
                <a:alpha val="50000"/>
              </a:srgbClr>
            </a:outerShdw>
          </a:effectLst>
        </p:spPr>
        <p:txBody>
          <a:bodyPr lIns="19050" tIns="19050" rIns="19050" bIns="19050" anchor="ct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2" name="Slide Number Placeholder 1"/>
          <p:cNvSpPr>
            <a:spLocks noGrp="1"/>
          </p:cNvSpPr>
          <p:nvPr>
            <p:ph type="sldNum" sz="quarter" idx="2"/>
          </p:nvPr>
        </p:nvSpPr>
        <p:spPr/>
        <p:txBody>
          <a:bodyPr/>
          <a:lstStyle/>
          <a:p>
            <a:fld id="{86CB4B4D-7CA3-9044-876B-883B54F8677D}" type="slidenum">
              <a:rPr lang="en-US" smtClean="0"/>
              <a:t>31</a:t>
            </a:fld>
            <a:endParaRPr lang="en-US"/>
          </a:p>
        </p:txBody>
      </p:sp>
    </p:spTree>
    <p:extLst>
      <p:ext uri="{BB962C8B-B14F-4D97-AF65-F5344CB8AC3E}">
        <p14:creationId xmlns:p14="http://schemas.microsoft.com/office/powerpoint/2010/main" val="7239194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35">
                                            <p:bg/>
                                          </p:spTgt>
                                        </p:tgtEl>
                                        <p:attrNameLst>
                                          <p:attrName>style.visibility</p:attrName>
                                        </p:attrNameLst>
                                      </p:cBhvr>
                                      <p:to>
                                        <p:strVal val="visible"/>
                                      </p:to>
                                    </p:set>
                                    <p:animEffect transition="in" filter="dissolve">
                                      <p:cBhvr>
                                        <p:cTn id="7" dur="500"/>
                                        <p:tgtEl>
                                          <p:spTgt spid="135">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iterate>
                                    <p:tmAbs val="0"/>
                                  </p:iterate>
                                  <p:childTnLst>
                                    <p:set>
                                      <p:cBhvr>
                                        <p:cTn id="10" fill="hold"/>
                                        <p:tgtEl>
                                          <p:spTgt spid="135">
                                            <p:txEl>
                                              <p:pRg st="0" end="0"/>
                                            </p:txEl>
                                          </p:spTgt>
                                        </p:tgtEl>
                                        <p:attrNameLst>
                                          <p:attrName>style.visibility</p:attrName>
                                        </p:attrNameLst>
                                      </p:cBhvr>
                                      <p:to>
                                        <p:strVal val="visible"/>
                                      </p:to>
                                    </p:set>
                                    <p:animEffect transition="in" filter="dissolve">
                                      <p:cBhvr>
                                        <p:cTn id="11" dur="500"/>
                                        <p:tgtEl>
                                          <p:spTgt spid="13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iterate>
                                    <p:tmAbs val="0"/>
                                  </p:iterate>
                                  <p:childTnLst>
                                    <p:set>
                                      <p:cBhvr>
                                        <p:cTn id="14" fill="hold"/>
                                        <p:tgtEl>
                                          <p:spTgt spid="135">
                                            <p:txEl>
                                              <p:pRg st="1" end="1"/>
                                            </p:txEl>
                                          </p:spTgt>
                                        </p:tgtEl>
                                        <p:attrNameLst>
                                          <p:attrName>style.visibility</p:attrName>
                                        </p:attrNameLst>
                                      </p:cBhvr>
                                      <p:to>
                                        <p:strVal val="visible"/>
                                      </p:to>
                                    </p:set>
                                    <p:animEffect transition="in" filter="dissolve">
                                      <p:cBhvr>
                                        <p:cTn id="15" dur="500"/>
                                        <p:tgtEl>
                                          <p:spTgt spid="13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0" nodeType="clickEffect">
                                  <p:stCondLst>
                                    <p:cond delay="0"/>
                                  </p:stCondLst>
                                  <p:iterate>
                                    <p:tmAbs val="0"/>
                                  </p:iterate>
                                  <p:childTnLst>
                                    <p:set>
                                      <p:cBhvr>
                                        <p:cTn id="19" fill="hold"/>
                                        <p:tgtEl>
                                          <p:spTgt spid="144"/>
                                        </p:tgtEl>
                                        <p:attrNameLst>
                                          <p:attrName>style.visibility</p:attrName>
                                        </p:attrNameLst>
                                      </p:cBhvr>
                                      <p:to>
                                        <p:strVal val="visible"/>
                                      </p:to>
                                    </p:set>
                                    <p:animEffect transition="in" filter="dissolve">
                                      <p:cBhvr>
                                        <p:cTn id="20" dur="1000"/>
                                        <p:tgtEl>
                                          <p:spTgt spid="144"/>
                                        </p:tgtEl>
                                      </p:cBhvr>
                                    </p:animEffect>
                                  </p:childTnLst>
                                </p:cTn>
                              </p:par>
                            </p:childTnLst>
                          </p:cTn>
                        </p:par>
                        <p:par>
                          <p:cTn id="21" fill="hold">
                            <p:stCondLst>
                              <p:cond delay="1000"/>
                            </p:stCondLst>
                            <p:childTnLst>
                              <p:par>
                                <p:cTn id="22" presetID="9" presetClass="entr" fill="hold" grpId="0" nodeType="afterEffect">
                                  <p:stCondLst>
                                    <p:cond delay="0"/>
                                  </p:stCondLst>
                                  <p:iterate>
                                    <p:tmAbs val="0"/>
                                  </p:iterate>
                                  <p:childTnLst>
                                    <p:set>
                                      <p:cBhvr>
                                        <p:cTn id="23" fill="hold"/>
                                        <p:tgtEl>
                                          <p:spTgt spid="137">
                                            <p:bg/>
                                          </p:spTgt>
                                        </p:tgtEl>
                                        <p:attrNameLst>
                                          <p:attrName>style.visibility</p:attrName>
                                        </p:attrNameLst>
                                      </p:cBhvr>
                                      <p:to>
                                        <p:strVal val="visible"/>
                                      </p:to>
                                    </p:set>
                                    <p:animEffect transition="in" filter="dissolve">
                                      <p:cBhvr>
                                        <p:cTn id="24" dur="500"/>
                                        <p:tgtEl>
                                          <p:spTgt spid="137">
                                            <p:bg/>
                                          </p:spTgt>
                                        </p:tgtEl>
                                      </p:cBhvr>
                                    </p:animEffect>
                                  </p:childTnLst>
                                </p:cTn>
                              </p:par>
                            </p:childTnLst>
                          </p:cTn>
                        </p:par>
                        <p:par>
                          <p:cTn id="25" fill="hold">
                            <p:stCondLst>
                              <p:cond delay="1500"/>
                            </p:stCondLst>
                            <p:childTnLst>
                              <p:par>
                                <p:cTn id="26" presetID="9" presetClass="entr" presetSubtype="0" fill="hold" grpId="0" nodeType="afterEffect">
                                  <p:stCondLst>
                                    <p:cond delay="0"/>
                                  </p:stCondLst>
                                  <p:iterate>
                                    <p:tmAbs val="0"/>
                                  </p:iterate>
                                  <p:childTnLst>
                                    <p:set>
                                      <p:cBhvr>
                                        <p:cTn id="27" fill="hold"/>
                                        <p:tgtEl>
                                          <p:spTgt spid="137">
                                            <p:txEl>
                                              <p:pRg st="0" end="0"/>
                                            </p:txEl>
                                          </p:spTgt>
                                        </p:tgtEl>
                                        <p:attrNameLst>
                                          <p:attrName>style.visibility</p:attrName>
                                        </p:attrNameLst>
                                      </p:cBhvr>
                                      <p:to>
                                        <p:strVal val="visible"/>
                                      </p:to>
                                    </p:set>
                                    <p:animEffect transition="in" filter="dissolve">
                                      <p:cBhvr>
                                        <p:cTn id="28" dur="500"/>
                                        <p:tgtEl>
                                          <p:spTgt spid="13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fill="hold" grpId="0" nodeType="clickEffect">
                                  <p:stCondLst>
                                    <p:cond delay="0"/>
                                  </p:stCondLst>
                                  <p:iterate>
                                    <p:tmAbs val="0"/>
                                  </p:iterate>
                                  <p:childTnLst>
                                    <p:set>
                                      <p:cBhvr>
                                        <p:cTn id="32" fill="hold"/>
                                        <p:tgtEl>
                                          <p:spTgt spid="145"/>
                                        </p:tgtEl>
                                        <p:attrNameLst>
                                          <p:attrName>style.visibility</p:attrName>
                                        </p:attrNameLst>
                                      </p:cBhvr>
                                      <p:to>
                                        <p:strVal val="visible"/>
                                      </p:to>
                                    </p:set>
                                    <p:animEffect transition="in" filter="dissolve">
                                      <p:cBhvr>
                                        <p:cTn id="33" dur="1000"/>
                                        <p:tgtEl>
                                          <p:spTgt spid="145"/>
                                        </p:tgtEl>
                                      </p:cBhvr>
                                    </p:animEffect>
                                  </p:childTnLst>
                                </p:cTn>
                              </p:par>
                            </p:childTnLst>
                          </p:cTn>
                        </p:par>
                        <p:par>
                          <p:cTn id="34" fill="hold">
                            <p:stCondLst>
                              <p:cond delay="1000"/>
                            </p:stCondLst>
                            <p:childTnLst>
                              <p:par>
                                <p:cTn id="35" presetID="9" presetClass="entr" fill="hold" grpId="0" nodeType="afterEffect">
                                  <p:stCondLst>
                                    <p:cond delay="0"/>
                                  </p:stCondLst>
                                  <p:iterate>
                                    <p:tmAbs val="0"/>
                                  </p:iterate>
                                  <p:childTnLst>
                                    <p:set>
                                      <p:cBhvr>
                                        <p:cTn id="36" fill="hold"/>
                                        <p:tgtEl>
                                          <p:spTgt spid="136">
                                            <p:bg/>
                                          </p:spTgt>
                                        </p:tgtEl>
                                        <p:attrNameLst>
                                          <p:attrName>style.visibility</p:attrName>
                                        </p:attrNameLst>
                                      </p:cBhvr>
                                      <p:to>
                                        <p:strVal val="visible"/>
                                      </p:to>
                                    </p:set>
                                    <p:animEffect transition="in" filter="dissolve">
                                      <p:cBhvr>
                                        <p:cTn id="37" dur="500"/>
                                        <p:tgtEl>
                                          <p:spTgt spid="136">
                                            <p:bg/>
                                          </p:spTgt>
                                        </p:tgtEl>
                                      </p:cBhvr>
                                    </p:animEffect>
                                  </p:childTnLst>
                                </p:cTn>
                              </p:par>
                            </p:childTnLst>
                          </p:cTn>
                        </p:par>
                        <p:par>
                          <p:cTn id="38" fill="hold">
                            <p:stCondLst>
                              <p:cond delay="1500"/>
                            </p:stCondLst>
                            <p:childTnLst>
                              <p:par>
                                <p:cTn id="39" presetID="9" presetClass="entr" presetSubtype="0" fill="hold" grpId="0" nodeType="afterEffect">
                                  <p:stCondLst>
                                    <p:cond delay="0"/>
                                  </p:stCondLst>
                                  <p:iterate>
                                    <p:tmAbs val="0"/>
                                  </p:iterate>
                                  <p:childTnLst>
                                    <p:set>
                                      <p:cBhvr>
                                        <p:cTn id="40" fill="hold"/>
                                        <p:tgtEl>
                                          <p:spTgt spid="136">
                                            <p:txEl>
                                              <p:pRg st="0" end="0"/>
                                            </p:txEl>
                                          </p:spTgt>
                                        </p:tgtEl>
                                        <p:attrNameLst>
                                          <p:attrName>style.visibility</p:attrName>
                                        </p:attrNameLst>
                                      </p:cBhvr>
                                      <p:to>
                                        <p:strVal val="visible"/>
                                      </p:to>
                                    </p:set>
                                    <p:animEffect transition="in" filter="dissolve">
                                      <p:cBhvr>
                                        <p:cTn id="41" dur="500"/>
                                        <p:tgtEl>
                                          <p:spTgt spid="13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fill="hold" grpId="0" nodeType="clickEffect">
                                  <p:stCondLst>
                                    <p:cond delay="0"/>
                                  </p:stCondLst>
                                  <p:iterate>
                                    <p:tmAbs val="0"/>
                                  </p:iterate>
                                  <p:childTnLst>
                                    <p:set>
                                      <p:cBhvr>
                                        <p:cTn id="45" fill="hold"/>
                                        <p:tgtEl>
                                          <p:spTgt spid="141"/>
                                        </p:tgtEl>
                                        <p:attrNameLst>
                                          <p:attrName>style.visibility</p:attrName>
                                        </p:attrNameLst>
                                      </p:cBhvr>
                                      <p:to>
                                        <p:strVal val="visible"/>
                                      </p:to>
                                    </p:set>
                                    <p:animEffect transition="in" filter="dissolve">
                                      <p:cBhvr>
                                        <p:cTn id="46" dur="1000"/>
                                        <p:tgtEl>
                                          <p:spTgt spid="141"/>
                                        </p:tgtEl>
                                      </p:cBhvr>
                                    </p:animEffect>
                                  </p:childTnLst>
                                </p:cTn>
                              </p:par>
                            </p:childTnLst>
                          </p:cTn>
                        </p:par>
                        <p:par>
                          <p:cTn id="47" fill="hold">
                            <p:stCondLst>
                              <p:cond delay="1000"/>
                            </p:stCondLst>
                            <p:childTnLst>
                              <p:par>
                                <p:cTn id="48" presetID="9" presetClass="entr" fill="hold" grpId="0" nodeType="afterEffect">
                                  <p:stCondLst>
                                    <p:cond delay="0"/>
                                  </p:stCondLst>
                                  <p:iterate>
                                    <p:tmAbs val="0"/>
                                  </p:iterate>
                                  <p:childTnLst>
                                    <p:set>
                                      <p:cBhvr>
                                        <p:cTn id="49" fill="hold"/>
                                        <p:tgtEl>
                                          <p:spTgt spid="138">
                                            <p:bg/>
                                          </p:spTgt>
                                        </p:tgtEl>
                                        <p:attrNameLst>
                                          <p:attrName>style.visibility</p:attrName>
                                        </p:attrNameLst>
                                      </p:cBhvr>
                                      <p:to>
                                        <p:strVal val="visible"/>
                                      </p:to>
                                    </p:set>
                                    <p:animEffect transition="in" filter="dissolve">
                                      <p:cBhvr>
                                        <p:cTn id="50" dur="500"/>
                                        <p:tgtEl>
                                          <p:spTgt spid="138">
                                            <p:bg/>
                                          </p:spTgt>
                                        </p:tgtEl>
                                      </p:cBhvr>
                                    </p:animEffect>
                                  </p:childTnLst>
                                </p:cTn>
                              </p:par>
                            </p:childTnLst>
                          </p:cTn>
                        </p:par>
                        <p:par>
                          <p:cTn id="51" fill="hold">
                            <p:stCondLst>
                              <p:cond delay="1500"/>
                            </p:stCondLst>
                            <p:childTnLst>
                              <p:par>
                                <p:cTn id="52" presetID="9" presetClass="entr" presetSubtype="0" fill="hold" grpId="0" nodeType="afterEffect">
                                  <p:stCondLst>
                                    <p:cond delay="0"/>
                                  </p:stCondLst>
                                  <p:iterate>
                                    <p:tmAbs val="0"/>
                                  </p:iterate>
                                  <p:childTnLst>
                                    <p:set>
                                      <p:cBhvr>
                                        <p:cTn id="53" fill="hold"/>
                                        <p:tgtEl>
                                          <p:spTgt spid="138">
                                            <p:txEl>
                                              <p:pRg st="0" end="0"/>
                                            </p:txEl>
                                          </p:spTgt>
                                        </p:tgtEl>
                                        <p:attrNameLst>
                                          <p:attrName>style.visibility</p:attrName>
                                        </p:attrNameLst>
                                      </p:cBhvr>
                                      <p:to>
                                        <p:strVal val="visible"/>
                                      </p:to>
                                    </p:set>
                                    <p:animEffect transition="in" filter="dissolve">
                                      <p:cBhvr>
                                        <p:cTn id="54" dur="500"/>
                                        <p:tgtEl>
                                          <p:spTgt spid="1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fill="hold" grpId="0" nodeType="clickEffect">
                                  <p:stCondLst>
                                    <p:cond delay="0"/>
                                  </p:stCondLst>
                                  <p:iterate>
                                    <p:tmAbs val="0"/>
                                  </p:iterate>
                                  <p:childTnLst>
                                    <p:set>
                                      <p:cBhvr>
                                        <p:cTn id="58" fill="hold"/>
                                        <p:tgtEl>
                                          <p:spTgt spid="142"/>
                                        </p:tgtEl>
                                        <p:attrNameLst>
                                          <p:attrName>style.visibility</p:attrName>
                                        </p:attrNameLst>
                                      </p:cBhvr>
                                      <p:to>
                                        <p:strVal val="visible"/>
                                      </p:to>
                                    </p:set>
                                    <p:animEffect transition="in" filter="dissolve">
                                      <p:cBhvr>
                                        <p:cTn id="59" dur="1000"/>
                                        <p:tgtEl>
                                          <p:spTgt spid="142"/>
                                        </p:tgtEl>
                                      </p:cBhvr>
                                    </p:animEffect>
                                  </p:childTnLst>
                                </p:cTn>
                              </p:par>
                            </p:childTnLst>
                          </p:cTn>
                        </p:par>
                        <p:par>
                          <p:cTn id="60" fill="hold">
                            <p:stCondLst>
                              <p:cond delay="1000"/>
                            </p:stCondLst>
                            <p:childTnLst>
                              <p:par>
                                <p:cTn id="61" presetID="9" presetClass="entr" fill="hold" grpId="0" nodeType="afterEffect">
                                  <p:stCondLst>
                                    <p:cond delay="0"/>
                                  </p:stCondLst>
                                  <p:iterate>
                                    <p:tmAbs val="0"/>
                                  </p:iterate>
                                  <p:childTnLst>
                                    <p:set>
                                      <p:cBhvr>
                                        <p:cTn id="62" fill="hold"/>
                                        <p:tgtEl>
                                          <p:spTgt spid="139">
                                            <p:bg/>
                                          </p:spTgt>
                                        </p:tgtEl>
                                        <p:attrNameLst>
                                          <p:attrName>style.visibility</p:attrName>
                                        </p:attrNameLst>
                                      </p:cBhvr>
                                      <p:to>
                                        <p:strVal val="visible"/>
                                      </p:to>
                                    </p:set>
                                    <p:animEffect transition="in" filter="dissolve">
                                      <p:cBhvr>
                                        <p:cTn id="63" dur="500"/>
                                        <p:tgtEl>
                                          <p:spTgt spid="139">
                                            <p:bg/>
                                          </p:spTgt>
                                        </p:tgtEl>
                                      </p:cBhvr>
                                    </p:animEffect>
                                  </p:childTnLst>
                                </p:cTn>
                              </p:par>
                            </p:childTnLst>
                          </p:cTn>
                        </p:par>
                        <p:par>
                          <p:cTn id="64" fill="hold">
                            <p:stCondLst>
                              <p:cond delay="1500"/>
                            </p:stCondLst>
                            <p:childTnLst>
                              <p:par>
                                <p:cTn id="65" presetID="9" presetClass="entr" presetSubtype="0" fill="hold" grpId="0" nodeType="afterEffect">
                                  <p:stCondLst>
                                    <p:cond delay="0"/>
                                  </p:stCondLst>
                                  <p:iterate>
                                    <p:tmAbs val="0"/>
                                  </p:iterate>
                                  <p:childTnLst>
                                    <p:set>
                                      <p:cBhvr>
                                        <p:cTn id="66" fill="hold"/>
                                        <p:tgtEl>
                                          <p:spTgt spid="139">
                                            <p:txEl>
                                              <p:pRg st="0" end="0"/>
                                            </p:txEl>
                                          </p:spTgt>
                                        </p:tgtEl>
                                        <p:attrNameLst>
                                          <p:attrName>style.visibility</p:attrName>
                                        </p:attrNameLst>
                                      </p:cBhvr>
                                      <p:to>
                                        <p:strVal val="visible"/>
                                      </p:to>
                                    </p:set>
                                    <p:animEffect transition="in" filter="dissolve">
                                      <p:cBhvr>
                                        <p:cTn id="67" dur="500"/>
                                        <p:tgtEl>
                                          <p:spTgt spid="13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fill="hold" grpId="0" nodeType="clickEffect">
                                  <p:stCondLst>
                                    <p:cond delay="0"/>
                                  </p:stCondLst>
                                  <p:iterate>
                                    <p:tmAbs val="0"/>
                                  </p:iterate>
                                  <p:childTnLst>
                                    <p:set>
                                      <p:cBhvr>
                                        <p:cTn id="71" fill="hold"/>
                                        <p:tgtEl>
                                          <p:spTgt spid="143"/>
                                        </p:tgtEl>
                                        <p:attrNameLst>
                                          <p:attrName>style.visibility</p:attrName>
                                        </p:attrNameLst>
                                      </p:cBhvr>
                                      <p:to>
                                        <p:strVal val="visible"/>
                                      </p:to>
                                    </p:set>
                                    <p:animEffect transition="in" filter="dissolve">
                                      <p:cBhvr>
                                        <p:cTn id="72" dur="1000"/>
                                        <p:tgtEl>
                                          <p:spTgt spid="143"/>
                                        </p:tgtEl>
                                      </p:cBhvr>
                                    </p:animEffect>
                                  </p:childTnLst>
                                </p:cTn>
                              </p:par>
                            </p:childTnLst>
                          </p:cTn>
                        </p:par>
                        <p:par>
                          <p:cTn id="73" fill="hold">
                            <p:stCondLst>
                              <p:cond delay="1000"/>
                            </p:stCondLst>
                            <p:childTnLst>
                              <p:par>
                                <p:cTn id="74" presetID="9" presetClass="entr" fill="hold" grpId="0" nodeType="afterEffect">
                                  <p:stCondLst>
                                    <p:cond delay="0"/>
                                  </p:stCondLst>
                                  <p:iterate>
                                    <p:tmAbs val="0"/>
                                  </p:iterate>
                                  <p:childTnLst>
                                    <p:set>
                                      <p:cBhvr>
                                        <p:cTn id="75" fill="hold"/>
                                        <p:tgtEl>
                                          <p:spTgt spid="140">
                                            <p:bg/>
                                          </p:spTgt>
                                        </p:tgtEl>
                                        <p:attrNameLst>
                                          <p:attrName>style.visibility</p:attrName>
                                        </p:attrNameLst>
                                      </p:cBhvr>
                                      <p:to>
                                        <p:strVal val="visible"/>
                                      </p:to>
                                    </p:set>
                                    <p:animEffect transition="in" filter="dissolve">
                                      <p:cBhvr>
                                        <p:cTn id="76" dur="500"/>
                                        <p:tgtEl>
                                          <p:spTgt spid="140">
                                            <p:bg/>
                                          </p:spTgt>
                                        </p:tgtEl>
                                      </p:cBhvr>
                                    </p:animEffect>
                                  </p:childTnLst>
                                </p:cTn>
                              </p:par>
                            </p:childTnLst>
                          </p:cTn>
                        </p:par>
                        <p:par>
                          <p:cTn id="77" fill="hold">
                            <p:stCondLst>
                              <p:cond delay="1500"/>
                            </p:stCondLst>
                            <p:childTnLst>
                              <p:par>
                                <p:cTn id="78" presetID="9" presetClass="entr" presetSubtype="0" fill="hold" grpId="0" nodeType="afterEffect">
                                  <p:stCondLst>
                                    <p:cond delay="0"/>
                                  </p:stCondLst>
                                  <p:iterate>
                                    <p:tmAbs val="0"/>
                                  </p:iterate>
                                  <p:childTnLst>
                                    <p:set>
                                      <p:cBhvr>
                                        <p:cTn id="79" fill="hold"/>
                                        <p:tgtEl>
                                          <p:spTgt spid="140">
                                            <p:txEl>
                                              <p:pRg st="0" end="0"/>
                                            </p:txEl>
                                          </p:spTgt>
                                        </p:tgtEl>
                                        <p:attrNameLst>
                                          <p:attrName>style.visibility</p:attrName>
                                        </p:attrNameLst>
                                      </p:cBhvr>
                                      <p:to>
                                        <p:strVal val="visible"/>
                                      </p:to>
                                    </p:set>
                                    <p:animEffect transition="in" filter="dissolve">
                                      <p:cBhvr>
                                        <p:cTn id="80" dur="500"/>
                                        <p:tgtEl>
                                          <p:spTgt spid="1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build="p" bldLvl="5" animBg="1" advAuto="0"/>
      <p:bldP spid="136" grpId="0" build="p" bldLvl="5" animBg="1" advAuto="0"/>
      <p:bldP spid="137" grpId="0" build="p" bldLvl="5" animBg="1" advAuto="0"/>
      <p:bldP spid="138" grpId="0" build="p" bldLvl="5" animBg="1" advAuto="0"/>
      <p:bldP spid="139" grpId="0" build="p" bldLvl="5" animBg="1" advAuto="0"/>
      <p:bldP spid="140" grpId="0" build="p" bldLvl="5" animBg="1" advAuto="0"/>
      <p:bldP spid="141" grpId="0" animBg="1" advAuto="0"/>
      <p:bldP spid="142" grpId="0" animBg="1" advAuto="0"/>
      <p:bldP spid="143" grpId="0" animBg="1" advAuto="0"/>
      <p:bldP spid="144" grpId="0" animBg="1" advAuto="0"/>
      <p:bldP spid="145"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Answer to Notice of Investigation due in 30 days (4-204.3)"/>
          <p:cNvSpPr/>
          <p:nvPr/>
        </p:nvSpPr>
        <p:spPr>
          <a:xfrm>
            <a:off x="3017520" y="891890"/>
            <a:ext cx="3108961" cy="90409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p>
            <a:pPr algn="ctr" defTabSz="309563" eaLnBrk="1" fontAlgn="auto">
              <a:spcBef>
                <a:spcPts val="0"/>
              </a:spcBef>
              <a:spcAft>
                <a:spcPts val="0"/>
              </a:spcAft>
            </a:pPr>
            <a:r>
              <a:rPr sz="1875" kern="0">
                <a:solidFill>
                  <a:srgbClr val="000000"/>
                </a:solidFill>
                <a:latin typeface="Helvetica Light"/>
                <a:sym typeface="Helvetica Light"/>
              </a:rPr>
              <a:t>Answer to Notice of Investigation due in 30 days (4-204.3)</a:t>
            </a:r>
          </a:p>
        </p:txBody>
      </p:sp>
      <p:grpSp>
        <p:nvGrpSpPr>
          <p:cNvPr id="150" name="Group"/>
          <p:cNvGrpSpPr/>
          <p:nvPr/>
        </p:nvGrpSpPr>
        <p:grpSpPr>
          <a:xfrm>
            <a:off x="356380" y="2270397"/>
            <a:ext cx="1323326" cy="1752601"/>
            <a:chOff x="0" y="0"/>
            <a:chExt cx="3528868" cy="4673600"/>
          </a:xfrm>
        </p:grpSpPr>
        <p:sp>
          <p:nvSpPr>
            <p:cNvPr id="148" name="Rectangle"/>
            <p:cNvSpPr/>
            <p:nvPr/>
          </p:nvSpPr>
          <p:spPr>
            <a:xfrm>
              <a:off x="0" y="0"/>
              <a:ext cx="3528868" cy="4673600"/>
            </a:xfrm>
            <a:prstGeom prst="rect">
              <a:avLst/>
            </a:prstGeom>
            <a:gradFill flip="none" rotWithShape="1">
              <a:gsLst>
                <a:gs pos="0">
                  <a:srgbClr val="73FA79"/>
                </a:gs>
                <a:gs pos="100000">
                  <a:srgbClr val="009051"/>
                </a:gs>
              </a:gsLst>
              <a:lin ang="5400000" scaled="0"/>
            </a:gradFill>
            <a:ln w="12700" cap="flat">
              <a:noFill/>
              <a:miter lim="400000"/>
            </a:ln>
            <a:effectLst>
              <a:outerShdw blurRad="38100" dist="25400" dir="5400000" rotWithShape="0">
                <a:srgbClr val="000000">
                  <a:alpha val="50000"/>
                </a:srgbClr>
              </a:outerShdw>
            </a:effectLst>
          </p:spPr>
          <p:txBody>
            <a:bodyPr wrap="square" lIns="19050" tIns="19050" rIns="19050" bIns="19050" numCol="1" anchor="ctr">
              <a:noAutofit/>
            </a:bodyP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149" name="Dismiss Complaint"/>
            <p:cNvSpPr/>
            <p:nvPr/>
          </p:nvSpPr>
          <p:spPr>
            <a:xfrm>
              <a:off x="0" y="1445397"/>
              <a:ext cx="3528868" cy="164147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0" tIns="19050" rIns="19050" bIns="19050" numCol="1" anchor="ctr">
              <a:spAutoFit/>
            </a:bodyPr>
            <a:lstStyle/>
            <a:p>
              <a:pPr algn="ctr" defTabSz="309563" eaLnBrk="1" fontAlgn="auto">
                <a:spcBef>
                  <a:spcPts val="0"/>
                </a:spcBef>
                <a:spcAft>
                  <a:spcPts val="0"/>
                </a:spcAft>
              </a:pPr>
              <a:r>
                <a:rPr sz="1875" kern="0">
                  <a:solidFill>
                    <a:srgbClr val="000000"/>
                  </a:solidFill>
                  <a:latin typeface="Helvetica Light"/>
                  <a:sym typeface="Helvetica Light"/>
                </a:rPr>
                <a:t>Dismiss Complaint</a:t>
              </a:r>
            </a:p>
          </p:txBody>
        </p:sp>
      </p:grpSp>
      <p:grpSp>
        <p:nvGrpSpPr>
          <p:cNvPr id="153" name="Group"/>
          <p:cNvGrpSpPr/>
          <p:nvPr/>
        </p:nvGrpSpPr>
        <p:grpSpPr>
          <a:xfrm>
            <a:off x="2055494" y="2261840"/>
            <a:ext cx="1401191" cy="1769715"/>
            <a:chOff x="0" y="-22819"/>
            <a:chExt cx="3736505" cy="4719238"/>
          </a:xfrm>
        </p:grpSpPr>
        <p:sp>
          <p:nvSpPr>
            <p:cNvPr id="151" name="Rectangle"/>
            <p:cNvSpPr/>
            <p:nvPr/>
          </p:nvSpPr>
          <p:spPr>
            <a:xfrm>
              <a:off x="103818" y="0"/>
              <a:ext cx="3528869" cy="4673601"/>
            </a:xfrm>
            <a:prstGeom prst="rect">
              <a:avLst/>
            </a:prstGeom>
            <a:gradFill flip="none" rotWithShape="1">
              <a:gsLst>
                <a:gs pos="0">
                  <a:srgbClr val="D4FB79"/>
                </a:gs>
                <a:gs pos="100000">
                  <a:srgbClr val="4F8F00"/>
                </a:gs>
              </a:gsLst>
              <a:lin ang="5400000" scaled="0"/>
            </a:gradFill>
            <a:ln w="12700" cap="flat">
              <a:noFill/>
              <a:miter lim="400000"/>
            </a:ln>
            <a:effectLst>
              <a:outerShdw blurRad="38100" dist="25400" dir="5400000" rotWithShape="0">
                <a:srgbClr val="000000">
                  <a:alpha val="50000"/>
                </a:srgbClr>
              </a:outerShdw>
            </a:effectLst>
          </p:spPr>
          <p:txBody>
            <a:bodyPr wrap="square" lIns="19050" tIns="19050" rIns="19050" bIns="19050" numCol="1" anchor="ctr">
              <a:noAutofit/>
            </a:bodyP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152" name="Dismiss Complaint &amp; Confidential Letter of Instruction (4-204.5)"/>
            <p:cNvSpPr/>
            <p:nvPr/>
          </p:nvSpPr>
          <p:spPr>
            <a:xfrm>
              <a:off x="0" y="-22819"/>
              <a:ext cx="3736505" cy="47192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0" tIns="19050" rIns="19050" bIns="19050" numCol="1" anchor="ctr">
              <a:spAutoFit/>
            </a:bodyPr>
            <a:lstStyle/>
            <a:p>
              <a:pPr algn="ctr" defTabSz="309563" eaLnBrk="1" fontAlgn="auto">
                <a:spcBef>
                  <a:spcPts val="0"/>
                </a:spcBef>
                <a:spcAft>
                  <a:spcPts val="0"/>
                </a:spcAft>
              </a:pPr>
              <a:r>
                <a:rPr sz="1875" kern="0" dirty="0">
                  <a:solidFill>
                    <a:srgbClr val="000000"/>
                  </a:solidFill>
                  <a:latin typeface="Helvetica Light"/>
                  <a:sym typeface="Helvetica Light"/>
                </a:rPr>
                <a:t>Dismiss Complaint &amp; Confidential Letter of Instruction (4-204.5)</a:t>
              </a:r>
            </a:p>
          </p:txBody>
        </p:sp>
      </p:grpSp>
      <p:grpSp>
        <p:nvGrpSpPr>
          <p:cNvPr id="156" name="Group"/>
          <p:cNvGrpSpPr/>
          <p:nvPr/>
        </p:nvGrpSpPr>
        <p:grpSpPr>
          <a:xfrm>
            <a:off x="3832473" y="2270397"/>
            <a:ext cx="1401191" cy="1752601"/>
            <a:chOff x="0" y="0"/>
            <a:chExt cx="3736505" cy="4673600"/>
          </a:xfrm>
        </p:grpSpPr>
        <p:sp>
          <p:nvSpPr>
            <p:cNvPr id="154" name="Rectangle"/>
            <p:cNvSpPr/>
            <p:nvPr/>
          </p:nvSpPr>
          <p:spPr>
            <a:xfrm>
              <a:off x="103818" y="0"/>
              <a:ext cx="3528868" cy="4673600"/>
            </a:xfrm>
            <a:prstGeom prst="rect">
              <a:avLst/>
            </a:prstGeom>
            <a:gradFill flip="none" rotWithShape="1">
              <a:gsLst>
                <a:gs pos="0">
                  <a:srgbClr val="FFFB00"/>
                </a:gs>
                <a:gs pos="71260">
                  <a:srgbClr val="FFC700"/>
                </a:gs>
                <a:gs pos="100000">
                  <a:srgbClr val="FF9300"/>
                </a:gs>
              </a:gsLst>
              <a:lin ang="5400000" scaled="0"/>
            </a:gradFill>
            <a:ln w="12700" cap="flat">
              <a:noFill/>
              <a:miter lim="400000"/>
            </a:ln>
            <a:effectLst>
              <a:outerShdw blurRad="38100" dist="25400" dir="5400000" rotWithShape="0">
                <a:srgbClr val="000000">
                  <a:alpha val="50000"/>
                </a:srgbClr>
              </a:outerShdw>
            </a:effectLst>
          </p:spPr>
          <p:txBody>
            <a:bodyPr wrap="square" lIns="19050" tIns="19050" rIns="19050" bIns="19050" numCol="1" anchor="ctr">
              <a:noAutofit/>
            </a:bodyP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155" name="Confidential Letter of Formal Admonition (4-206)"/>
            <p:cNvSpPr/>
            <p:nvPr/>
          </p:nvSpPr>
          <p:spPr>
            <a:xfrm>
              <a:off x="0" y="361904"/>
              <a:ext cx="3736505" cy="39497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0" tIns="19050" rIns="19050" bIns="19050" numCol="1" anchor="ctr">
              <a:spAutoFit/>
            </a:bodyPr>
            <a:lstStyle/>
            <a:p>
              <a:pPr algn="ctr" defTabSz="309563" eaLnBrk="1" fontAlgn="auto">
                <a:spcBef>
                  <a:spcPts val="0"/>
                </a:spcBef>
                <a:spcAft>
                  <a:spcPts val="0"/>
                </a:spcAft>
              </a:pPr>
              <a:r>
                <a:rPr sz="1875" kern="0">
                  <a:solidFill>
                    <a:srgbClr val="000000"/>
                  </a:solidFill>
                  <a:latin typeface="Helvetica Light"/>
                  <a:sym typeface="Helvetica Light"/>
                </a:rPr>
                <a:t>Confidential Letter of Formal Admonition (4-206)</a:t>
              </a:r>
            </a:p>
          </p:txBody>
        </p:sp>
      </p:grpSp>
      <p:grpSp>
        <p:nvGrpSpPr>
          <p:cNvPr id="159" name="Group"/>
          <p:cNvGrpSpPr/>
          <p:nvPr/>
        </p:nvGrpSpPr>
        <p:grpSpPr>
          <a:xfrm>
            <a:off x="5609452" y="2270397"/>
            <a:ext cx="1401191" cy="1752601"/>
            <a:chOff x="0" y="0"/>
            <a:chExt cx="3736505" cy="4673600"/>
          </a:xfrm>
        </p:grpSpPr>
        <p:sp>
          <p:nvSpPr>
            <p:cNvPr id="157" name="Rectangle"/>
            <p:cNvSpPr/>
            <p:nvPr/>
          </p:nvSpPr>
          <p:spPr>
            <a:xfrm>
              <a:off x="103818" y="0"/>
              <a:ext cx="3528868" cy="4673600"/>
            </a:xfrm>
            <a:prstGeom prst="rect">
              <a:avLst/>
            </a:prstGeom>
            <a:gradFill flip="none" rotWithShape="1">
              <a:gsLst>
                <a:gs pos="0">
                  <a:srgbClr val="FF9300"/>
                </a:gs>
                <a:gs pos="82552">
                  <a:srgbClr val="CA5529"/>
                </a:gs>
                <a:gs pos="100000">
                  <a:srgbClr val="941751"/>
                </a:gs>
              </a:gsLst>
              <a:lin ang="5400000" scaled="0"/>
            </a:gradFill>
            <a:ln w="12700" cap="flat">
              <a:noFill/>
              <a:miter lim="400000"/>
            </a:ln>
            <a:effectLst>
              <a:outerShdw blurRad="38100" dist="25400" dir="5400000" rotWithShape="0">
                <a:srgbClr val="000000">
                  <a:alpha val="50000"/>
                </a:srgbClr>
              </a:outerShdw>
            </a:effectLst>
          </p:spPr>
          <p:txBody>
            <a:bodyPr wrap="square" lIns="19050" tIns="19050" rIns="19050" bIns="19050" numCol="1" anchor="ctr">
              <a:noAutofit/>
            </a:bodyP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158" name="Confidential IP Reprimand (4-206)"/>
            <p:cNvSpPr/>
            <p:nvPr/>
          </p:nvSpPr>
          <p:spPr>
            <a:xfrm>
              <a:off x="0" y="1021930"/>
              <a:ext cx="3736505" cy="24109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0" tIns="19050" rIns="19050" bIns="19050" numCol="1" anchor="ctr">
              <a:spAutoFit/>
            </a:bodyPr>
            <a:lstStyle/>
            <a:p>
              <a:pPr algn="ctr" defTabSz="309563" eaLnBrk="1" fontAlgn="auto">
                <a:spcBef>
                  <a:spcPts val="0"/>
                </a:spcBef>
                <a:spcAft>
                  <a:spcPts val="0"/>
                </a:spcAft>
              </a:pPr>
              <a:r>
                <a:rPr sz="1875" kern="0" dirty="0">
                  <a:solidFill>
                    <a:srgbClr val="000000"/>
                  </a:solidFill>
                  <a:latin typeface="Helvetica Light"/>
                  <a:sym typeface="Helvetica Light"/>
                </a:rPr>
                <a:t>Confidential Reprimand (4-206)</a:t>
              </a:r>
            </a:p>
          </p:txBody>
        </p:sp>
      </p:grpSp>
      <p:grpSp>
        <p:nvGrpSpPr>
          <p:cNvPr id="162" name="Group"/>
          <p:cNvGrpSpPr/>
          <p:nvPr/>
        </p:nvGrpSpPr>
        <p:grpSpPr>
          <a:xfrm>
            <a:off x="7386431" y="2270397"/>
            <a:ext cx="1401190" cy="1752601"/>
            <a:chOff x="0" y="0"/>
            <a:chExt cx="3736505" cy="4673600"/>
          </a:xfrm>
        </p:grpSpPr>
        <p:sp>
          <p:nvSpPr>
            <p:cNvPr id="160" name="Rectangle"/>
            <p:cNvSpPr/>
            <p:nvPr/>
          </p:nvSpPr>
          <p:spPr>
            <a:xfrm>
              <a:off x="103820" y="0"/>
              <a:ext cx="3528868" cy="4673600"/>
            </a:xfrm>
            <a:prstGeom prst="rect">
              <a:avLst/>
            </a:prstGeom>
            <a:gradFill flip="none" rotWithShape="1">
              <a:gsLst>
                <a:gs pos="0">
                  <a:srgbClr val="941751"/>
                </a:gs>
                <a:gs pos="82552">
                  <a:srgbClr val="941429"/>
                </a:gs>
                <a:gs pos="100000">
                  <a:srgbClr val="941100"/>
                </a:gs>
              </a:gsLst>
              <a:lin ang="5400000" scaled="0"/>
            </a:gradFill>
            <a:ln w="12700" cap="flat">
              <a:noFill/>
              <a:miter lim="400000"/>
            </a:ln>
            <a:effectLst>
              <a:outerShdw blurRad="38100" dist="25400" dir="5400000" rotWithShape="0">
                <a:srgbClr val="000000">
                  <a:alpha val="50000"/>
                </a:srgbClr>
              </a:outerShdw>
            </a:effectLst>
          </p:spPr>
          <p:txBody>
            <a:bodyPr wrap="square" lIns="19050" tIns="19050" rIns="19050" bIns="19050" numCol="1" anchor="ctr">
              <a:noAutofit/>
            </a:bodyP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161" name="Notice of Discipline (4-208.1)"/>
            <p:cNvSpPr/>
            <p:nvPr/>
          </p:nvSpPr>
          <p:spPr>
            <a:xfrm>
              <a:off x="0" y="1131343"/>
              <a:ext cx="3736505" cy="241091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9050" tIns="19050" rIns="19050" bIns="19050" numCol="1" anchor="ctr">
              <a:spAutoFit/>
            </a:bodyPr>
            <a:lstStyle/>
            <a:p>
              <a:pPr algn="ctr" defTabSz="309563" eaLnBrk="1" fontAlgn="auto">
                <a:spcBef>
                  <a:spcPts val="0"/>
                </a:spcBef>
                <a:spcAft>
                  <a:spcPts val="0"/>
                </a:spcAft>
              </a:pPr>
              <a:r>
                <a:rPr sz="1875" kern="0">
                  <a:solidFill>
                    <a:srgbClr val="000000"/>
                  </a:solidFill>
                  <a:latin typeface="Helvetica Light"/>
                  <a:sym typeface="Helvetica Light"/>
                </a:rPr>
                <a:t>Notice of Discipline (4-208.1)</a:t>
              </a:r>
            </a:p>
          </p:txBody>
        </p:sp>
      </p:grpSp>
      <p:sp>
        <p:nvSpPr>
          <p:cNvPr id="163" name="Accept"/>
          <p:cNvSpPr/>
          <p:nvPr/>
        </p:nvSpPr>
        <p:spPr>
          <a:xfrm>
            <a:off x="5160187" y="5215653"/>
            <a:ext cx="772648" cy="327013"/>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ctr" defTabSz="309563" eaLnBrk="1" fontAlgn="auto">
              <a:spcBef>
                <a:spcPts val="0"/>
              </a:spcBef>
              <a:spcAft>
                <a:spcPts val="0"/>
              </a:spcAft>
            </a:pPr>
            <a:r>
              <a:rPr sz="1875" kern="0">
                <a:solidFill>
                  <a:srgbClr val="000000"/>
                </a:solidFill>
                <a:latin typeface="Helvetica Light"/>
                <a:sym typeface="Helvetica Light"/>
              </a:rPr>
              <a:t>Accept</a:t>
            </a:r>
          </a:p>
        </p:txBody>
      </p:sp>
      <p:sp>
        <p:nvSpPr>
          <p:cNvPr id="164" name="Rejected (4-208.3)"/>
          <p:cNvSpPr/>
          <p:nvPr/>
        </p:nvSpPr>
        <p:spPr>
          <a:xfrm>
            <a:off x="6340916" y="5232628"/>
            <a:ext cx="1114717" cy="61555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p>
            <a:pPr algn="ctr" defTabSz="309563" eaLnBrk="1" fontAlgn="auto">
              <a:spcBef>
                <a:spcPts val="0"/>
              </a:spcBef>
              <a:spcAft>
                <a:spcPts val="0"/>
              </a:spcAft>
            </a:pPr>
            <a:r>
              <a:rPr sz="1875" kern="0">
                <a:solidFill>
                  <a:srgbClr val="000000"/>
                </a:solidFill>
                <a:latin typeface="Helvetica Light"/>
                <a:sym typeface="Helvetica Light"/>
              </a:rPr>
              <a:t>Rejected (4-208.3)</a:t>
            </a:r>
          </a:p>
        </p:txBody>
      </p:sp>
      <p:grpSp>
        <p:nvGrpSpPr>
          <p:cNvPr id="171" name="Group"/>
          <p:cNvGrpSpPr/>
          <p:nvPr/>
        </p:nvGrpSpPr>
        <p:grpSpPr>
          <a:xfrm>
            <a:off x="4600651" y="4029910"/>
            <a:ext cx="3486375" cy="1198781"/>
            <a:chOff x="0" y="0"/>
            <a:chExt cx="9296999" cy="3196746"/>
          </a:xfrm>
        </p:grpSpPr>
        <p:sp>
          <p:nvSpPr>
            <p:cNvPr id="165" name="Line"/>
            <p:cNvSpPr/>
            <p:nvPr/>
          </p:nvSpPr>
          <p:spPr>
            <a:xfrm flipV="1">
              <a:off x="-1" y="0"/>
              <a:ext cx="2" cy="1885904"/>
            </a:xfrm>
            <a:prstGeom prst="line">
              <a:avLst/>
            </a:prstGeom>
            <a:noFill/>
            <a:ln w="25400" cap="flat">
              <a:solidFill>
                <a:srgbClr val="000000"/>
              </a:solidFill>
              <a:prstDash val="solid"/>
              <a:miter lim="400000"/>
            </a:ln>
            <a:effectLst/>
          </p:spPr>
          <p:txBody>
            <a:bodyPr wrap="square" lIns="19050" tIns="19050" rIns="19050" bIns="19050" numCol="1" anchor="ctr">
              <a:noAutofit/>
            </a:bodyPr>
            <a:lstStyle/>
            <a:p>
              <a:pPr algn="ctr" defTabSz="309563" eaLnBrk="1" fontAlgn="auto">
                <a:spcBef>
                  <a:spcPts val="0"/>
                </a:spcBef>
                <a:spcAft>
                  <a:spcPts val="0"/>
                </a:spcAft>
                <a:defRPr sz="3200"/>
              </a:pPr>
              <a:endParaRPr sz="1200" kern="0">
                <a:solidFill>
                  <a:srgbClr val="000000"/>
                </a:solidFill>
                <a:latin typeface="Helvetica Light"/>
                <a:sym typeface="Helvetica Light"/>
              </a:endParaRPr>
            </a:p>
          </p:txBody>
        </p:sp>
        <p:sp>
          <p:nvSpPr>
            <p:cNvPr id="166" name="Line"/>
            <p:cNvSpPr/>
            <p:nvPr/>
          </p:nvSpPr>
          <p:spPr>
            <a:xfrm flipV="1">
              <a:off x="4558389" y="0"/>
              <a:ext cx="1" cy="1885904"/>
            </a:xfrm>
            <a:prstGeom prst="line">
              <a:avLst/>
            </a:prstGeom>
            <a:noFill/>
            <a:ln w="25400" cap="flat">
              <a:solidFill>
                <a:srgbClr val="000000"/>
              </a:solidFill>
              <a:prstDash val="solid"/>
              <a:miter lim="400000"/>
            </a:ln>
            <a:effectLst/>
          </p:spPr>
          <p:txBody>
            <a:bodyPr wrap="square" lIns="19050" tIns="19050" rIns="19050" bIns="19050" numCol="1" anchor="ctr">
              <a:noAutofit/>
            </a:bodyPr>
            <a:lstStyle/>
            <a:p>
              <a:pPr algn="ctr" defTabSz="309563" eaLnBrk="1" fontAlgn="auto">
                <a:spcBef>
                  <a:spcPts val="0"/>
                </a:spcBef>
                <a:spcAft>
                  <a:spcPts val="0"/>
                </a:spcAft>
                <a:defRPr sz="3200"/>
              </a:pPr>
              <a:endParaRPr sz="1200" kern="0">
                <a:solidFill>
                  <a:srgbClr val="000000"/>
                </a:solidFill>
                <a:latin typeface="Helvetica Light"/>
                <a:sym typeface="Helvetica Light"/>
              </a:endParaRPr>
            </a:p>
          </p:txBody>
        </p:sp>
        <p:sp>
          <p:nvSpPr>
            <p:cNvPr id="167" name="Line"/>
            <p:cNvSpPr/>
            <p:nvPr/>
          </p:nvSpPr>
          <p:spPr>
            <a:xfrm flipV="1">
              <a:off x="9296999" y="0"/>
              <a:ext cx="1" cy="1885904"/>
            </a:xfrm>
            <a:prstGeom prst="line">
              <a:avLst/>
            </a:prstGeom>
            <a:noFill/>
            <a:ln w="25400" cap="flat">
              <a:solidFill>
                <a:srgbClr val="000000"/>
              </a:solidFill>
              <a:prstDash val="solid"/>
              <a:miter lim="400000"/>
            </a:ln>
            <a:effectLst/>
          </p:spPr>
          <p:txBody>
            <a:bodyPr wrap="square" lIns="19050" tIns="19050" rIns="19050" bIns="19050" numCol="1" anchor="ctr">
              <a:noAutofit/>
            </a:bodyPr>
            <a:lstStyle/>
            <a:p>
              <a:pPr algn="ctr" defTabSz="309563" eaLnBrk="1" fontAlgn="auto">
                <a:spcBef>
                  <a:spcPts val="0"/>
                </a:spcBef>
                <a:spcAft>
                  <a:spcPts val="0"/>
                </a:spcAft>
                <a:defRPr sz="3200"/>
              </a:pPr>
              <a:endParaRPr sz="1200" kern="0">
                <a:solidFill>
                  <a:srgbClr val="000000"/>
                </a:solidFill>
                <a:latin typeface="Helvetica Light"/>
                <a:sym typeface="Helvetica Light"/>
              </a:endParaRPr>
            </a:p>
          </p:txBody>
        </p:sp>
        <p:sp>
          <p:nvSpPr>
            <p:cNvPr id="168" name="Line"/>
            <p:cNvSpPr/>
            <p:nvPr/>
          </p:nvSpPr>
          <p:spPr>
            <a:xfrm>
              <a:off x="17203" y="1892753"/>
              <a:ext cx="9262593" cy="1"/>
            </a:xfrm>
            <a:prstGeom prst="line">
              <a:avLst/>
            </a:prstGeom>
            <a:noFill/>
            <a:ln w="25400" cap="flat">
              <a:solidFill>
                <a:srgbClr val="000000"/>
              </a:solidFill>
              <a:prstDash val="solid"/>
              <a:miter lim="400000"/>
            </a:ln>
            <a:effectLst/>
          </p:spPr>
          <p:txBody>
            <a:bodyPr wrap="square" lIns="19050" tIns="19050" rIns="19050" bIns="19050" numCol="1" anchor="ctr">
              <a:noAutofit/>
            </a:bodyPr>
            <a:lstStyle/>
            <a:p>
              <a:pPr algn="ctr" defTabSz="309563" eaLnBrk="1" fontAlgn="auto">
                <a:spcBef>
                  <a:spcPts val="0"/>
                </a:spcBef>
                <a:spcAft>
                  <a:spcPts val="0"/>
                </a:spcAft>
                <a:defRPr sz="3200"/>
              </a:pPr>
              <a:endParaRPr sz="1200" kern="0">
                <a:solidFill>
                  <a:srgbClr val="000000"/>
                </a:solidFill>
                <a:latin typeface="Helvetica Light"/>
                <a:sym typeface="Helvetica Light"/>
              </a:endParaRPr>
            </a:p>
          </p:txBody>
        </p:sp>
        <p:sp>
          <p:nvSpPr>
            <p:cNvPr id="169" name="Line"/>
            <p:cNvSpPr/>
            <p:nvPr/>
          </p:nvSpPr>
          <p:spPr>
            <a:xfrm flipH="1">
              <a:off x="3336607" y="1919804"/>
              <a:ext cx="1071482" cy="1276943"/>
            </a:xfrm>
            <a:prstGeom prst="line">
              <a:avLst/>
            </a:prstGeom>
            <a:noFill/>
            <a:ln w="127000" cap="flat">
              <a:solidFill>
                <a:srgbClr val="000000"/>
              </a:solidFill>
              <a:prstDash val="solid"/>
              <a:miter lim="400000"/>
              <a:tailEnd type="triangle" w="med" len="med"/>
            </a:ln>
            <a:effectLst/>
          </p:spPr>
          <p:txBody>
            <a:bodyPr wrap="square" lIns="19050" tIns="19050" rIns="19050" bIns="19050" numCol="1" anchor="ctr">
              <a:noAutofit/>
            </a:bodyPr>
            <a:lstStyle/>
            <a:p>
              <a:pPr algn="ctr" defTabSz="309563" eaLnBrk="1" fontAlgn="auto">
                <a:spcBef>
                  <a:spcPts val="0"/>
                </a:spcBef>
                <a:spcAft>
                  <a:spcPts val="0"/>
                </a:spcAft>
                <a:defRPr sz="3200"/>
              </a:pPr>
              <a:endParaRPr sz="1200" kern="0">
                <a:solidFill>
                  <a:srgbClr val="000000"/>
                </a:solidFill>
                <a:latin typeface="Helvetica Light"/>
                <a:sym typeface="Helvetica Light"/>
              </a:endParaRPr>
            </a:p>
          </p:txBody>
        </p:sp>
        <p:sp>
          <p:nvSpPr>
            <p:cNvPr id="170" name="Line"/>
            <p:cNvSpPr/>
            <p:nvPr/>
          </p:nvSpPr>
          <p:spPr>
            <a:xfrm>
              <a:off x="4625827" y="1929987"/>
              <a:ext cx="1017356" cy="1255734"/>
            </a:xfrm>
            <a:prstGeom prst="line">
              <a:avLst/>
            </a:prstGeom>
            <a:noFill/>
            <a:ln w="127000" cap="flat">
              <a:solidFill>
                <a:srgbClr val="000000"/>
              </a:solidFill>
              <a:prstDash val="solid"/>
              <a:miter lim="400000"/>
              <a:tailEnd type="triangle" w="med" len="med"/>
            </a:ln>
            <a:effectLst/>
          </p:spPr>
          <p:txBody>
            <a:bodyPr wrap="square" lIns="19050" tIns="19050" rIns="19050" bIns="19050" numCol="1" anchor="ctr">
              <a:noAutofit/>
            </a:bodyPr>
            <a:lstStyle/>
            <a:p>
              <a:pPr algn="ctr" defTabSz="309563" eaLnBrk="1" fontAlgn="auto">
                <a:spcBef>
                  <a:spcPts val="0"/>
                </a:spcBef>
                <a:spcAft>
                  <a:spcPts val="0"/>
                </a:spcAft>
                <a:defRPr sz="3200"/>
              </a:pPr>
              <a:endParaRPr sz="1200" kern="0">
                <a:solidFill>
                  <a:srgbClr val="000000"/>
                </a:solidFill>
                <a:latin typeface="Helvetica Light"/>
                <a:sym typeface="Helvetica Light"/>
              </a:endParaRPr>
            </a:p>
          </p:txBody>
        </p:sp>
      </p:grpSp>
      <p:sp>
        <p:nvSpPr>
          <p:cNvPr id="2" name="Slide Number Placeholder 1"/>
          <p:cNvSpPr>
            <a:spLocks noGrp="1"/>
          </p:cNvSpPr>
          <p:nvPr>
            <p:ph type="sldNum" sz="quarter" idx="2"/>
          </p:nvPr>
        </p:nvSpPr>
        <p:spPr/>
        <p:txBody>
          <a:bodyPr/>
          <a:lstStyle/>
          <a:p>
            <a:fld id="{86CB4B4D-7CA3-9044-876B-883B54F8677D}" type="slidenum">
              <a:rPr lang="en-US" smtClean="0"/>
              <a:t>32</a:t>
            </a:fld>
            <a:endParaRPr lang="en-US"/>
          </a:p>
        </p:txBody>
      </p:sp>
    </p:spTree>
    <p:extLst>
      <p:ext uri="{BB962C8B-B14F-4D97-AF65-F5344CB8AC3E}">
        <p14:creationId xmlns:p14="http://schemas.microsoft.com/office/powerpoint/2010/main" val="199888491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47">
                                            <p:bg/>
                                          </p:spTgt>
                                        </p:tgtEl>
                                        <p:attrNameLst>
                                          <p:attrName>style.visibility</p:attrName>
                                        </p:attrNameLst>
                                      </p:cBhvr>
                                      <p:to>
                                        <p:strVal val="visible"/>
                                      </p:to>
                                    </p:set>
                                    <p:animEffect transition="in" filter="dissolve">
                                      <p:cBhvr>
                                        <p:cTn id="7" dur="500"/>
                                        <p:tgtEl>
                                          <p:spTgt spid="147">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iterate>
                                    <p:tmAbs val="0"/>
                                  </p:iterate>
                                  <p:childTnLst>
                                    <p:set>
                                      <p:cBhvr>
                                        <p:cTn id="10" fill="hold"/>
                                        <p:tgtEl>
                                          <p:spTgt spid="147">
                                            <p:txEl>
                                              <p:pRg st="0" end="0"/>
                                            </p:txEl>
                                          </p:spTgt>
                                        </p:tgtEl>
                                        <p:attrNameLst>
                                          <p:attrName>style.visibility</p:attrName>
                                        </p:attrNameLst>
                                      </p:cBhvr>
                                      <p:to>
                                        <p:strVal val="visible"/>
                                      </p:to>
                                    </p:set>
                                    <p:animEffect transition="in" filter="dissolve">
                                      <p:cBhvr>
                                        <p:cTn id="11" dur="500"/>
                                        <p:tgtEl>
                                          <p:spTgt spid="1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0" nodeType="clickEffect">
                                  <p:stCondLst>
                                    <p:cond delay="0"/>
                                  </p:stCondLst>
                                  <p:iterate>
                                    <p:tmAbs val="0"/>
                                  </p:iterate>
                                  <p:childTnLst>
                                    <p:set>
                                      <p:cBhvr>
                                        <p:cTn id="15" fill="hold"/>
                                        <p:tgtEl>
                                          <p:spTgt spid="150"/>
                                        </p:tgtEl>
                                        <p:attrNameLst>
                                          <p:attrName>style.visibility</p:attrName>
                                        </p:attrNameLst>
                                      </p:cBhvr>
                                      <p:to>
                                        <p:strVal val="visible"/>
                                      </p:to>
                                    </p:set>
                                    <p:animEffect transition="in" filter="dissolve">
                                      <p:cBhvr>
                                        <p:cTn id="16" dur="500"/>
                                        <p:tgtEl>
                                          <p:spTgt spid="15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0" nodeType="clickEffect">
                                  <p:stCondLst>
                                    <p:cond delay="0"/>
                                  </p:stCondLst>
                                  <p:iterate>
                                    <p:tmAbs val="0"/>
                                  </p:iterate>
                                  <p:childTnLst>
                                    <p:set>
                                      <p:cBhvr>
                                        <p:cTn id="20" fill="hold"/>
                                        <p:tgtEl>
                                          <p:spTgt spid="153"/>
                                        </p:tgtEl>
                                        <p:attrNameLst>
                                          <p:attrName>style.visibility</p:attrName>
                                        </p:attrNameLst>
                                      </p:cBhvr>
                                      <p:to>
                                        <p:strVal val="visible"/>
                                      </p:to>
                                    </p:set>
                                    <p:animEffect transition="in" filter="dissolve">
                                      <p:cBhvr>
                                        <p:cTn id="21" dur="500"/>
                                        <p:tgtEl>
                                          <p:spTgt spid="15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0" nodeType="clickEffect">
                                  <p:stCondLst>
                                    <p:cond delay="0"/>
                                  </p:stCondLst>
                                  <p:iterate>
                                    <p:tmAbs val="0"/>
                                  </p:iterate>
                                  <p:childTnLst>
                                    <p:set>
                                      <p:cBhvr>
                                        <p:cTn id="25" fill="hold"/>
                                        <p:tgtEl>
                                          <p:spTgt spid="156"/>
                                        </p:tgtEl>
                                        <p:attrNameLst>
                                          <p:attrName>style.visibility</p:attrName>
                                        </p:attrNameLst>
                                      </p:cBhvr>
                                      <p:to>
                                        <p:strVal val="visible"/>
                                      </p:to>
                                    </p:set>
                                    <p:animEffect transition="in" filter="dissolve">
                                      <p:cBhvr>
                                        <p:cTn id="26" dur="500"/>
                                        <p:tgtEl>
                                          <p:spTgt spid="15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0" nodeType="clickEffect">
                                  <p:stCondLst>
                                    <p:cond delay="0"/>
                                  </p:stCondLst>
                                  <p:iterate>
                                    <p:tmAbs val="0"/>
                                  </p:iterate>
                                  <p:childTnLst>
                                    <p:set>
                                      <p:cBhvr>
                                        <p:cTn id="30" fill="hold"/>
                                        <p:tgtEl>
                                          <p:spTgt spid="159"/>
                                        </p:tgtEl>
                                        <p:attrNameLst>
                                          <p:attrName>style.visibility</p:attrName>
                                        </p:attrNameLst>
                                      </p:cBhvr>
                                      <p:to>
                                        <p:strVal val="visible"/>
                                      </p:to>
                                    </p:set>
                                    <p:animEffect transition="in" filter="dissolve">
                                      <p:cBhvr>
                                        <p:cTn id="31" dur="500"/>
                                        <p:tgtEl>
                                          <p:spTgt spid="15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fill="hold" grpId="0" nodeType="clickEffect">
                                  <p:stCondLst>
                                    <p:cond delay="0"/>
                                  </p:stCondLst>
                                  <p:iterate>
                                    <p:tmAbs val="0"/>
                                  </p:iterate>
                                  <p:childTnLst>
                                    <p:set>
                                      <p:cBhvr>
                                        <p:cTn id="35" fill="hold"/>
                                        <p:tgtEl>
                                          <p:spTgt spid="162"/>
                                        </p:tgtEl>
                                        <p:attrNameLst>
                                          <p:attrName>style.visibility</p:attrName>
                                        </p:attrNameLst>
                                      </p:cBhvr>
                                      <p:to>
                                        <p:strVal val="visible"/>
                                      </p:to>
                                    </p:set>
                                    <p:animEffect transition="in" filter="dissolve">
                                      <p:cBhvr>
                                        <p:cTn id="36" dur="500"/>
                                        <p:tgtEl>
                                          <p:spTgt spid="162"/>
                                        </p:tgtEl>
                                      </p:cBhvr>
                                    </p:animEffect>
                                  </p:childTnLst>
                                </p:cTn>
                              </p:par>
                            </p:childTnLst>
                          </p:cTn>
                        </p:par>
                        <p:par>
                          <p:cTn id="37" fill="hold">
                            <p:stCondLst>
                              <p:cond delay="500"/>
                            </p:stCondLst>
                            <p:childTnLst>
                              <p:par>
                                <p:cTn id="38" presetID="9" presetClass="entr" fill="hold" grpId="0" nodeType="afterEffect">
                                  <p:stCondLst>
                                    <p:cond delay="0"/>
                                  </p:stCondLst>
                                  <p:iterate>
                                    <p:tmAbs val="0"/>
                                  </p:iterate>
                                  <p:childTnLst>
                                    <p:set>
                                      <p:cBhvr>
                                        <p:cTn id="39" fill="hold"/>
                                        <p:tgtEl>
                                          <p:spTgt spid="171"/>
                                        </p:tgtEl>
                                        <p:attrNameLst>
                                          <p:attrName>style.visibility</p:attrName>
                                        </p:attrNameLst>
                                      </p:cBhvr>
                                      <p:to>
                                        <p:strVal val="visible"/>
                                      </p:to>
                                    </p:set>
                                    <p:animEffect transition="in" filter="dissolve">
                                      <p:cBhvr>
                                        <p:cTn id="40" dur="500"/>
                                        <p:tgtEl>
                                          <p:spTgt spid="17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fill="hold" grpId="0" nodeType="clickEffect">
                                  <p:stCondLst>
                                    <p:cond delay="0"/>
                                  </p:stCondLst>
                                  <p:iterate>
                                    <p:tmAbs val="0"/>
                                  </p:iterate>
                                  <p:childTnLst>
                                    <p:set>
                                      <p:cBhvr>
                                        <p:cTn id="44" fill="hold"/>
                                        <p:tgtEl>
                                          <p:spTgt spid="163"/>
                                        </p:tgtEl>
                                        <p:attrNameLst>
                                          <p:attrName>style.visibility</p:attrName>
                                        </p:attrNameLst>
                                      </p:cBhvr>
                                      <p:to>
                                        <p:strVal val="visible"/>
                                      </p:to>
                                    </p:set>
                                    <p:animEffect transition="in" filter="dissolve">
                                      <p:cBhvr>
                                        <p:cTn id="45" dur="500"/>
                                        <p:tgtEl>
                                          <p:spTgt spid="16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fill="hold" grpId="0" nodeType="clickEffect">
                                  <p:stCondLst>
                                    <p:cond delay="0"/>
                                  </p:stCondLst>
                                  <p:iterate>
                                    <p:tmAbs val="0"/>
                                  </p:iterate>
                                  <p:childTnLst>
                                    <p:set>
                                      <p:cBhvr>
                                        <p:cTn id="49" fill="hold"/>
                                        <p:tgtEl>
                                          <p:spTgt spid="164"/>
                                        </p:tgtEl>
                                        <p:attrNameLst>
                                          <p:attrName>style.visibility</p:attrName>
                                        </p:attrNameLst>
                                      </p:cBhvr>
                                      <p:to>
                                        <p:strVal val="visible"/>
                                      </p:to>
                                    </p:set>
                                    <p:animEffect transition="in" filter="dissolve">
                                      <p:cBhvr>
                                        <p:cTn id="50"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build="p" bldLvl="5" animBg="1" advAuto="0"/>
      <p:bldP spid="150" grpId="0" animBg="1" advAuto="0"/>
      <p:bldP spid="153" grpId="0" animBg="1" advAuto="0"/>
      <p:bldP spid="156" grpId="0" animBg="1" advAuto="0"/>
      <p:bldP spid="159" grpId="0" animBg="1" advAuto="0"/>
      <p:bldP spid="162" grpId="0" animBg="1" advAuto="0"/>
      <p:bldP spid="163" grpId="0" animBg="1" advAuto="0"/>
      <p:bldP spid="164" grpId="0" animBg="1" advAuto="0"/>
      <p:bldP spid="171"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 name="Group"/>
          <p:cNvGrpSpPr/>
          <p:nvPr/>
        </p:nvGrpSpPr>
        <p:grpSpPr>
          <a:xfrm>
            <a:off x="247091" y="1196892"/>
            <a:ext cx="1504081" cy="523876"/>
            <a:chOff x="33852" y="405429"/>
            <a:chExt cx="4010880" cy="1397001"/>
          </a:xfrm>
        </p:grpSpPr>
        <p:sp>
          <p:nvSpPr>
            <p:cNvPr id="173" name="Rejected"/>
            <p:cNvSpPr/>
            <p:nvPr/>
          </p:nvSpPr>
          <p:spPr>
            <a:xfrm rot="20724139">
              <a:off x="470489" y="590970"/>
              <a:ext cx="3137609" cy="102592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19050" tIns="19050" rIns="19050" bIns="19050" numCol="1" anchor="ctr">
              <a:spAutoFit/>
            </a:bodyPr>
            <a:lstStyle>
              <a:lvl1pPr>
                <a:defRPr sz="6000">
                  <a:solidFill>
                    <a:srgbClr val="FF2600"/>
                  </a:solidFill>
                  <a:latin typeface="Chalkduster"/>
                  <a:ea typeface="Chalkduster"/>
                  <a:cs typeface="Chalkduster"/>
                  <a:sym typeface="Chalkduster"/>
                </a:defRPr>
              </a:lvl1pPr>
            </a:lstStyle>
            <a:p>
              <a:pPr algn="ctr" defTabSz="309563" eaLnBrk="1" fontAlgn="auto">
                <a:spcBef>
                  <a:spcPts val="0"/>
                </a:spcBef>
                <a:spcAft>
                  <a:spcPts val="0"/>
                </a:spcAft>
              </a:pPr>
              <a:r>
                <a:rPr sz="2250" kern="0"/>
                <a:t>Rejected</a:t>
              </a:r>
            </a:p>
          </p:txBody>
        </p:sp>
        <p:pic>
          <p:nvPicPr>
            <p:cNvPr id="174" name="Rectangle" descr="Rectangle"/>
            <p:cNvPicPr>
              <a:picLocks/>
            </p:cNvPicPr>
            <p:nvPr/>
          </p:nvPicPr>
          <p:blipFill>
            <a:blip r:embed="rId2">
              <a:extLst/>
            </a:blip>
            <a:stretch>
              <a:fillRect/>
            </a:stretch>
          </p:blipFill>
          <p:spPr>
            <a:xfrm rot="20724139">
              <a:off x="33852" y="405429"/>
              <a:ext cx="4010880" cy="1397001"/>
            </a:xfrm>
            <a:prstGeom prst="rect">
              <a:avLst/>
            </a:prstGeom>
            <a:effectLst>
              <a:outerShdw blurRad="38100" dist="25400" dir="5400000" rotWithShape="0">
                <a:srgbClr val="000000">
                  <a:alpha val="50000"/>
                </a:srgbClr>
              </a:outerShdw>
            </a:effectLst>
          </p:spPr>
        </p:pic>
      </p:grpSp>
      <p:sp>
        <p:nvSpPr>
          <p:cNvPr id="176" name="Formal Complaint"/>
          <p:cNvSpPr/>
          <p:nvPr/>
        </p:nvSpPr>
        <p:spPr>
          <a:xfrm>
            <a:off x="2514094" y="2091259"/>
            <a:ext cx="1931619" cy="327013"/>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ctr" defTabSz="309563" eaLnBrk="1" fontAlgn="auto">
              <a:spcBef>
                <a:spcPts val="0"/>
              </a:spcBef>
              <a:spcAft>
                <a:spcPts val="0"/>
              </a:spcAft>
            </a:pPr>
            <a:r>
              <a:rPr sz="1875" kern="0">
                <a:solidFill>
                  <a:srgbClr val="000000"/>
                </a:solidFill>
                <a:latin typeface="Helvetica Light"/>
                <a:sym typeface="Helvetica Light"/>
              </a:rPr>
              <a:t>Formal Complaint</a:t>
            </a:r>
          </a:p>
        </p:txBody>
      </p:sp>
      <p:sp>
        <p:nvSpPr>
          <p:cNvPr id="177" name="Special Master"/>
          <p:cNvSpPr/>
          <p:nvPr/>
        </p:nvSpPr>
        <p:spPr>
          <a:xfrm>
            <a:off x="3759278" y="3023858"/>
            <a:ext cx="1625445" cy="327013"/>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ctr" defTabSz="309563" eaLnBrk="1" fontAlgn="auto">
              <a:spcBef>
                <a:spcPts val="0"/>
              </a:spcBef>
              <a:spcAft>
                <a:spcPts val="0"/>
              </a:spcAft>
            </a:pPr>
            <a:r>
              <a:rPr sz="1875" kern="0">
                <a:solidFill>
                  <a:srgbClr val="000000"/>
                </a:solidFill>
                <a:latin typeface="Helvetica Light"/>
                <a:sym typeface="Helvetica Light"/>
              </a:rPr>
              <a:t>Special Master</a:t>
            </a:r>
          </a:p>
        </p:txBody>
      </p:sp>
      <p:sp>
        <p:nvSpPr>
          <p:cNvPr id="178" name="Review Panel"/>
          <p:cNvSpPr/>
          <p:nvPr/>
        </p:nvSpPr>
        <p:spPr>
          <a:xfrm>
            <a:off x="5130040" y="4063487"/>
            <a:ext cx="1530868" cy="327013"/>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ctr" defTabSz="309563" eaLnBrk="1" fontAlgn="auto">
              <a:spcBef>
                <a:spcPts val="0"/>
              </a:spcBef>
              <a:spcAft>
                <a:spcPts val="0"/>
              </a:spcAft>
            </a:pPr>
            <a:r>
              <a:rPr sz="1875" kern="0" dirty="0">
                <a:solidFill>
                  <a:srgbClr val="000000"/>
                </a:solidFill>
                <a:latin typeface="Helvetica Light"/>
                <a:sym typeface="Helvetica Light"/>
              </a:rPr>
              <a:t>Review </a:t>
            </a:r>
            <a:r>
              <a:rPr lang="en-US" sz="1875" kern="0" dirty="0">
                <a:solidFill>
                  <a:srgbClr val="000000"/>
                </a:solidFill>
                <a:latin typeface="Helvetica Light"/>
                <a:sym typeface="Helvetica Light"/>
              </a:rPr>
              <a:t>Board</a:t>
            </a:r>
            <a:endParaRPr sz="1875" kern="0" dirty="0">
              <a:solidFill>
                <a:srgbClr val="000000"/>
              </a:solidFill>
              <a:latin typeface="Helvetica Light"/>
              <a:sym typeface="Helvetica Light"/>
            </a:endParaRPr>
          </a:p>
        </p:txBody>
      </p:sp>
      <p:sp>
        <p:nvSpPr>
          <p:cNvPr id="179" name="Supreme Court"/>
          <p:cNvSpPr/>
          <p:nvPr/>
        </p:nvSpPr>
        <p:spPr>
          <a:xfrm>
            <a:off x="6477877" y="5032747"/>
            <a:ext cx="1833835" cy="355931"/>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sz="5500"/>
            </a:lvl1pPr>
          </a:lstStyle>
          <a:p>
            <a:pPr algn="ctr" defTabSz="309563" eaLnBrk="1" fontAlgn="auto">
              <a:spcBef>
                <a:spcPts val="0"/>
              </a:spcBef>
              <a:spcAft>
                <a:spcPts val="0"/>
              </a:spcAft>
            </a:pPr>
            <a:r>
              <a:rPr sz="2063" kern="0">
                <a:solidFill>
                  <a:srgbClr val="000000"/>
                </a:solidFill>
                <a:latin typeface="Helvetica Light"/>
                <a:sym typeface="Helvetica Light"/>
              </a:rPr>
              <a:t>Supreme Court</a:t>
            </a:r>
          </a:p>
        </p:txBody>
      </p:sp>
      <p:sp>
        <p:nvSpPr>
          <p:cNvPr id="180" name="Arrow"/>
          <p:cNvSpPr/>
          <p:nvPr/>
        </p:nvSpPr>
        <p:spPr>
          <a:xfrm rot="2233286">
            <a:off x="1803831" y="1615546"/>
            <a:ext cx="798609" cy="524385"/>
          </a:xfrm>
          <a:prstGeom prst="rightArrow">
            <a:avLst>
              <a:gd name="adj1" fmla="val 32000"/>
              <a:gd name="adj2" fmla="val 64000"/>
            </a:avLst>
          </a:prstGeom>
          <a:gradFill>
            <a:gsLst>
              <a:gs pos="0">
                <a:srgbClr val="FF9300"/>
              </a:gs>
              <a:gs pos="100000">
                <a:srgbClr val="941100"/>
              </a:gs>
            </a:gsLst>
            <a:lin ang="5400000"/>
          </a:gradFill>
          <a:ln w="12700">
            <a:miter lim="400000"/>
          </a:ln>
          <a:effectLst>
            <a:outerShdw blurRad="38100" dist="25400" dir="5400000" rotWithShape="0">
              <a:srgbClr val="000000">
                <a:alpha val="50000"/>
              </a:srgbClr>
            </a:outerShdw>
          </a:effectLst>
        </p:spPr>
        <p:txBody>
          <a:bodyPr lIns="19050" tIns="19050" rIns="19050" bIns="19050" anchor="ct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181" name="Arrow"/>
          <p:cNvSpPr/>
          <p:nvPr/>
        </p:nvSpPr>
        <p:spPr>
          <a:xfrm rot="2233286">
            <a:off x="3105974" y="2449851"/>
            <a:ext cx="798609" cy="524386"/>
          </a:xfrm>
          <a:prstGeom prst="rightArrow">
            <a:avLst>
              <a:gd name="adj1" fmla="val 32000"/>
              <a:gd name="adj2" fmla="val 64000"/>
            </a:avLst>
          </a:prstGeom>
          <a:gradFill>
            <a:gsLst>
              <a:gs pos="0">
                <a:srgbClr val="FF9300"/>
              </a:gs>
              <a:gs pos="100000">
                <a:srgbClr val="941100"/>
              </a:gs>
            </a:gsLst>
            <a:lin ang="5400000"/>
          </a:gradFill>
          <a:ln w="12700">
            <a:miter lim="400000"/>
          </a:ln>
          <a:effectLst>
            <a:outerShdw blurRad="38100" dist="25400" dir="5400000" rotWithShape="0">
              <a:srgbClr val="000000">
                <a:alpha val="50000"/>
              </a:srgbClr>
            </a:outerShdw>
          </a:effectLst>
        </p:spPr>
        <p:txBody>
          <a:bodyPr lIns="19050" tIns="19050" rIns="19050" bIns="19050" anchor="ct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182" name="Arrow"/>
          <p:cNvSpPr/>
          <p:nvPr/>
        </p:nvSpPr>
        <p:spPr>
          <a:xfrm rot="2233286">
            <a:off x="4449308" y="3461525"/>
            <a:ext cx="798609" cy="524386"/>
          </a:xfrm>
          <a:prstGeom prst="rightArrow">
            <a:avLst>
              <a:gd name="adj1" fmla="val 32000"/>
              <a:gd name="adj2" fmla="val 64000"/>
            </a:avLst>
          </a:prstGeom>
          <a:gradFill>
            <a:gsLst>
              <a:gs pos="0">
                <a:srgbClr val="FF9300"/>
              </a:gs>
              <a:gs pos="100000">
                <a:srgbClr val="941100"/>
              </a:gs>
            </a:gsLst>
            <a:lin ang="5400000"/>
          </a:gradFill>
          <a:ln w="12700">
            <a:miter lim="400000"/>
          </a:ln>
          <a:effectLst>
            <a:outerShdw blurRad="38100" dist="25400" dir="5400000" rotWithShape="0">
              <a:srgbClr val="000000">
                <a:alpha val="50000"/>
              </a:srgbClr>
            </a:outerShdw>
          </a:effectLst>
        </p:spPr>
        <p:txBody>
          <a:bodyPr lIns="19050" tIns="19050" rIns="19050" bIns="19050" anchor="ct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183" name="Arrow"/>
          <p:cNvSpPr/>
          <p:nvPr/>
        </p:nvSpPr>
        <p:spPr>
          <a:xfrm rot="2233286">
            <a:off x="5949977" y="4360616"/>
            <a:ext cx="798609" cy="524386"/>
          </a:xfrm>
          <a:prstGeom prst="rightArrow">
            <a:avLst>
              <a:gd name="adj1" fmla="val 32000"/>
              <a:gd name="adj2" fmla="val 64000"/>
            </a:avLst>
          </a:prstGeom>
          <a:gradFill>
            <a:gsLst>
              <a:gs pos="0">
                <a:srgbClr val="FF9300"/>
              </a:gs>
              <a:gs pos="100000">
                <a:srgbClr val="941100"/>
              </a:gs>
            </a:gsLst>
            <a:lin ang="5400000"/>
          </a:gradFill>
          <a:ln w="12700">
            <a:miter lim="400000"/>
          </a:ln>
          <a:effectLst>
            <a:outerShdw blurRad="38100" dist="25400" dir="5400000" rotWithShape="0">
              <a:srgbClr val="000000">
                <a:alpha val="50000"/>
              </a:srgbClr>
            </a:outerShdw>
          </a:effectLst>
        </p:spPr>
        <p:txBody>
          <a:bodyPr lIns="19050" tIns="19050" rIns="19050" bIns="19050" anchor="ctr"/>
          <a:lstStyle/>
          <a:p>
            <a:pPr algn="ctr" defTabSz="309563" eaLnBrk="1" fontAlgn="auto">
              <a:spcBef>
                <a:spcPts val="0"/>
              </a:spcBef>
              <a:spcAft>
                <a:spcPts val="0"/>
              </a:spcAft>
              <a:defRPr sz="3200">
                <a:solidFill>
                  <a:srgbClr val="FFFFFF"/>
                </a:solidFill>
              </a:defRPr>
            </a:pPr>
            <a:endParaRPr sz="1200" kern="0">
              <a:solidFill>
                <a:srgbClr val="FFFFFF"/>
              </a:solidFill>
              <a:latin typeface="Helvetica Light"/>
              <a:sym typeface="Helvetica Light"/>
            </a:endParaRPr>
          </a:p>
        </p:txBody>
      </p:sp>
      <p:sp>
        <p:nvSpPr>
          <p:cNvPr id="2" name="Slide Number Placeholder 1"/>
          <p:cNvSpPr>
            <a:spLocks noGrp="1"/>
          </p:cNvSpPr>
          <p:nvPr>
            <p:ph type="sldNum" sz="quarter" idx="2"/>
          </p:nvPr>
        </p:nvSpPr>
        <p:spPr/>
        <p:txBody>
          <a:bodyPr/>
          <a:lstStyle/>
          <a:p>
            <a:fld id="{86CB4B4D-7CA3-9044-876B-883B54F8677D}" type="slidenum">
              <a:rPr lang="en-US" smtClean="0"/>
              <a:t>33</a:t>
            </a:fld>
            <a:endParaRPr lang="en-US"/>
          </a:p>
        </p:txBody>
      </p:sp>
    </p:spTree>
    <p:extLst>
      <p:ext uri="{BB962C8B-B14F-4D97-AF65-F5344CB8AC3E}">
        <p14:creationId xmlns:p14="http://schemas.microsoft.com/office/powerpoint/2010/main" val="9285452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175"/>
                                        </p:tgtEl>
                                        <p:attrNameLst>
                                          <p:attrName>style.visibility</p:attrName>
                                        </p:attrNameLst>
                                      </p:cBhvr>
                                      <p:to>
                                        <p:strVal val="visible"/>
                                      </p:to>
                                    </p:set>
                                    <p:animEffect transition="in" filter="dissolve">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180"/>
                                        </p:tgtEl>
                                        <p:attrNameLst>
                                          <p:attrName>style.visibility</p:attrName>
                                        </p:attrNameLst>
                                      </p:cBhvr>
                                      <p:to>
                                        <p:strVal val="visible"/>
                                      </p:to>
                                    </p:set>
                                    <p:animEffect transition="in" filter="dissolve">
                                      <p:cBhvr>
                                        <p:cTn id="12" dur="1000"/>
                                        <p:tgtEl>
                                          <p:spTgt spid="180"/>
                                        </p:tgtEl>
                                      </p:cBhvr>
                                    </p:animEffect>
                                  </p:childTnLst>
                                </p:cTn>
                              </p:par>
                            </p:childTnLst>
                          </p:cTn>
                        </p:par>
                        <p:par>
                          <p:cTn id="13" fill="hold">
                            <p:stCondLst>
                              <p:cond delay="1000"/>
                            </p:stCondLst>
                            <p:childTnLst>
                              <p:par>
                                <p:cTn id="14" presetID="9" presetClass="entr" fill="hold" grpId="0" nodeType="afterEffect">
                                  <p:stCondLst>
                                    <p:cond delay="0"/>
                                  </p:stCondLst>
                                  <p:iterate>
                                    <p:tmAbs val="0"/>
                                  </p:iterate>
                                  <p:childTnLst>
                                    <p:set>
                                      <p:cBhvr>
                                        <p:cTn id="15" fill="hold"/>
                                        <p:tgtEl>
                                          <p:spTgt spid="176">
                                            <p:bg/>
                                          </p:spTgt>
                                        </p:tgtEl>
                                        <p:attrNameLst>
                                          <p:attrName>style.visibility</p:attrName>
                                        </p:attrNameLst>
                                      </p:cBhvr>
                                      <p:to>
                                        <p:strVal val="visible"/>
                                      </p:to>
                                    </p:set>
                                    <p:animEffect transition="in" filter="dissolve">
                                      <p:cBhvr>
                                        <p:cTn id="16" dur="500"/>
                                        <p:tgtEl>
                                          <p:spTgt spid="176">
                                            <p:bg/>
                                          </p:spTgt>
                                        </p:tgtEl>
                                      </p:cBhvr>
                                    </p:animEffect>
                                  </p:childTnLst>
                                </p:cTn>
                              </p:par>
                            </p:childTnLst>
                          </p:cTn>
                        </p:par>
                        <p:par>
                          <p:cTn id="17" fill="hold">
                            <p:stCondLst>
                              <p:cond delay="1500"/>
                            </p:stCondLst>
                            <p:childTnLst>
                              <p:par>
                                <p:cTn id="18" presetID="9" presetClass="entr" presetSubtype="0" fill="hold" grpId="0" nodeType="afterEffect">
                                  <p:stCondLst>
                                    <p:cond delay="0"/>
                                  </p:stCondLst>
                                  <p:iterate>
                                    <p:tmAbs val="0"/>
                                  </p:iterate>
                                  <p:childTnLst>
                                    <p:set>
                                      <p:cBhvr>
                                        <p:cTn id="19" fill="hold"/>
                                        <p:tgtEl>
                                          <p:spTgt spid="176">
                                            <p:txEl>
                                              <p:pRg st="0" end="0"/>
                                            </p:txEl>
                                          </p:spTgt>
                                        </p:tgtEl>
                                        <p:attrNameLst>
                                          <p:attrName>style.visibility</p:attrName>
                                        </p:attrNameLst>
                                      </p:cBhvr>
                                      <p:to>
                                        <p:strVal val="visible"/>
                                      </p:to>
                                    </p:set>
                                    <p:animEffect transition="in" filter="dissolve">
                                      <p:cBhvr>
                                        <p:cTn id="20" dur="500"/>
                                        <p:tgtEl>
                                          <p:spTgt spid="17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0" nodeType="clickEffect">
                                  <p:stCondLst>
                                    <p:cond delay="0"/>
                                  </p:stCondLst>
                                  <p:iterate>
                                    <p:tmAbs val="0"/>
                                  </p:iterate>
                                  <p:childTnLst>
                                    <p:set>
                                      <p:cBhvr>
                                        <p:cTn id="24" fill="hold"/>
                                        <p:tgtEl>
                                          <p:spTgt spid="181"/>
                                        </p:tgtEl>
                                        <p:attrNameLst>
                                          <p:attrName>style.visibility</p:attrName>
                                        </p:attrNameLst>
                                      </p:cBhvr>
                                      <p:to>
                                        <p:strVal val="visible"/>
                                      </p:to>
                                    </p:set>
                                    <p:animEffect transition="in" filter="dissolve">
                                      <p:cBhvr>
                                        <p:cTn id="25" dur="1000"/>
                                        <p:tgtEl>
                                          <p:spTgt spid="181"/>
                                        </p:tgtEl>
                                      </p:cBhvr>
                                    </p:animEffect>
                                  </p:childTnLst>
                                </p:cTn>
                              </p:par>
                            </p:childTnLst>
                          </p:cTn>
                        </p:par>
                        <p:par>
                          <p:cTn id="26" fill="hold">
                            <p:stCondLst>
                              <p:cond delay="1000"/>
                            </p:stCondLst>
                            <p:childTnLst>
                              <p:par>
                                <p:cTn id="27" presetID="9" presetClass="entr" fill="hold" grpId="0" nodeType="afterEffect">
                                  <p:stCondLst>
                                    <p:cond delay="0"/>
                                  </p:stCondLst>
                                  <p:iterate>
                                    <p:tmAbs val="0"/>
                                  </p:iterate>
                                  <p:childTnLst>
                                    <p:set>
                                      <p:cBhvr>
                                        <p:cTn id="28" fill="hold"/>
                                        <p:tgtEl>
                                          <p:spTgt spid="177">
                                            <p:bg/>
                                          </p:spTgt>
                                        </p:tgtEl>
                                        <p:attrNameLst>
                                          <p:attrName>style.visibility</p:attrName>
                                        </p:attrNameLst>
                                      </p:cBhvr>
                                      <p:to>
                                        <p:strVal val="visible"/>
                                      </p:to>
                                    </p:set>
                                    <p:animEffect transition="in" filter="dissolve">
                                      <p:cBhvr>
                                        <p:cTn id="29" dur="500"/>
                                        <p:tgtEl>
                                          <p:spTgt spid="177">
                                            <p:bg/>
                                          </p:spTgt>
                                        </p:tgtEl>
                                      </p:cBhvr>
                                    </p:animEffect>
                                  </p:childTnLst>
                                </p:cTn>
                              </p:par>
                            </p:childTnLst>
                          </p:cTn>
                        </p:par>
                        <p:par>
                          <p:cTn id="30" fill="hold">
                            <p:stCondLst>
                              <p:cond delay="1500"/>
                            </p:stCondLst>
                            <p:childTnLst>
                              <p:par>
                                <p:cTn id="31" presetID="9" presetClass="entr" presetSubtype="0" fill="hold" grpId="0" nodeType="afterEffect">
                                  <p:stCondLst>
                                    <p:cond delay="0"/>
                                  </p:stCondLst>
                                  <p:iterate>
                                    <p:tmAbs val="0"/>
                                  </p:iterate>
                                  <p:childTnLst>
                                    <p:set>
                                      <p:cBhvr>
                                        <p:cTn id="32" fill="hold"/>
                                        <p:tgtEl>
                                          <p:spTgt spid="177">
                                            <p:txEl>
                                              <p:pRg st="0" end="0"/>
                                            </p:txEl>
                                          </p:spTgt>
                                        </p:tgtEl>
                                        <p:attrNameLst>
                                          <p:attrName>style.visibility</p:attrName>
                                        </p:attrNameLst>
                                      </p:cBhvr>
                                      <p:to>
                                        <p:strVal val="visible"/>
                                      </p:to>
                                    </p:set>
                                    <p:animEffect transition="in" filter="dissolve">
                                      <p:cBhvr>
                                        <p:cTn id="33" dur="500"/>
                                        <p:tgtEl>
                                          <p:spTgt spid="17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fill="hold" grpId="0" nodeType="clickEffect">
                                  <p:stCondLst>
                                    <p:cond delay="0"/>
                                  </p:stCondLst>
                                  <p:iterate>
                                    <p:tmAbs val="0"/>
                                  </p:iterate>
                                  <p:childTnLst>
                                    <p:set>
                                      <p:cBhvr>
                                        <p:cTn id="37" fill="hold"/>
                                        <p:tgtEl>
                                          <p:spTgt spid="182"/>
                                        </p:tgtEl>
                                        <p:attrNameLst>
                                          <p:attrName>style.visibility</p:attrName>
                                        </p:attrNameLst>
                                      </p:cBhvr>
                                      <p:to>
                                        <p:strVal val="visible"/>
                                      </p:to>
                                    </p:set>
                                    <p:animEffect transition="in" filter="dissolve">
                                      <p:cBhvr>
                                        <p:cTn id="38" dur="1000"/>
                                        <p:tgtEl>
                                          <p:spTgt spid="182"/>
                                        </p:tgtEl>
                                      </p:cBhvr>
                                    </p:animEffect>
                                  </p:childTnLst>
                                </p:cTn>
                              </p:par>
                            </p:childTnLst>
                          </p:cTn>
                        </p:par>
                        <p:par>
                          <p:cTn id="39" fill="hold">
                            <p:stCondLst>
                              <p:cond delay="1000"/>
                            </p:stCondLst>
                            <p:childTnLst>
                              <p:par>
                                <p:cTn id="40" presetID="9" presetClass="entr" fill="hold" grpId="0" nodeType="afterEffect">
                                  <p:stCondLst>
                                    <p:cond delay="0"/>
                                  </p:stCondLst>
                                  <p:iterate>
                                    <p:tmAbs val="0"/>
                                  </p:iterate>
                                  <p:childTnLst>
                                    <p:set>
                                      <p:cBhvr>
                                        <p:cTn id="41" fill="hold"/>
                                        <p:tgtEl>
                                          <p:spTgt spid="178">
                                            <p:bg/>
                                          </p:spTgt>
                                        </p:tgtEl>
                                        <p:attrNameLst>
                                          <p:attrName>style.visibility</p:attrName>
                                        </p:attrNameLst>
                                      </p:cBhvr>
                                      <p:to>
                                        <p:strVal val="visible"/>
                                      </p:to>
                                    </p:set>
                                    <p:animEffect transition="in" filter="dissolve">
                                      <p:cBhvr>
                                        <p:cTn id="42" dur="500"/>
                                        <p:tgtEl>
                                          <p:spTgt spid="178">
                                            <p:bg/>
                                          </p:spTgt>
                                        </p:tgtEl>
                                      </p:cBhvr>
                                    </p:animEffect>
                                  </p:childTnLst>
                                </p:cTn>
                              </p:par>
                            </p:childTnLst>
                          </p:cTn>
                        </p:par>
                        <p:par>
                          <p:cTn id="43" fill="hold">
                            <p:stCondLst>
                              <p:cond delay="1500"/>
                            </p:stCondLst>
                            <p:childTnLst>
                              <p:par>
                                <p:cTn id="44" presetID="9" presetClass="entr" presetSubtype="0" fill="hold" grpId="0" nodeType="afterEffect">
                                  <p:stCondLst>
                                    <p:cond delay="0"/>
                                  </p:stCondLst>
                                  <p:iterate>
                                    <p:tmAbs val="0"/>
                                  </p:iterate>
                                  <p:childTnLst>
                                    <p:set>
                                      <p:cBhvr>
                                        <p:cTn id="45" fill="hold"/>
                                        <p:tgtEl>
                                          <p:spTgt spid="178">
                                            <p:txEl>
                                              <p:pRg st="0" end="0"/>
                                            </p:txEl>
                                          </p:spTgt>
                                        </p:tgtEl>
                                        <p:attrNameLst>
                                          <p:attrName>style.visibility</p:attrName>
                                        </p:attrNameLst>
                                      </p:cBhvr>
                                      <p:to>
                                        <p:strVal val="visible"/>
                                      </p:to>
                                    </p:set>
                                    <p:animEffect transition="in" filter="dissolve">
                                      <p:cBhvr>
                                        <p:cTn id="46" dur="500"/>
                                        <p:tgtEl>
                                          <p:spTgt spid="17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fill="hold" grpId="0" nodeType="clickEffect">
                                  <p:stCondLst>
                                    <p:cond delay="0"/>
                                  </p:stCondLst>
                                  <p:iterate>
                                    <p:tmAbs val="0"/>
                                  </p:iterate>
                                  <p:childTnLst>
                                    <p:set>
                                      <p:cBhvr>
                                        <p:cTn id="50" fill="hold"/>
                                        <p:tgtEl>
                                          <p:spTgt spid="183"/>
                                        </p:tgtEl>
                                        <p:attrNameLst>
                                          <p:attrName>style.visibility</p:attrName>
                                        </p:attrNameLst>
                                      </p:cBhvr>
                                      <p:to>
                                        <p:strVal val="visible"/>
                                      </p:to>
                                    </p:set>
                                    <p:animEffect transition="in" filter="dissolve">
                                      <p:cBhvr>
                                        <p:cTn id="51" dur="1000"/>
                                        <p:tgtEl>
                                          <p:spTgt spid="183"/>
                                        </p:tgtEl>
                                      </p:cBhvr>
                                    </p:animEffect>
                                  </p:childTnLst>
                                </p:cTn>
                              </p:par>
                            </p:childTnLst>
                          </p:cTn>
                        </p:par>
                        <p:par>
                          <p:cTn id="52" fill="hold">
                            <p:stCondLst>
                              <p:cond delay="1000"/>
                            </p:stCondLst>
                            <p:childTnLst>
                              <p:par>
                                <p:cTn id="53" presetID="9" presetClass="entr" fill="hold" grpId="0" nodeType="afterEffect">
                                  <p:stCondLst>
                                    <p:cond delay="0"/>
                                  </p:stCondLst>
                                  <p:iterate>
                                    <p:tmAbs val="0"/>
                                  </p:iterate>
                                  <p:childTnLst>
                                    <p:set>
                                      <p:cBhvr>
                                        <p:cTn id="54" fill="hold"/>
                                        <p:tgtEl>
                                          <p:spTgt spid="179">
                                            <p:bg/>
                                          </p:spTgt>
                                        </p:tgtEl>
                                        <p:attrNameLst>
                                          <p:attrName>style.visibility</p:attrName>
                                        </p:attrNameLst>
                                      </p:cBhvr>
                                      <p:to>
                                        <p:strVal val="visible"/>
                                      </p:to>
                                    </p:set>
                                    <p:animEffect transition="in" filter="dissolve">
                                      <p:cBhvr>
                                        <p:cTn id="55" dur="500"/>
                                        <p:tgtEl>
                                          <p:spTgt spid="179">
                                            <p:bg/>
                                          </p:spTgt>
                                        </p:tgtEl>
                                      </p:cBhvr>
                                    </p:animEffect>
                                  </p:childTnLst>
                                </p:cTn>
                              </p:par>
                            </p:childTnLst>
                          </p:cTn>
                        </p:par>
                        <p:par>
                          <p:cTn id="56" fill="hold">
                            <p:stCondLst>
                              <p:cond delay="1500"/>
                            </p:stCondLst>
                            <p:childTnLst>
                              <p:par>
                                <p:cTn id="57" presetID="9" presetClass="entr" presetSubtype="0" fill="hold" grpId="0" nodeType="afterEffect">
                                  <p:stCondLst>
                                    <p:cond delay="0"/>
                                  </p:stCondLst>
                                  <p:iterate>
                                    <p:tmAbs val="0"/>
                                  </p:iterate>
                                  <p:childTnLst>
                                    <p:set>
                                      <p:cBhvr>
                                        <p:cTn id="58" fill="hold"/>
                                        <p:tgtEl>
                                          <p:spTgt spid="179">
                                            <p:txEl>
                                              <p:pRg st="0" end="0"/>
                                            </p:txEl>
                                          </p:spTgt>
                                        </p:tgtEl>
                                        <p:attrNameLst>
                                          <p:attrName>style.visibility</p:attrName>
                                        </p:attrNameLst>
                                      </p:cBhvr>
                                      <p:to>
                                        <p:strVal val="visible"/>
                                      </p:to>
                                    </p:set>
                                    <p:animEffect transition="in" filter="dissolve">
                                      <p:cBhvr>
                                        <p:cTn id="59" dur="500"/>
                                        <p:tgtEl>
                                          <p:spTgt spid="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advAuto="0"/>
      <p:bldP spid="176" grpId="0" build="p" bldLvl="5" animBg="1" advAuto="0"/>
      <p:bldP spid="177" grpId="0" build="p" bldLvl="5" animBg="1" advAuto="0"/>
      <p:bldP spid="178" grpId="0" build="p" bldLvl="5" animBg="1" advAuto="0"/>
      <p:bldP spid="179" grpId="0" build="p" bldLvl="5" animBg="1" advAuto="0"/>
      <p:bldP spid="180" grpId="0" animBg="1" advAuto="0"/>
      <p:bldP spid="181" grpId="0" animBg="1" advAuto="0"/>
      <p:bldP spid="182" grpId="0" animBg="1" advAuto="0"/>
      <p:bldP spid="183"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dirty="0"/>
              <a:t>GRPC 1.1 Competence</a:t>
            </a:r>
          </a:p>
        </p:txBody>
      </p:sp>
      <p:sp>
        <p:nvSpPr>
          <p:cNvPr id="3" name="Content Placeholder 2"/>
          <p:cNvSpPr>
            <a:spLocks noGrp="1"/>
          </p:cNvSpPr>
          <p:nvPr>
            <p:ph idx="1"/>
          </p:nvPr>
        </p:nvSpPr>
        <p:spPr>
          <a:xfrm>
            <a:off x="457200" y="980728"/>
            <a:ext cx="8229600" cy="5115272"/>
          </a:xfrm>
        </p:spPr>
        <p:txBody>
          <a:bodyPr/>
          <a:lstStyle/>
          <a:p>
            <a:r>
              <a:rPr lang="en-US" sz="2800" dirty="0"/>
              <a:t>A lawyer shall provide competent representation to a client. </a:t>
            </a:r>
          </a:p>
          <a:p>
            <a:r>
              <a:rPr lang="en-US" sz="2800" dirty="0"/>
              <a:t>Competent representation as used in this Rule means that a lawyer shall not handle a matter which the lawyer knows or should know to be beyond the lawyer’s level of competence </a:t>
            </a:r>
          </a:p>
          <a:p>
            <a:pPr lvl="1"/>
            <a:r>
              <a:rPr lang="en-US" dirty="0"/>
              <a:t>without associating another lawyer who the original lawyer reasonably believes to be competent to handle the matter in question. </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Lawyers For Equal Justice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1C003-CA58-4C71-A6FF-766D1B731BF4}"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2236040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dirty="0"/>
              <a:t>GRPC 1.1 Competence</a:t>
            </a:r>
          </a:p>
        </p:txBody>
      </p:sp>
      <p:sp>
        <p:nvSpPr>
          <p:cNvPr id="3" name="Content Placeholder 2"/>
          <p:cNvSpPr>
            <a:spLocks noGrp="1"/>
          </p:cNvSpPr>
          <p:nvPr>
            <p:ph idx="1"/>
          </p:nvPr>
        </p:nvSpPr>
        <p:spPr>
          <a:xfrm>
            <a:off x="457200" y="980728"/>
            <a:ext cx="8229600" cy="5115272"/>
          </a:xfrm>
        </p:spPr>
        <p:txBody>
          <a:bodyPr/>
          <a:lstStyle/>
          <a:p>
            <a:r>
              <a:rPr lang="en-US" dirty="0" smtClean="0"/>
              <a:t>Competence requires </a:t>
            </a:r>
          </a:p>
          <a:p>
            <a:r>
              <a:rPr lang="en-US" dirty="0" smtClean="0"/>
              <a:t>the legal knowledge, </a:t>
            </a:r>
          </a:p>
          <a:p>
            <a:r>
              <a:rPr lang="en-US" dirty="0" smtClean="0"/>
              <a:t>skill, </a:t>
            </a:r>
          </a:p>
          <a:p>
            <a:r>
              <a:rPr lang="en-US" dirty="0" smtClean="0"/>
              <a:t>thoroughness </a:t>
            </a:r>
          </a:p>
          <a:p>
            <a:r>
              <a:rPr lang="en-US" dirty="0" smtClean="0"/>
              <a:t>and preparation </a:t>
            </a:r>
          </a:p>
          <a:p>
            <a:r>
              <a:rPr lang="en-US" dirty="0" smtClean="0"/>
              <a:t>reasonably necessary for the representation.</a:t>
            </a: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Lawyers For Equal Justice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1C003-CA58-4C71-A6FF-766D1B731BF4}"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3756557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2094"/>
          </a:xfrm>
        </p:spPr>
        <p:txBody>
          <a:bodyPr/>
          <a:lstStyle/>
          <a:p>
            <a:r>
              <a:rPr lang="en-US" sz="4000" dirty="0"/>
              <a:t>GRPC 1.2 Scope of Representation</a:t>
            </a:r>
          </a:p>
        </p:txBody>
      </p:sp>
      <p:sp>
        <p:nvSpPr>
          <p:cNvPr id="3" name="Content Placeholder 2"/>
          <p:cNvSpPr>
            <a:spLocks noGrp="1"/>
          </p:cNvSpPr>
          <p:nvPr>
            <p:ph idx="1"/>
          </p:nvPr>
        </p:nvSpPr>
        <p:spPr>
          <a:xfrm>
            <a:off x="457200" y="1016732"/>
            <a:ext cx="8229600" cy="5079268"/>
          </a:xfrm>
        </p:spPr>
        <p:txBody>
          <a:bodyPr/>
          <a:lstStyle/>
          <a:p>
            <a:r>
              <a:rPr lang="en-US" sz="2800" dirty="0"/>
              <a:t>(a) Subject to paragraphs (c) and (d), a lawyer shall abide by a client's decisions concerning the scope and objectives of representation </a:t>
            </a:r>
          </a:p>
          <a:p>
            <a:pPr lvl="1"/>
            <a:r>
              <a:rPr lang="en-US" sz="2400" dirty="0"/>
              <a:t>and, as required by Rule 1.4, shall consult with the client as to the means by which they are to be pursued. </a:t>
            </a:r>
          </a:p>
          <a:p>
            <a:r>
              <a:rPr lang="en-US" sz="2800" dirty="0"/>
              <a:t>A lawyer may take such action on behalf of the client as is impliedly authorized to carry out the representation. </a:t>
            </a:r>
          </a:p>
          <a:p>
            <a:endParaRPr lang="en-US" sz="1400" dirty="0"/>
          </a:p>
        </p:txBody>
      </p:sp>
      <p:sp>
        <p:nvSpPr>
          <p:cNvPr id="4" name="Footer Placeholder 3"/>
          <p:cNvSpPr>
            <a:spLocks noGrp="1"/>
          </p:cNvSpPr>
          <p:nvPr>
            <p:ph type="ftr" sz="quarter" idx="11"/>
          </p:nvPr>
        </p:nvSpPr>
        <p:spPr/>
        <p:txBody>
          <a:bodyPr/>
          <a:lstStyle/>
          <a:p>
            <a:pPr>
              <a:defRPr/>
            </a:pPr>
            <a:r>
              <a:rPr lang="en-US"/>
              <a:t>Lawyers For Equal Justice</a:t>
            </a:r>
          </a:p>
        </p:txBody>
      </p:sp>
      <p:sp>
        <p:nvSpPr>
          <p:cNvPr id="5" name="Slide Number Placeholder 4"/>
          <p:cNvSpPr>
            <a:spLocks noGrp="1"/>
          </p:cNvSpPr>
          <p:nvPr>
            <p:ph type="sldNum" sz="quarter" idx="12"/>
          </p:nvPr>
        </p:nvSpPr>
        <p:spPr/>
        <p:txBody>
          <a:bodyPr/>
          <a:lstStyle/>
          <a:p>
            <a:fld id="{D9A1C003-CA58-4C71-A6FF-766D1B731BF4}" type="slidenum">
              <a:rPr lang="en-US" altLang="en-US" smtClean="0"/>
              <a:pPr/>
              <a:t>36</a:t>
            </a:fld>
            <a:endParaRPr lang="en-US" altLang="en-US"/>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1852350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2094"/>
          </a:xfrm>
        </p:spPr>
        <p:txBody>
          <a:bodyPr/>
          <a:lstStyle/>
          <a:p>
            <a:r>
              <a:rPr lang="en-US" sz="4000" dirty="0"/>
              <a:t>GRPC 1.2 Scope of Representation</a:t>
            </a:r>
          </a:p>
        </p:txBody>
      </p:sp>
      <p:sp>
        <p:nvSpPr>
          <p:cNvPr id="3" name="Content Placeholder 2"/>
          <p:cNvSpPr>
            <a:spLocks noGrp="1"/>
          </p:cNvSpPr>
          <p:nvPr>
            <p:ph idx="1"/>
          </p:nvPr>
        </p:nvSpPr>
        <p:spPr>
          <a:xfrm>
            <a:off x="457200" y="1016732"/>
            <a:ext cx="8229600" cy="5079268"/>
          </a:xfrm>
        </p:spPr>
        <p:txBody>
          <a:bodyPr/>
          <a:lstStyle/>
          <a:p>
            <a:r>
              <a:rPr lang="en-US" dirty="0" smtClean="0"/>
              <a:t>A </a:t>
            </a:r>
            <a:r>
              <a:rPr lang="en-US" dirty="0"/>
              <a:t>lawyer shall abide by a client's decision whether to settle a matter. </a:t>
            </a:r>
          </a:p>
          <a:p>
            <a:r>
              <a:rPr lang="en-US" dirty="0"/>
              <a:t>In a criminal case, the lawyer shall abide by the client's decision, </a:t>
            </a:r>
          </a:p>
          <a:p>
            <a:pPr lvl="1"/>
            <a:r>
              <a:rPr lang="en-US" sz="3200" dirty="0"/>
              <a:t>after consultation with the lawyer, </a:t>
            </a:r>
          </a:p>
          <a:p>
            <a:pPr lvl="1"/>
            <a:r>
              <a:rPr lang="en-US" sz="3200" dirty="0"/>
              <a:t>as to a plea to be entered, </a:t>
            </a:r>
          </a:p>
          <a:p>
            <a:pPr lvl="1"/>
            <a:r>
              <a:rPr lang="en-US" sz="3200" dirty="0"/>
              <a:t>whether to waive jury trial </a:t>
            </a:r>
          </a:p>
          <a:p>
            <a:pPr lvl="1"/>
            <a:r>
              <a:rPr lang="en-US" sz="3200" dirty="0"/>
              <a:t>and whether the client will testify.</a:t>
            </a:r>
          </a:p>
          <a:p>
            <a:endParaRPr lang="en-US" sz="1400" dirty="0"/>
          </a:p>
        </p:txBody>
      </p:sp>
      <p:sp>
        <p:nvSpPr>
          <p:cNvPr id="4" name="Footer Placeholder 3"/>
          <p:cNvSpPr>
            <a:spLocks noGrp="1"/>
          </p:cNvSpPr>
          <p:nvPr>
            <p:ph type="ftr" sz="quarter" idx="11"/>
          </p:nvPr>
        </p:nvSpPr>
        <p:spPr/>
        <p:txBody>
          <a:bodyPr/>
          <a:lstStyle/>
          <a:p>
            <a:pPr>
              <a:defRPr/>
            </a:pPr>
            <a:r>
              <a:rPr lang="en-US"/>
              <a:t>Lawyers For Equal Justice</a:t>
            </a:r>
          </a:p>
        </p:txBody>
      </p:sp>
      <p:sp>
        <p:nvSpPr>
          <p:cNvPr id="5" name="Slide Number Placeholder 4"/>
          <p:cNvSpPr>
            <a:spLocks noGrp="1"/>
          </p:cNvSpPr>
          <p:nvPr>
            <p:ph type="sldNum" sz="quarter" idx="12"/>
          </p:nvPr>
        </p:nvSpPr>
        <p:spPr/>
        <p:txBody>
          <a:bodyPr/>
          <a:lstStyle/>
          <a:p>
            <a:fld id="{D9A1C003-CA58-4C71-A6FF-766D1B731BF4}" type="slidenum">
              <a:rPr lang="en-US" altLang="en-US" smtClean="0"/>
              <a:pPr/>
              <a:t>37</a:t>
            </a:fld>
            <a:endParaRPr lang="en-US" altLang="en-US"/>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3293566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2094"/>
          </a:xfrm>
        </p:spPr>
        <p:txBody>
          <a:bodyPr/>
          <a:lstStyle/>
          <a:p>
            <a:r>
              <a:rPr lang="en-US" sz="4000" dirty="0"/>
              <a:t>GRPC 1.2 Scope of Representation</a:t>
            </a:r>
          </a:p>
        </p:txBody>
      </p:sp>
      <p:sp>
        <p:nvSpPr>
          <p:cNvPr id="3" name="Content Placeholder 2"/>
          <p:cNvSpPr>
            <a:spLocks noGrp="1"/>
          </p:cNvSpPr>
          <p:nvPr>
            <p:ph idx="1"/>
          </p:nvPr>
        </p:nvSpPr>
        <p:spPr>
          <a:xfrm>
            <a:off x="457200" y="1016732"/>
            <a:ext cx="8229600" cy="5292588"/>
          </a:xfrm>
        </p:spPr>
        <p:txBody>
          <a:bodyPr/>
          <a:lstStyle/>
          <a:p>
            <a:r>
              <a:rPr lang="en-US" sz="3600" dirty="0"/>
              <a:t>(c) A lawyer may limit the scope and objectives of the representation </a:t>
            </a:r>
          </a:p>
          <a:p>
            <a:pPr lvl="1"/>
            <a:r>
              <a:rPr lang="en-US" sz="3600" dirty="0"/>
              <a:t>if the limitation is reasonable under the circumstances </a:t>
            </a:r>
          </a:p>
          <a:p>
            <a:pPr lvl="1"/>
            <a:r>
              <a:rPr lang="en-US" sz="3600" dirty="0"/>
              <a:t>and the client gives informed consent.</a:t>
            </a:r>
          </a:p>
          <a:p>
            <a:r>
              <a:rPr lang="en-US" sz="3600" dirty="0" smtClean="0"/>
              <a:t>See Comment </a:t>
            </a:r>
            <a:r>
              <a:rPr lang="en-US" sz="3600" dirty="0"/>
              <a:t>[7] </a:t>
            </a:r>
            <a:r>
              <a:rPr lang="en-US" sz="1800" dirty="0"/>
              <a:t>								</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Lawyers For Equal Justice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1C003-CA58-4C71-A6FF-766D1B731BF4}"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882659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2094"/>
          </a:xfrm>
        </p:spPr>
        <p:txBody>
          <a:bodyPr/>
          <a:lstStyle/>
          <a:p>
            <a:r>
              <a:rPr lang="en-US" sz="4000" dirty="0"/>
              <a:t>GRPC 1.2 Scope of Representation</a:t>
            </a:r>
          </a:p>
        </p:txBody>
      </p:sp>
      <p:sp>
        <p:nvSpPr>
          <p:cNvPr id="3" name="Content Placeholder 2"/>
          <p:cNvSpPr>
            <a:spLocks noGrp="1"/>
          </p:cNvSpPr>
          <p:nvPr>
            <p:ph idx="1"/>
          </p:nvPr>
        </p:nvSpPr>
        <p:spPr>
          <a:xfrm>
            <a:off x="457200" y="1016732"/>
            <a:ext cx="8229600" cy="5292588"/>
          </a:xfrm>
        </p:spPr>
        <p:txBody>
          <a:bodyPr/>
          <a:lstStyle/>
          <a:p>
            <a:r>
              <a:rPr lang="en-US" sz="2200" dirty="0" smtClean="0"/>
              <a:t>Comment </a:t>
            </a:r>
            <a:r>
              <a:rPr lang="en-US" sz="2200" dirty="0"/>
              <a:t>[7] </a:t>
            </a:r>
          </a:p>
          <a:p>
            <a:pPr lvl="1"/>
            <a:r>
              <a:rPr lang="en-US" sz="2400" dirty="0"/>
              <a:t>the limitation must be reasonable under the circumstances. </a:t>
            </a:r>
          </a:p>
          <a:p>
            <a:pPr lvl="1"/>
            <a:r>
              <a:rPr lang="en-US" sz="2400" dirty="0"/>
              <a:t>If a client's objective is limited to securing general information about the law the client needs in order to handle a common and typically uncomplicated legal problem, the lawyer and client may agree that the lawyer's services will be limited to a brief telephone consultation. </a:t>
            </a:r>
          </a:p>
          <a:p>
            <a:pPr lvl="1"/>
            <a:r>
              <a:rPr lang="en-US" sz="2400" dirty="0"/>
              <a:t>Such a limitation, however, would not be reasonable if the time allotted was not sufficient to yield advice upon which the client could rely. </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Lawyers For Equal Justice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1C003-CA58-4C71-A6FF-766D1B731BF4}"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78984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753F0FE-C871-4C38-AC75-9FDA6622EA9C}" type="slidenum">
              <a:rPr lang="en-US" altLang="en-US"/>
              <a:pPr/>
              <a:t>4</a:t>
            </a:fld>
            <a:endParaRPr lang="en-US" altLang="en-US"/>
          </a:p>
        </p:txBody>
      </p:sp>
      <p:sp>
        <p:nvSpPr>
          <p:cNvPr id="144387" name="Rectangle 3"/>
          <p:cNvSpPr>
            <a:spLocks noGrp="1" noChangeArrowheads="1"/>
          </p:cNvSpPr>
          <p:nvPr>
            <p:ph type="body" idx="4294967295"/>
          </p:nvPr>
        </p:nvSpPr>
        <p:spPr>
          <a:xfrm>
            <a:off x="0" y="476250"/>
            <a:ext cx="8229600" cy="5619750"/>
          </a:xfrm>
        </p:spPr>
        <p:txBody>
          <a:bodyPr/>
          <a:lstStyle/>
          <a:p>
            <a:pPr eaLnBrk="1" hangingPunct="1">
              <a:defRPr/>
            </a:pPr>
            <a:r>
              <a:rPr lang="en-US">
                <a:effectLst/>
              </a:rPr>
              <a:t>I went to [my current solicitor] because of her reputation and expertise </a:t>
            </a:r>
          </a:p>
          <a:p>
            <a:pPr eaLnBrk="1" hangingPunct="1">
              <a:defRPr/>
            </a:pPr>
            <a:r>
              <a:rPr lang="en-US">
                <a:effectLst/>
              </a:rPr>
              <a:t>she is a part-time registrar and has a big reputation as a specialist in this area </a:t>
            </a:r>
          </a:p>
          <a:p>
            <a:pPr eaLnBrk="1" hangingPunct="1">
              <a:defRPr/>
            </a:pPr>
            <a:r>
              <a:rPr lang="en-US">
                <a:effectLst/>
              </a:rPr>
              <a:t>but SHE JUST DOESN’T LISTEN.  </a:t>
            </a:r>
            <a:endParaRPr lang="en-US"/>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p:cTn id="7" dur="500" fill="hold"/>
                                        <p:tgtEl>
                                          <p:spTgt spid="144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43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4387">
                                            <p:txEl>
                                              <p:pRg st="1" end="1"/>
                                            </p:txEl>
                                          </p:spTgt>
                                        </p:tgtEl>
                                        <p:attrNameLst>
                                          <p:attrName>style.visibility</p:attrName>
                                        </p:attrNameLst>
                                      </p:cBhvr>
                                      <p:to>
                                        <p:strVal val="visible"/>
                                      </p:to>
                                    </p:set>
                                    <p:anim calcmode="lin" valueType="num">
                                      <p:cBhvr>
                                        <p:cTn id="13" dur="500" fill="hold"/>
                                        <p:tgtEl>
                                          <p:spTgt spid="14438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43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4387">
                                            <p:txEl>
                                              <p:pRg st="2" end="2"/>
                                            </p:txEl>
                                          </p:spTgt>
                                        </p:tgtEl>
                                        <p:attrNameLst>
                                          <p:attrName>style.visibility</p:attrName>
                                        </p:attrNameLst>
                                      </p:cBhvr>
                                      <p:to>
                                        <p:strVal val="visible"/>
                                      </p:to>
                                    </p:set>
                                    <p:anim calcmode="lin" valueType="num">
                                      <p:cBhvr>
                                        <p:cTn id="19" dur="500" fill="hold"/>
                                        <p:tgtEl>
                                          <p:spTgt spid="14438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438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2094"/>
          </a:xfrm>
        </p:spPr>
        <p:txBody>
          <a:bodyPr/>
          <a:lstStyle/>
          <a:p>
            <a:r>
              <a:rPr lang="en-US" sz="4000" dirty="0"/>
              <a:t>GRPC 1.2 Scope of Representation</a:t>
            </a:r>
          </a:p>
        </p:txBody>
      </p:sp>
      <p:sp>
        <p:nvSpPr>
          <p:cNvPr id="3" name="Content Placeholder 2"/>
          <p:cNvSpPr>
            <a:spLocks noGrp="1"/>
          </p:cNvSpPr>
          <p:nvPr>
            <p:ph idx="1"/>
          </p:nvPr>
        </p:nvSpPr>
        <p:spPr>
          <a:xfrm>
            <a:off x="457200" y="1016732"/>
            <a:ext cx="8229600" cy="5292588"/>
          </a:xfrm>
        </p:spPr>
        <p:txBody>
          <a:bodyPr/>
          <a:lstStyle/>
          <a:p>
            <a:r>
              <a:rPr lang="en-US" sz="2200" dirty="0" smtClean="0"/>
              <a:t>Comment </a:t>
            </a:r>
            <a:r>
              <a:rPr lang="en-US" sz="2200" dirty="0"/>
              <a:t>[7] </a:t>
            </a:r>
          </a:p>
          <a:p>
            <a:pPr lvl="1"/>
            <a:r>
              <a:rPr lang="en-US" sz="3200" dirty="0" smtClean="0"/>
              <a:t>Although </a:t>
            </a:r>
            <a:r>
              <a:rPr lang="en-US" sz="3200" dirty="0"/>
              <a:t>an agreement for a limited representation does not exempt a lawyer from the duty to provide competent representation, </a:t>
            </a:r>
            <a:endParaRPr lang="en-US" sz="3200" dirty="0" smtClean="0"/>
          </a:p>
          <a:p>
            <a:pPr lvl="1"/>
            <a:r>
              <a:rPr lang="en-US" sz="3200" dirty="0" smtClean="0"/>
              <a:t>the </a:t>
            </a:r>
            <a:r>
              <a:rPr lang="en-US" sz="3200" dirty="0"/>
              <a:t>limitation is a factor to be considered when determining the legal knowledge, skill, thoroughness and preparation reasonably necessary for the representation. 								</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Lawyers For Equal Justice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1C003-CA58-4C71-A6FF-766D1B731BF4}"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3238693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2094"/>
          </a:xfrm>
        </p:spPr>
        <p:txBody>
          <a:bodyPr/>
          <a:lstStyle/>
          <a:p>
            <a:r>
              <a:rPr lang="en-US" sz="4000" dirty="0"/>
              <a:t>GRPC 1.2 Scope of Representation</a:t>
            </a:r>
          </a:p>
        </p:txBody>
      </p:sp>
      <p:sp>
        <p:nvSpPr>
          <p:cNvPr id="3" name="Content Placeholder 2"/>
          <p:cNvSpPr>
            <a:spLocks noGrp="1"/>
          </p:cNvSpPr>
          <p:nvPr>
            <p:ph idx="1"/>
          </p:nvPr>
        </p:nvSpPr>
        <p:spPr>
          <a:xfrm>
            <a:off x="457200" y="1016732"/>
            <a:ext cx="8229600" cy="5079268"/>
          </a:xfrm>
        </p:spPr>
        <p:txBody>
          <a:bodyPr/>
          <a:lstStyle/>
          <a:p>
            <a:r>
              <a:rPr lang="en-US" sz="2000" dirty="0"/>
              <a:t>(a) Subject to paragraphs (c) and (d), a lawyer shall abide by a client's decisions concerning the scope and objectives of representation </a:t>
            </a:r>
          </a:p>
          <a:p>
            <a:r>
              <a:rPr lang="en-US" sz="2000" dirty="0"/>
              <a:t>and, as required by Rule 1.4, </a:t>
            </a:r>
            <a:r>
              <a:rPr lang="en-US" sz="4800" dirty="0"/>
              <a:t>shall consult </a:t>
            </a:r>
            <a:r>
              <a:rPr lang="en-US" sz="2000" dirty="0"/>
              <a:t>with the client as to the means by which they are to be pursued. </a:t>
            </a:r>
          </a:p>
          <a:p>
            <a:endParaRPr lang="en-US" sz="1400"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Lawyers For Equal Justice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1C003-CA58-4C71-A6FF-766D1B731BF4}"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3510807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GRPC 1.0   Terminology</a:t>
            </a:r>
          </a:p>
        </p:txBody>
      </p:sp>
      <p:sp>
        <p:nvSpPr>
          <p:cNvPr id="3" name="Content Placeholder 2"/>
          <p:cNvSpPr>
            <a:spLocks noGrp="1"/>
          </p:cNvSpPr>
          <p:nvPr>
            <p:ph idx="1"/>
          </p:nvPr>
        </p:nvSpPr>
        <p:spPr/>
        <p:txBody>
          <a:bodyPr/>
          <a:lstStyle/>
          <a:p>
            <a:r>
              <a:rPr lang="en-US" dirty="0"/>
              <a:t>(c) ``Consult'' or ``consultation'' denotes communication of information reasonably sufficient to permit the client to appreciate the significance of the matter in question.</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Lawyers For Equal Justice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1C003-CA58-4C71-A6FF-766D1B731BF4}"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3025272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2094"/>
          </a:xfrm>
        </p:spPr>
        <p:txBody>
          <a:bodyPr/>
          <a:lstStyle/>
          <a:p>
            <a:r>
              <a:rPr lang="en-US" sz="4000" dirty="0"/>
              <a:t>GRPC 1.2 Scope of Representation</a:t>
            </a:r>
          </a:p>
        </p:txBody>
      </p:sp>
      <p:sp>
        <p:nvSpPr>
          <p:cNvPr id="3" name="Content Placeholder 2"/>
          <p:cNvSpPr>
            <a:spLocks noGrp="1"/>
          </p:cNvSpPr>
          <p:nvPr>
            <p:ph idx="1"/>
          </p:nvPr>
        </p:nvSpPr>
        <p:spPr>
          <a:xfrm>
            <a:off x="457200" y="1016732"/>
            <a:ext cx="8229600" cy="5292588"/>
          </a:xfrm>
        </p:spPr>
        <p:txBody>
          <a:bodyPr/>
          <a:lstStyle/>
          <a:p>
            <a:r>
              <a:rPr lang="en-US" sz="2800" dirty="0"/>
              <a:t>(c) A lawyer may limit the scope and objectives of the representation </a:t>
            </a:r>
          </a:p>
          <a:p>
            <a:pPr lvl="1"/>
            <a:r>
              <a:rPr lang="en-US" dirty="0"/>
              <a:t>if the limitation is reasonable under the circumstances </a:t>
            </a:r>
          </a:p>
          <a:p>
            <a:pPr lvl="1"/>
            <a:r>
              <a:rPr lang="en-US" dirty="0"/>
              <a:t>and the client gives </a:t>
            </a:r>
            <a:r>
              <a:rPr lang="en-US" sz="4000" dirty="0"/>
              <a:t>informed consent.</a:t>
            </a:r>
          </a:p>
          <a:p>
            <a:r>
              <a:rPr lang="en-US" sz="1800" dirty="0"/>
              <a:t>								</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Lawyers For Equal Justice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1C003-CA58-4C71-A6FF-766D1B731BF4}"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22762059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en-US" dirty="0"/>
              <a:t>GRPC 1.0   Terminology</a:t>
            </a:r>
          </a:p>
        </p:txBody>
      </p:sp>
      <p:sp>
        <p:nvSpPr>
          <p:cNvPr id="3" name="Content Placeholder 2"/>
          <p:cNvSpPr>
            <a:spLocks noGrp="1"/>
          </p:cNvSpPr>
          <p:nvPr>
            <p:ph idx="1"/>
          </p:nvPr>
        </p:nvSpPr>
        <p:spPr>
          <a:xfrm>
            <a:off x="457200" y="980728"/>
            <a:ext cx="8229600" cy="5115272"/>
          </a:xfrm>
        </p:spPr>
        <p:txBody>
          <a:bodyPr/>
          <a:lstStyle/>
          <a:p>
            <a:r>
              <a:rPr lang="en-US" dirty="0"/>
              <a:t>(h) ``Informed consent'' denotes the agreement by a person to a proposed course of conduct </a:t>
            </a:r>
          </a:p>
          <a:p>
            <a:r>
              <a:rPr lang="en-US" dirty="0"/>
              <a:t>after the lawyer has communicated adequate information and explanation </a:t>
            </a:r>
          </a:p>
          <a:p>
            <a:pPr lvl="1"/>
            <a:r>
              <a:rPr lang="en-US" dirty="0"/>
              <a:t>about the material risks of </a:t>
            </a:r>
          </a:p>
          <a:p>
            <a:pPr lvl="1"/>
            <a:r>
              <a:rPr lang="en-US" dirty="0"/>
              <a:t>and reasonably available alternatives </a:t>
            </a:r>
          </a:p>
          <a:p>
            <a:r>
              <a:rPr lang="en-US" dirty="0"/>
              <a:t>to the proposed course of conduct.</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Lawyers For Equal Justice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1C003-CA58-4C71-A6FF-766D1B731BF4}"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13199817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2094"/>
          </a:xfrm>
        </p:spPr>
        <p:txBody>
          <a:bodyPr/>
          <a:lstStyle/>
          <a:p>
            <a:r>
              <a:rPr lang="en-US" dirty="0"/>
              <a:t>GRPC 1.4 Communication</a:t>
            </a:r>
          </a:p>
        </p:txBody>
      </p:sp>
      <p:sp>
        <p:nvSpPr>
          <p:cNvPr id="3" name="Content Placeholder 2"/>
          <p:cNvSpPr>
            <a:spLocks noGrp="1"/>
          </p:cNvSpPr>
          <p:nvPr>
            <p:ph idx="1"/>
          </p:nvPr>
        </p:nvSpPr>
        <p:spPr>
          <a:xfrm>
            <a:off x="457200" y="944724"/>
            <a:ext cx="8229600" cy="5303676"/>
          </a:xfrm>
        </p:spPr>
        <p:txBody>
          <a:bodyPr/>
          <a:lstStyle/>
          <a:p>
            <a:r>
              <a:rPr lang="en-US" dirty="0"/>
              <a:t>(a) A lawyer shall:</a:t>
            </a:r>
          </a:p>
          <a:p>
            <a:r>
              <a:rPr lang="en-US" dirty="0"/>
              <a:t>(1) promptly inform the client of any decision or circumstance with respect to which the client's informed consent, as defined in Rule 1.0(h), is required by these Rules;</a:t>
            </a:r>
          </a:p>
          <a:p>
            <a:r>
              <a:rPr lang="en-US" dirty="0"/>
              <a:t>(2) reasonably consult with the client about the means by which the client's objectives are to be </a:t>
            </a:r>
            <a:r>
              <a:rPr lang="en-US" dirty="0" smtClean="0"/>
              <a:t>accomplished</a:t>
            </a: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Lawyers For Equal Justice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1C003-CA58-4C71-A6FF-766D1B731BF4}"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15757446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2094"/>
          </a:xfrm>
        </p:spPr>
        <p:txBody>
          <a:bodyPr/>
          <a:lstStyle/>
          <a:p>
            <a:r>
              <a:rPr lang="en-US" dirty="0"/>
              <a:t>GRPC 1.4 Communication</a:t>
            </a:r>
          </a:p>
        </p:txBody>
      </p:sp>
      <p:sp>
        <p:nvSpPr>
          <p:cNvPr id="3" name="Content Placeholder 2"/>
          <p:cNvSpPr>
            <a:spLocks noGrp="1"/>
          </p:cNvSpPr>
          <p:nvPr>
            <p:ph idx="1"/>
          </p:nvPr>
        </p:nvSpPr>
        <p:spPr>
          <a:xfrm>
            <a:off x="457200" y="944724"/>
            <a:ext cx="8229600" cy="5303676"/>
          </a:xfrm>
        </p:spPr>
        <p:txBody>
          <a:bodyPr/>
          <a:lstStyle/>
          <a:p>
            <a:r>
              <a:rPr lang="en-US" sz="3600" dirty="0"/>
              <a:t>(a) A lawyer </a:t>
            </a:r>
            <a:r>
              <a:rPr lang="en-US" sz="3600" dirty="0" smtClean="0"/>
              <a:t>shall ...</a:t>
            </a:r>
            <a:endParaRPr lang="en-US" sz="3600" dirty="0"/>
          </a:p>
          <a:p>
            <a:r>
              <a:rPr lang="en-US" sz="3600" dirty="0" smtClean="0"/>
              <a:t>(</a:t>
            </a:r>
            <a:r>
              <a:rPr lang="en-US" sz="3600" dirty="0"/>
              <a:t>3) keep the client reasonably informed about the status of the matter;</a:t>
            </a:r>
          </a:p>
          <a:p>
            <a:r>
              <a:rPr lang="en-US" sz="3600" dirty="0"/>
              <a:t>(4) </a:t>
            </a:r>
            <a:r>
              <a:rPr lang="en-US" sz="3600" dirty="0" smtClean="0"/>
              <a:t>promptly comply </a:t>
            </a:r>
            <a:r>
              <a:rPr lang="en-US" sz="3600" dirty="0"/>
              <a:t>with reasonable requests for </a:t>
            </a:r>
            <a:r>
              <a:rPr lang="en-US" sz="3600" dirty="0" smtClean="0"/>
              <a:t>information</a:t>
            </a:r>
            <a:endParaRPr lang="en-US" sz="3600"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Lawyers For Equal Justice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1C003-CA58-4C71-A6FF-766D1B731BF4}"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23024202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2094"/>
          </a:xfrm>
        </p:spPr>
        <p:txBody>
          <a:bodyPr/>
          <a:lstStyle/>
          <a:p>
            <a:r>
              <a:rPr lang="en-US" dirty="0"/>
              <a:t>GRPC 1.4 Communication</a:t>
            </a:r>
          </a:p>
        </p:txBody>
      </p:sp>
      <p:sp>
        <p:nvSpPr>
          <p:cNvPr id="3" name="Content Placeholder 2"/>
          <p:cNvSpPr>
            <a:spLocks noGrp="1"/>
          </p:cNvSpPr>
          <p:nvPr>
            <p:ph idx="1"/>
          </p:nvPr>
        </p:nvSpPr>
        <p:spPr>
          <a:xfrm>
            <a:off x="457200" y="944724"/>
            <a:ext cx="8229600" cy="5303676"/>
          </a:xfrm>
        </p:spPr>
        <p:txBody>
          <a:bodyPr/>
          <a:lstStyle/>
          <a:p>
            <a:r>
              <a:rPr lang="en-US" sz="2000" dirty="0"/>
              <a:t>(a) A lawyer </a:t>
            </a:r>
            <a:r>
              <a:rPr lang="en-US" sz="2000" dirty="0" smtClean="0"/>
              <a:t>shall …</a:t>
            </a:r>
            <a:endParaRPr lang="en-US" sz="2000" dirty="0"/>
          </a:p>
          <a:p>
            <a:r>
              <a:rPr lang="en-US" sz="2000" dirty="0" smtClean="0"/>
              <a:t>(</a:t>
            </a:r>
            <a:r>
              <a:rPr lang="en-US" sz="2000" dirty="0"/>
              <a:t>5) consult with the client about any relevant limitation on the lawyer's conduct when the lawyer knows that the client expects assistance not permitted by the Rules of Professional Conduct or other law.</a:t>
            </a:r>
          </a:p>
          <a:p>
            <a:r>
              <a:rPr lang="en-US" sz="2000" dirty="0"/>
              <a:t>(b) A lawyer shall explain a matter to the extent reasonably necessary to permit the client to make informed decisions regarding the representation</a:t>
            </a:r>
            <a:r>
              <a:rPr lang="en-US" sz="1800" dirty="0"/>
              <a:t>.</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Lawyers For Equal Justice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1C003-CA58-4C71-A6FF-766D1B731BF4}"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8720454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2094"/>
          </a:xfrm>
        </p:spPr>
        <p:txBody>
          <a:bodyPr/>
          <a:lstStyle/>
          <a:p>
            <a:r>
              <a:rPr lang="en-US" dirty="0"/>
              <a:t>GRPC 1.4 Communication</a:t>
            </a:r>
          </a:p>
        </p:txBody>
      </p:sp>
      <p:sp>
        <p:nvSpPr>
          <p:cNvPr id="3" name="Content Placeholder 2"/>
          <p:cNvSpPr>
            <a:spLocks noGrp="1"/>
          </p:cNvSpPr>
          <p:nvPr>
            <p:ph idx="1"/>
          </p:nvPr>
        </p:nvSpPr>
        <p:spPr>
          <a:xfrm>
            <a:off x="457200" y="944724"/>
            <a:ext cx="8229600" cy="5303676"/>
          </a:xfrm>
        </p:spPr>
        <p:txBody>
          <a:bodyPr/>
          <a:lstStyle/>
          <a:p>
            <a:r>
              <a:rPr lang="en-US" dirty="0"/>
              <a:t>(a) A lawyer </a:t>
            </a:r>
            <a:r>
              <a:rPr lang="en-US" dirty="0" smtClean="0"/>
              <a:t>shall …</a:t>
            </a:r>
            <a:endParaRPr lang="en-US" dirty="0"/>
          </a:p>
          <a:p>
            <a:r>
              <a:rPr lang="en-US" dirty="0" smtClean="0"/>
              <a:t>(</a:t>
            </a:r>
            <a:r>
              <a:rPr lang="en-US" dirty="0"/>
              <a:t>5) consult with the client about any relevant limitation on the lawyer's conduct when the lawyer knows that the client expects assistance not permitted by the Rules of Professional Conduct or other law</a:t>
            </a:r>
            <a:r>
              <a:rPr lang="en-US" dirty="0" smtClean="0"/>
              <a:t>.</a:t>
            </a: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Lawyers For Equal Justice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1C003-CA58-4C71-A6FF-766D1B731BF4}"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28678974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2094"/>
          </a:xfrm>
        </p:spPr>
        <p:txBody>
          <a:bodyPr/>
          <a:lstStyle/>
          <a:p>
            <a:r>
              <a:rPr lang="en-US" dirty="0"/>
              <a:t>GRPC 1.4 Communication</a:t>
            </a:r>
          </a:p>
        </p:txBody>
      </p:sp>
      <p:sp>
        <p:nvSpPr>
          <p:cNvPr id="3" name="Content Placeholder 2"/>
          <p:cNvSpPr>
            <a:spLocks noGrp="1"/>
          </p:cNvSpPr>
          <p:nvPr>
            <p:ph idx="1"/>
          </p:nvPr>
        </p:nvSpPr>
        <p:spPr>
          <a:xfrm>
            <a:off x="457200" y="944724"/>
            <a:ext cx="8229600" cy="5303676"/>
          </a:xfrm>
        </p:spPr>
        <p:txBody>
          <a:bodyPr/>
          <a:lstStyle/>
          <a:p>
            <a:r>
              <a:rPr lang="en-US" sz="3600" dirty="0" smtClean="0"/>
              <a:t>(</a:t>
            </a:r>
            <a:r>
              <a:rPr lang="en-US" sz="3600" dirty="0"/>
              <a:t>b) A lawyer shall explain a matter to the extent reasonably necessary to permit the client to make informed decisions regarding the representation.</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Lawyers For Equal Justice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1C003-CA58-4C71-A6FF-766D1B731BF4}"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1689253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D08C9FE-A615-4C9C-823C-252FBF81F3E6}" type="slidenum">
              <a:rPr lang="en-US" altLang="en-US"/>
              <a:pPr/>
              <a:t>5</a:t>
            </a:fld>
            <a:endParaRPr lang="en-US" altLang="en-US"/>
          </a:p>
        </p:txBody>
      </p:sp>
      <p:sp>
        <p:nvSpPr>
          <p:cNvPr id="126979" name="Rectangle 3"/>
          <p:cNvSpPr>
            <a:spLocks noGrp="1" noChangeArrowheads="1"/>
          </p:cNvSpPr>
          <p:nvPr>
            <p:ph type="body" idx="4294967295"/>
          </p:nvPr>
        </p:nvSpPr>
        <p:spPr>
          <a:xfrm>
            <a:off x="0" y="476250"/>
            <a:ext cx="8229600" cy="5619750"/>
          </a:xfrm>
        </p:spPr>
        <p:txBody>
          <a:bodyPr/>
          <a:lstStyle/>
          <a:p>
            <a:pPr eaLnBrk="1" hangingPunct="1">
              <a:defRPr/>
            </a:pPr>
            <a:r>
              <a:rPr lang="en-US">
                <a:effectLst/>
              </a:rPr>
              <a:t>She listens for part of what I have to say, and then interrupts, saying something like</a:t>
            </a:r>
          </a:p>
          <a:p>
            <a:pPr eaLnBrk="1" hangingPunct="1">
              <a:defRPr/>
            </a:pPr>
            <a:r>
              <a:rPr lang="en-US">
                <a:effectLst/>
              </a:rPr>
              <a:t>‘OK, I’ve got the picture, what we’ll do is ...’ </a:t>
            </a:r>
          </a:p>
          <a:p>
            <a:pPr eaLnBrk="1" hangingPunct="1">
              <a:defRPr/>
            </a:pPr>
            <a:r>
              <a:rPr lang="en-US">
                <a:effectLst/>
              </a:rPr>
              <a:t>and she hasn’t really got the picture, she’s only got half the facts.  </a:t>
            </a:r>
          </a:p>
          <a:p>
            <a:pPr eaLnBrk="1" hangingPunct="1">
              <a:defRPr/>
            </a:pPr>
            <a:r>
              <a:rPr lang="en-US">
                <a:effectLst/>
              </a:rPr>
              <a:t>I think it’s partly because she so busy and also because she’s simply not used to giving clients a voice.</a:t>
            </a:r>
          </a:p>
          <a:p>
            <a:pPr eaLnBrk="1" hangingPunct="1">
              <a:defRPr/>
            </a:pPr>
            <a:endParaRPr lang="en-US"/>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p:cTn id="7" dur="500" fill="hold"/>
                                        <p:tgtEl>
                                          <p:spTgt spid="1269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69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6979">
                                            <p:txEl>
                                              <p:pRg st="1" end="1"/>
                                            </p:txEl>
                                          </p:spTgt>
                                        </p:tgtEl>
                                        <p:attrNameLst>
                                          <p:attrName>style.visibility</p:attrName>
                                        </p:attrNameLst>
                                      </p:cBhvr>
                                      <p:to>
                                        <p:strVal val="visible"/>
                                      </p:to>
                                    </p:set>
                                    <p:anim calcmode="lin" valueType="num">
                                      <p:cBhvr>
                                        <p:cTn id="13" dur="500" fill="hold"/>
                                        <p:tgtEl>
                                          <p:spTgt spid="12697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2697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6979">
                                            <p:txEl>
                                              <p:pRg st="2" end="2"/>
                                            </p:txEl>
                                          </p:spTgt>
                                        </p:tgtEl>
                                        <p:attrNameLst>
                                          <p:attrName>style.visibility</p:attrName>
                                        </p:attrNameLst>
                                      </p:cBhvr>
                                      <p:to>
                                        <p:strVal val="visible"/>
                                      </p:to>
                                    </p:set>
                                    <p:anim calcmode="lin" valueType="num">
                                      <p:cBhvr>
                                        <p:cTn id="19" dur="500" fill="hold"/>
                                        <p:tgtEl>
                                          <p:spTgt spid="12697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697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6979">
                                            <p:txEl>
                                              <p:pRg st="3" end="3"/>
                                            </p:txEl>
                                          </p:spTgt>
                                        </p:tgtEl>
                                        <p:attrNameLst>
                                          <p:attrName>style.visibility</p:attrName>
                                        </p:attrNameLst>
                                      </p:cBhvr>
                                      <p:to>
                                        <p:strVal val="visible"/>
                                      </p:to>
                                    </p:set>
                                    <p:anim calcmode="lin" valueType="num">
                                      <p:cBhvr>
                                        <p:cTn id="25" dur="500" fill="hold"/>
                                        <p:tgtEl>
                                          <p:spTgt spid="12697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2697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8118"/>
          </a:xfrm>
        </p:spPr>
        <p:txBody>
          <a:bodyPr/>
          <a:lstStyle/>
          <a:p>
            <a:r>
              <a:rPr lang="en-US" dirty="0"/>
              <a:t>GRPC 2.1 Advisor</a:t>
            </a:r>
          </a:p>
        </p:txBody>
      </p:sp>
      <p:sp>
        <p:nvSpPr>
          <p:cNvPr id="3" name="Content Placeholder 2"/>
          <p:cNvSpPr>
            <a:spLocks noGrp="1"/>
          </p:cNvSpPr>
          <p:nvPr>
            <p:ph idx="1"/>
          </p:nvPr>
        </p:nvSpPr>
        <p:spPr>
          <a:xfrm>
            <a:off x="457200" y="1160748"/>
            <a:ext cx="8229600" cy="4935252"/>
          </a:xfrm>
        </p:spPr>
        <p:txBody>
          <a:bodyPr/>
          <a:lstStyle/>
          <a:p>
            <a:r>
              <a:rPr lang="en-US" dirty="0"/>
              <a:t>In representing a client, a lawyer shall exercise independent professional judgment and render candid advice. </a:t>
            </a:r>
          </a:p>
          <a:p>
            <a:endParaRPr lang="en-US" dirty="0"/>
          </a:p>
          <a:p>
            <a:r>
              <a:rPr lang="en-US" dirty="0"/>
              <a:t>A lawyer should not be deterred from giving candid advice by the prospect that the advice will be unpalatable to the client.</a:t>
            </a:r>
          </a:p>
          <a:p>
            <a:endParaRPr lang="en-US" sz="1600" dirty="0"/>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Lawyers For Equal Justice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1C003-CA58-4C71-A6FF-766D1B731BF4}"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Date Placeholder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06/18/2019</a:t>
            </a:r>
            <a:endPar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15143118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a:t>GRPC 1.3 Diligence</a:t>
            </a:r>
          </a:p>
        </p:txBody>
      </p:sp>
      <p:sp>
        <p:nvSpPr>
          <p:cNvPr id="3" name="Content Placeholder 2"/>
          <p:cNvSpPr>
            <a:spLocks noGrp="1"/>
          </p:cNvSpPr>
          <p:nvPr>
            <p:ph idx="1"/>
          </p:nvPr>
        </p:nvSpPr>
        <p:spPr>
          <a:xfrm>
            <a:off x="457200" y="1268760"/>
            <a:ext cx="8229600" cy="4827240"/>
          </a:xfrm>
        </p:spPr>
        <p:txBody>
          <a:bodyPr/>
          <a:lstStyle/>
          <a:p>
            <a:r>
              <a:rPr lang="en-US" sz="2800" dirty="0"/>
              <a:t>A lawyer shall act with </a:t>
            </a:r>
          </a:p>
          <a:p>
            <a:pPr lvl="1"/>
            <a:r>
              <a:rPr lang="en-US" dirty="0"/>
              <a:t>reasonable diligence </a:t>
            </a:r>
          </a:p>
          <a:p>
            <a:pPr lvl="1"/>
            <a:r>
              <a:rPr lang="en-US" dirty="0"/>
              <a:t>and promptness </a:t>
            </a:r>
          </a:p>
          <a:p>
            <a:r>
              <a:rPr lang="en-US" sz="2800" dirty="0"/>
              <a:t>in representing a client. </a:t>
            </a:r>
          </a:p>
          <a:p>
            <a:r>
              <a:rPr lang="en-US" sz="2800" dirty="0"/>
              <a:t>Reasonable diligence as used in this Rule means that a lawyer shall not without just cause to the detriment of the client in effect </a:t>
            </a:r>
            <a:r>
              <a:rPr lang="en-US" sz="2800" dirty="0" err="1"/>
              <a:t>wilfully</a:t>
            </a:r>
            <a:r>
              <a:rPr lang="en-US" sz="2800" dirty="0"/>
              <a:t> abandon or </a:t>
            </a:r>
            <a:r>
              <a:rPr lang="en-US" sz="2800" dirty="0" err="1"/>
              <a:t>wilfully</a:t>
            </a:r>
            <a:r>
              <a:rPr lang="en-US" sz="2800" dirty="0"/>
              <a:t> disregard a legal matter entrusted to the lawyer.</a:t>
            </a: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t>Lawyers For Equal Justice</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A1C003-CA58-4C71-A6FF-766D1B731BF4}" type="slidenum">
              <a:rPr kumimoji="0" lang="en-US" altLang="en-US"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panose="020B0604030504040204" pitchFamily="34" charset="0"/>
              <a:ea typeface="+mn-ea"/>
              <a:cs typeface="+mn-cs"/>
            </a:endParaRPr>
          </a:p>
        </p:txBody>
      </p:sp>
      <p:sp>
        <p:nvSpPr>
          <p:cNvPr id="6" name="Date Placeholder 5"/>
          <p:cNvSpPr>
            <a:spLocks noGrp="1"/>
          </p:cNvSpPr>
          <p:nvPr>
            <p:ph type="dt" sz="half" idx="10"/>
          </p:nvPr>
        </p:nvSpPr>
        <p:spPr/>
        <p:txBody>
          <a:bodyPr/>
          <a:lstStyle/>
          <a:p>
            <a:pPr>
              <a:defRPr/>
            </a:pPr>
            <a:r>
              <a:rPr lang="en-US" smtClean="0"/>
              <a:t>06/18/2019</a:t>
            </a:r>
            <a:endParaRPr lang="en-US"/>
          </a:p>
        </p:txBody>
      </p:sp>
    </p:spTree>
    <p:extLst>
      <p:ext uri="{BB962C8B-B14F-4D97-AF65-F5344CB8AC3E}">
        <p14:creationId xmlns:p14="http://schemas.microsoft.com/office/powerpoint/2010/main" val="1818531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84076"/>
          </a:xfrm>
        </p:spPr>
        <p:txBody>
          <a:bodyPr/>
          <a:lstStyle/>
          <a:p>
            <a:r>
              <a:rPr lang="en-US" dirty="0" smtClean="0"/>
              <a:t>GRPC 1.5  Fees</a:t>
            </a:r>
            <a:endParaRPr lang="en-US" dirty="0"/>
          </a:p>
        </p:txBody>
      </p:sp>
      <p:sp>
        <p:nvSpPr>
          <p:cNvPr id="3" name="Content Placeholder 2"/>
          <p:cNvSpPr>
            <a:spLocks noGrp="1"/>
          </p:cNvSpPr>
          <p:nvPr>
            <p:ph idx="1"/>
          </p:nvPr>
        </p:nvSpPr>
        <p:spPr>
          <a:xfrm>
            <a:off x="457200" y="800708"/>
            <a:ext cx="8229600" cy="5364596"/>
          </a:xfrm>
        </p:spPr>
        <p:txBody>
          <a:bodyPr/>
          <a:lstStyle/>
          <a:p>
            <a:r>
              <a:rPr lang="en-US" sz="3600" dirty="0"/>
              <a:t>a.	A lawyer shall not make an agreement for, charge, or collect an </a:t>
            </a:r>
            <a:r>
              <a:rPr lang="en-US" sz="3600" b="1" dirty="0"/>
              <a:t>unreasonable fee </a:t>
            </a:r>
            <a:r>
              <a:rPr lang="en-US" sz="3600" dirty="0"/>
              <a:t>or an unreasonable amount for </a:t>
            </a:r>
            <a:r>
              <a:rPr lang="en-US" sz="3600" dirty="0" smtClean="0"/>
              <a:t>expenses</a:t>
            </a:r>
            <a:endParaRPr lang="en-US" sz="3600" dirty="0" smtClean="0"/>
          </a:p>
        </p:txBody>
      </p:sp>
      <p:sp>
        <p:nvSpPr>
          <p:cNvPr id="4" name="Date Placeholder 3"/>
          <p:cNvSpPr>
            <a:spLocks noGrp="1"/>
          </p:cNvSpPr>
          <p:nvPr>
            <p:ph type="dt" sz="half" idx="10"/>
          </p:nvPr>
        </p:nvSpPr>
        <p:spPr/>
        <p:txBody>
          <a:bodyPr/>
          <a:lstStyle/>
          <a:p>
            <a:pPr>
              <a:defRPr/>
            </a:pPr>
            <a:r>
              <a:rPr lang="en-US" smtClean="0"/>
              <a:t>06/18/2019</a:t>
            </a:r>
            <a:endParaRPr lang="en-US"/>
          </a:p>
        </p:txBody>
      </p:sp>
      <p:sp>
        <p:nvSpPr>
          <p:cNvPr id="5" name="Footer Placeholder 4"/>
          <p:cNvSpPr>
            <a:spLocks noGrp="1"/>
          </p:cNvSpPr>
          <p:nvPr>
            <p:ph type="ftr" sz="quarter" idx="11"/>
          </p:nvPr>
        </p:nvSpPr>
        <p:spPr/>
        <p:txBody>
          <a:bodyPr/>
          <a:lstStyle/>
          <a:p>
            <a:pPr>
              <a:defRPr/>
            </a:pPr>
            <a:r>
              <a:rPr lang="en-US" smtClean="0"/>
              <a:t>Lawyers For Equal Justice</a:t>
            </a:r>
            <a:endParaRPr lang="en-US"/>
          </a:p>
        </p:txBody>
      </p:sp>
      <p:sp>
        <p:nvSpPr>
          <p:cNvPr id="6" name="Slide Number Placeholder 5"/>
          <p:cNvSpPr>
            <a:spLocks noGrp="1"/>
          </p:cNvSpPr>
          <p:nvPr>
            <p:ph type="sldNum" sz="quarter" idx="12"/>
          </p:nvPr>
        </p:nvSpPr>
        <p:spPr/>
        <p:txBody>
          <a:bodyPr/>
          <a:lstStyle/>
          <a:p>
            <a:fld id="{D9A1C003-CA58-4C71-A6FF-766D1B731BF4}" type="slidenum">
              <a:rPr lang="en-US" altLang="en-US" smtClean="0"/>
              <a:pPr/>
              <a:t>52</a:t>
            </a:fld>
            <a:endParaRPr lang="en-US" altLang="en-US"/>
          </a:p>
        </p:txBody>
      </p:sp>
    </p:spTree>
    <p:extLst>
      <p:ext uri="{BB962C8B-B14F-4D97-AF65-F5344CB8AC3E}">
        <p14:creationId xmlns:p14="http://schemas.microsoft.com/office/powerpoint/2010/main" val="86528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84076"/>
          </a:xfrm>
        </p:spPr>
        <p:txBody>
          <a:bodyPr/>
          <a:lstStyle/>
          <a:p>
            <a:r>
              <a:rPr lang="en-US" dirty="0" smtClean="0"/>
              <a:t>GRPC 1.5  Fees</a:t>
            </a:r>
            <a:endParaRPr lang="en-US" dirty="0"/>
          </a:p>
        </p:txBody>
      </p:sp>
      <p:sp>
        <p:nvSpPr>
          <p:cNvPr id="3" name="Content Placeholder 2"/>
          <p:cNvSpPr>
            <a:spLocks noGrp="1"/>
          </p:cNvSpPr>
          <p:nvPr>
            <p:ph idx="1"/>
          </p:nvPr>
        </p:nvSpPr>
        <p:spPr>
          <a:xfrm>
            <a:off x="323528" y="800708"/>
            <a:ext cx="8532948" cy="5364596"/>
          </a:xfrm>
        </p:spPr>
        <p:txBody>
          <a:bodyPr/>
          <a:lstStyle/>
          <a:p>
            <a:r>
              <a:rPr lang="en-US" sz="2800" dirty="0" smtClean="0"/>
              <a:t>b</a:t>
            </a:r>
            <a:r>
              <a:rPr lang="en-US" sz="2800" dirty="0"/>
              <a:t>.	The </a:t>
            </a:r>
            <a:r>
              <a:rPr lang="en-US" sz="2800" b="1" dirty="0"/>
              <a:t>scope</a:t>
            </a:r>
            <a:r>
              <a:rPr lang="en-US" sz="2800" dirty="0"/>
              <a:t> of the representation </a:t>
            </a:r>
            <a:r>
              <a:rPr lang="en-US" sz="2800" dirty="0" smtClean="0"/>
              <a:t/>
            </a:r>
            <a:br>
              <a:rPr lang="en-US" sz="2800" dirty="0" smtClean="0"/>
            </a:br>
            <a:r>
              <a:rPr lang="en-US" sz="2800" dirty="0" smtClean="0"/>
              <a:t>and </a:t>
            </a:r>
            <a:r>
              <a:rPr lang="en-US" sz="2800" dirty="0"/>
              <a:t>the </a:t>
            </a:r>
            <a:r>
              <a:rPr lang="en-US" sz="2800" b="1" dirty="0"/>
              <a:t>basis or rate of the fee </a:t>
            </a:r>
            <a:r>
              <a:rPr lang="en-US" sz="2800" dirty="0"/>
              <a:t>and expenses for which the client will be responsible </a:t>
            </a:r>
            <a:r>
              <a:rPr lang="en-US" sz="2800" dirty="0" smtClean="0"/>
              <a:t/>
            </a:r>
            <a:br>
              <a:rPr lang="en-US" sz="2800" dirty="0" smtClean="0"/>
            </a:br>
            <a:r>
              <a:rPr lang="en-US" sz="2800" dirty="0" smtClean="0"/>
              <a:t>shall </a:t>
            </a:r>
            <a:r>
              <a:rPr lang="en-US" sz="2800" dirty="0"/>
              <a:t>be communicated to the client, </a:t>
            </a:r>
            <a:r>
              <a:rPr lang="en-US" sz="2800" dirty="0" smtClean="0"/>
              <a:t/>
            </a:r>
            <a:br>
              <a:rPr lang="en-US" sz="2800" dirty="0" smtClean="0"/>
            </a:br>
            <a:r>
              <a:rPr lang="en-US" sz="2800" dirty="0" smtClean="0"/>
              <a:t>	preferably </a:t>
            </a:r>
            <a:r>
              <a:rPr lang="en-US" sz="2800" dirty="0"/>
              <a:t>in writing, </a:t>
            </a:r>
            <a:r>
              <a:rPr lang="en-US" sz="2800" dirty="0" smtClean="0"/>
              <a:t/>
            </a:r>
            <a:br>
              <a:rPr lang="en-US" sz="2800" dirty="0" smtClean="0"/>
            </a:br>
            <a:r>
              <a:rPr lang="en-US" sz="2800" dirty="0" smtClean="0"/>
              <a:t>before </a:t>
            </a:r>
            <a:r>
              <a:rPr lang="en-US" sz="2800" dirty="0"/>
              <a:t>or within a reasonable time after commencing the representation, </a:t>
            </a:r>
            <a:r>
              <a:rPr lang="en-US" sz="2800" dirty="0" smtClean="0"/>
              <a:t/>
            </a:r>
            <a:br>
              <a:rPr lang="en-US" sz="2800" dirty="0" smtClean="0"/>
            </a:br>
            <a:r>
              <a:rPr lang="en-US" sz="2800" dirty="0" smtClean="0"/>
              <a:t>	except </a:t>
            </a:r>
            <a:r>
              <a:rPr lang="en-US" sz="2800" dirty="0"/>
              <a:t>when the lawyer will charge a regularly represented client on the same basis or rate. </a:t>
            </a:r>
            <a:endParaRPr lang="en-US" sz="2800" dirty="0" smtClean="0"/>
          </a:p>
          <a:p>
            <a:r>
              <a:rPr lang="en-US" sz="2800" dirty="0" smtClean="0"/>
              <a:t>Any </a:t>
            </a:r>
            <a:r>
              <a:rPr lang="en-US" sz="2800" b="1" dirty="0"/>
              <a:t>changes</a:t>
            </a:r>
            <a:r>
              <a:rPr lang="en-US" sz="2800" dirty="0"/>
              <a:t> in the basis or rate of the fee or expenses shall also be communicated to the client.</a:t>
            </a:r>
          </a:p>
        </p:txBody>
      </p:sp>
      <p:sp>
        <p:nvSpPr>
          <p:cNvPr id="4" name="Date Placeholder 3"/>
          <p:cNvSpPr>
            <a:spLocks noGrp="1"/>
          </p:cNvSpPr>
          <p:nvPr>
            <p:ph type="dt" sz="half" idx="10"/>
          </p:nvPr>
        </p:nvSpPr>
        <p:spPr/>
        <p:txBody>
          <a:bodyPr/>
          <a:lstStyle/>
          <a:p>
            <a:pPr>
              <a:defRPr/>
            </a:pPr>
            <a:r>
              <a:rPr lang="en-US" smtClean="0"/>
              <a:t>06/18/2019</a:t>
            </a:r>
            <a:endParaRPr lang="en-US"/>
          </a:p>
        </p:txBody>
      </p:sp>
      <p:sp>
        <p:nvSpPr>
          <p:cNvPr id="5" name="Footer Placeholder 4"/>
          <p:cNvSpPr>
            <a:spLocks noGrp="1"/>
          </p:cNvSpPr>
          <p:nvPr>
            <p:ph type="ftr" sz="quarter" idx="11"/>
          </p:nvPr>
        </p:nvSpPr>
        <p:spPr/>
        <p:txBody>
          <a:bodyPr/>
          <a:lstStyle/>
          <a:p>
            <a:pPr>
              <a:defRPr/>
            </a:pPr>
            <a:r>
              <a:rPr lang="en-US" smtClean="0"/>
              <a:t>Lawyers For Equal Justice</a:t>
            </a:r>
            <a:endParaRPr lang="en-US"/>
          </a:p>
        </p:txBody>
      </p:sp>
      <p:sp>
        <p:nvSpPr>
          <p:cNvPr id="6" name="Slide Number Placeholder 5"/>
          <p:cNvSpPr>
            <a:spLocks noGrp="1"/>
          </p:cNvSpPr>
          <p:nvPr>
            <p:ph type="sldNum" sz="quarter" idx="12"/>
          </p:nvPr>
        </p:nvSpPr>
        <p:spPr/>
        <p:txBody>
          <a:bodyPr/>
          <a:lstStyle/>
          <a:p>
            <a:fld id="{D9A1C003-CA58-4C71-A6FF-766D1B731BF4}" type="slidenum">
              <a:rPr lang="en-US" altLang="en-US" smtClean="0"/>
              <a:pPr/>
              <a:t>53</a:t>
            </a:fld>
            <a:endParaRPr lang="en-US" altLang="en-US"/>
          </a:p>
        </p:txBody>
      </p:sp>
    </p:spTree>
    <p:extLst>
      <p:ext uri="{BB962C8B-B14F-4D97-AF65-F5344CB8AC3E}">
        <p14:creationId xmlns:p14="http://schemas.microsoft.com/office/powerpoint/2010/main" val="821634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6110"/>
          </a:xfrm>
        </p:spPr>
        <p:txBody>
          <a:bodyPr/>
          <a:lstStyle/>
          <a:p>
            <a:r>
              <a:rPr lang="en-US" dirty="0" smtClean="0"/>
              <a:t>Formal </a:t>
            </a:r>
            <a:r>
              <a:rPr lang="en-US" dirty="0"/>
              <a:t>Advisory Opinion 01-1</a:t>
            </a:r>
          </a:p>
        </p:txBody>
      </p:sp>
      <p:sp>
        <p:nvSpPr>
          <p:cNvPr id="3" name="Content Placeholder 2"/>
          <p:cNvSpPr>
            <a:spLocks noGrp="1"/>
          </p:cNvSpPr>
          <p:nvPr>
            <p:ph idx="1"/>
          </p:nvPr>
        </p:nvSpPr>
        <p:spPr>
          <a:xfrm>
            <a:off x="457200" y="1160748"/>
            <a:ext cx="8229600" cy="4935252"/>
          </a:xfrm>
        </p:spPr>
        <p:txBody>
          <a:bodyPr/>
          <a:lstStyle/>
          <a:p>
            <a:r>
              <a:rPr lang="en-US" dirty="0"/>
              <a:t> In order to comply with Rule 1.5(b), the attorney must communicate the basis for the fee to the client, </a:t>
            </a:r>
            <a:endParaRPr lang="en-US" dirty="0" smtClean="0"/>
          </a:p>
          <a:p>
            <a:r>
              <a:rPr lang="en-US" dirty="0" smtClean="0"/>
              <a:t>and </a:t>
            </a:r>
            <a:r>
              <a:rPr lang="en-US" dirty="0"/>
              <a:t>in order to comply with Rule 7.1(a), the communication must include an explanation of any standard unit billing practice.</a:t>
            </a:r>
          </a:p>
        </p:txBody>
      </p:sp>
      <p:sp>
        <p:nvSpPr>
          <p:cNvPr id="4" name="Date Placeholder 3"/>
          <p:cNvSpPr>
            <a:spLocks noGrp="1"/>
          </p:cNvSpPr>
          <p:nvPr>
            <p:ph type="dt" sz="half" idx="10"/>
          </p:nvPr>
        </p:nvSpPr>
        <p:spPr/>
        <p:txBody>
          <a:bodyPr/>
          <a:lstStyle/>
          <a:p>
            <a:pPr>
              <a:defRPr/>
            </a:pPr>
            <a:r>
              <a:rPr lang="en-US" smtClean="0"/>
              <a:t>06/18/2019</a:t>
            </a:r>
            <a:endParaRPr lang="en-US"/>
          </a:p>
        </p:txBody>
      </p:sp>
      <p:sp>
        <p:nvSpPr>
          <p:cNvPr id="5" name="Footer Placeholder 4"/>
          <p:cNvSpPr>
            <a:spLocks noGrp="1"/>
          </p:cNvSpPr>
          <p:nvPr>
            <p:ph type="ftr" sz="quarter" idx="11"/>
          </p:nvPr>
        </p:nvSpPr>
        <p:spPr/>
        <p:txBody>
          <a:bodyPr/>
          <a:lstStyle/>
          <a:p>
            <a:pPr>
              <a:defRPr/>
            </a:pPr>
            <a:r>
              <a:rPr lang="en-US" smtClean="0"/>
              <a:t>Lawyers For Equal Justice</a:t>
            </a:r>
            <a:endParaRPr lang="en-US"/>
          </a:p>
        </p:txBody>
      </p:sp>
      <p:sp>
        <p:nvSpPr>
          <p:cNvPr id="6" name="Slide Number Placeholder 5"/>
          <p:cNvSpPr>
            <a:spLocks noGrp="1"/>
          </p:cNvSpPr>
          <p:nvPr>
            <p:ph type="sldNum" sz="quarter" idx="12"/>
          </p:nvPr>
        </p:nvSpPr>
        <p:spPr/>
        <p:txBody>
          <a:bodyPr/>
          <a:lstStyle/>
          <a:p>
            <a:fld id="{D9A1C003-CA58-4C71-A6FF-766D1B731BF4}" type="slidenum">
              <a:rPr lang="en-US" altLang="en-US" smtClean="0"/>
              <a:pPr/>
              <a:t>54</a:t>
            </a:fld>
            <a:endParaRPr lang="en-US" altLang="en-US"/>
          </a:p>
        </p:txBody>
      </p:sp>
    </p:spTree>
    <p:extLst>
      <p:ext uri="{BB962C8B-B14F-4D97-AF65-F5344CB8AC3E}">
        <p14:creationId xmlns:p14="http://schemas.microsoft.com/office/powerpoint/2010/main" val="3515157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6110"/>
          </a:xfrm>
        </p:spPr>
        <p:txBody>
          <a:bodyPr/>
          <a:lstStyle/>
          <a:p>
            <a:r>
              <a:rPr lang="en-US" dirty="0" smtClean="0"/>
              <a:t>Formal </a:t>
            </a:r>
            <a:r>
              <a:rPr lang="en-US" dirty="0"/>
              <a:t>Advisory Opinion 01-1</a:t>
            </a:r>
          </a:p>
        </p:txBody>
      </p:sp>
      <p:sp>
        <p:nvSpPr>
          <p:cNvPr id="3" name="Content Placeholder 2"/>
          <p:cNvSpPr>
            <a:spLocks noGrp="1"/>
          </p:cNvSpPr>
          <p:nvPr>
            <p:ph idx="1"/>
          </p:nvPr>
        </p:nvSpPr>
        <p:spPr>
          <a:xfrm>
            <a:off x="457200" y="1160748"/>
            <a:ext cx="8229600" cy="4935252"/>
          </a:xfrm>
        </p:spPr>
        <p:txBody>
          <a:bodyPr/>
          <a:lstStyle/>
          <a:p>
            <a:r>
              <a:rPr lang="en-US" sz="2400" dirty="0" smtClean="0"/>
              <a:t>It </a:t>
            </a:r>
            <a:r>
              <a:rPr lang="en-US" sz="2400" dirty="0"/>
              <a:t>is the practice of many attorneys to bill on a time-expended basis, and to bill for time expended by rounding to standard units of from 6 to 15 minutes</a:t>
            </a:r>
            <a:r>
              <a:rPr lang="en-US" sz="2400" dirty="0" smtClean="0"/>
              <a:t>.</a:t>
            </a:r>
          </a:p>
          <a:p>
            <a:r>
              <a:rPr lang="en-US" sz="2400" dirty="0"/>
              <a:t>While "rounding up" is </a:t>
            </a:r>
            <a:r>
              <a:rPr lang="en-US" sz="2400" dirty="0" smtClean="0"/>
              <a:t>permissible … </a:t>
            </a:r>
            <a:r>
              <a:rPr lang="en-US" sz="2400" dirty="0"/>
              <a:t>repeatedly rounding up from one minute to fifteen minutes is questionable at best and would raise substantial issues as to whether the fee was </a:t>
            </a:r>
            <a:r>
              <a:rPr lang="en-US" sz="2400" dirty="0" smtClean="0"/>
              <a:t>reasonable</a:t>
            </a:r>
          </a:p>
          <a:p>
            <a:r>
              <a:rPr lang="en-US" sz="2400" dirty="0"/>
              <a:t>A lawyer could avoid a challenge to rounded up fees as excessive by using a smaller minimum unit (a six minute unit is preferable), and only rounding up if more than half that time was actually expended. </a:t>
            </a:r>
          </a:p>
        </p:txBody>
      </p:sp>
      <p:sp>
        <p:nvSpPr>
          <p:cNvPr id="4" name="Date Placeholder 3"/>
          <p:cNvSpPr>
            <a:spLocks noGrp="1"/>
          </p:cNvSpPr>
          <p:nvPr>
            <p:ph type="dt" sz="half" idx="10"/>
          </p:nvPr>
        </p:nvSpPr>
        <p:spPr/>
        <p:txBody>
          <a:bodyPr/>
          <a:lstStyle/>
          <a:p>
            <a:pPr>
              <a:defRPr/>
            </a:pPr>
            <a:r>
              <a:rPr lang="en-US" smtClean="0"/>
              <a:t>06/18/2019</a:t>
            </a:r>
            <a:endParaRPr lang="en-US"/>
          </a:p>
        </p:txBody>
      </p:sp>
      <p:sp>
        <p:nvSpPr>
          <p:cNvPr id="5" name="Footer Placeholder 4"/>
          <p:cNvSpPr>
            <a:spLocks noGrp="1"/>
          </p:cNvSpPr>
          <p:nvPr>
            <p:ph type="ftr" sz="quarter" idx="11"/>
          </p:nvPr>
        </p:nvSpPr>
        <p:spPr/>
        <p:txBody>
          <a:bodyPr/>
          <a:lstStyle/>
          <a:p>
            <a:pPr>
              <a:defRPr/>
            </a:pPr>
            <a:r>
              <a:rPr lang="en-US" smtClean="0"/>
              <a:t>Lawyers For Equal Justice</a:t>
            </a:r>
            <a:endParaRPr lang="en-US"/>
          </a:p>
        </p:txBody>
      </p:sp>
      <p:sp>
        <p:nvSpPr>
          <p:cNvPr id="6" name="Slide Number Placeholder 5"/>
          <p:cNvSpPr>
            <a:spLocks noGrp="1"/>
          </p:cNvSpPr>
          <p:nvPr>
            <p:ph type="sldNum" sz="quarter" idx="12"/>
          </p:nvPr>
        </p:nvSpPr>
        <p:spPr/>
        <p:txBody>
          <a:bodyPr/>
          <a:lstStyle/>
          <a:p>
            <a:fld id="{D9A1C003-CA58-4C71-A6FF-766D1B731BF4}" type="slidenum">
              <a:rPr lang="en-US" altLang="en-US" smtClean="0"/>
              <a:pPr/>
              <a:t>55</a:t>
            </a:fld>
            <a:endParaRPr lang="en-US" altLang="en-US"/>
          </a:p>
        </p:txBody>
      </p:sp>
    </p:spTree>
    <p:extLst>
      <p:ext uri="{BB962C8B-B14F-4D97-AF65-F5344CB8AC3E}">
        <p14:creationId xmlns:p14="http://schemas.microsoft.com/office/powerpoint/2010/main" val="136072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8D3FBE4-BF9D-402E-8591-1347DD1F595E}" type="slidenum">
              <a:rPr lang="en-US" altLang="en-US"/>
              <a:pPr/>
              <a:t>6</a:t>
            </a:fld>
            <a:endParaRPr lang="en-US" altLang="en-US"/>
          </a:p>
        </p:txBody>
      </p:sp>
      <p:sp>
        <p:nvSpPr>
          <p:cNvPr id="128003" name="Rectangle 3"/>
          <p:cNvSpPr>
            <a:spLocks noGrp="1" noChangeArrowheads="1"/>
          </p:cNvSpPr>
          <p:nvPr>
            <p:ph type="body" idx="4294967295"/>
          </p:nvPr>
        </p:nvSpPr>
        <p:spPr>
          <a:xfrm>
            <a:off x="0" y="800100"/>
            <a:ext cx="8229600" cy="5295900"/>
          </a:xfrm>
        </p:spPr>
        <p:txBody>
          <a:bodyPr/>
          <a:lstStyle/>
          <a:p>
            <a:pPr eaLnBrk="1" hangingPunct="1"/>
            <a:r>
              <a:rPr lang="en-US" altLang="en-US">
                <a:effectLst/>
              </a:rPr>
              <a:t>What’s more she has actually made me frightened of expressing my views. </a:t>
            </a:r>
          </a:p>
          <a:p>
            <a:pPr eaLnBrk="1" hangingPunct="1"/>
            <a:endParaRPr lang="en-US" altLang="en-US">
              <a:effectLst/>
            </a:endParaRPr>
          </a:p>
          <a:p>
            <a:pPr eaLnBrk="1" hangingPunct="1"/>
            <a:r>
              <a:rPr lang="en-US" altLang="en-US">
                <a:effectLst/>
              </a:rPr>
              <a:t> I am about to change to another solicitor.</a:t>
            </a:r>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p:cTn id="7" dur="500" fill="hold"/>
                                        <p:tgtEl>
                                          <p:spTgt spid="1280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80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8003">
                                            <p:txEl>
                                              <p:pRg st="2" end="2"/>
                                            </p:txEl>
                                          </p:spTgt>
                                        </p:tgtEl>
                                        <p:attrNameLst>
                                          <p:attrName>style.visibility</p:attrName>
                                        </p:attrNameLst>
                                      </p:cBhvr>
                                      <p:to>
                                        <p:strVal val="visible"/>
                                      </p:to>
                                    </p:set>
                                    <p:anim calcmode="lin" valueType="num">
                                      <p:cBhvr>
                                        <p:cTn id="13" dur="500" fill="hold"/>
                                        <p:tgtEl>
                                          <p:spTgt spid="12800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2800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C5DA3B4-9EC3-4937-8602-2EFA4D91BE5A}" type="slidenum">
              <a:rPr lang="en-US" altLang="en-US"/>
              <a:pPr/>
              <a:t>7</a:t>
            </a:fld>
            <a:endParaRPr lang="en-US" altLang="en-US"/>
          </a:p>
        </p:txBody>
      </p:sp>
      <p:sp>
        <p:nvSpPr>
          <p:cNvPr id="154626" name="Rectangle 2"/>
          <p:cNvSpPr>
            <a:spLocks noGrp="1" noChangeArrowheads="1"/>
          </p:cNvSpPr>
          <p:nvPr>
            <p:ph type="title"/>
          </p:nvPr>
        </p:nvSpPr>
        <p:spPr>
          <a:xfrm>
            <a:off x="457200" y="274638"/>
            <a:ext cx="8229600" cy="706437"/>
          </a:xfrm>
        </p:spPr>
        <p:txBody>
          <a:bodyPr/>
          <a:lstStyle/>
          <a:p>
            <a:pPr eaLnBrk="1" hangingPunct="1">
              <a:defRPr/>
            </a:pPr>
            <a:r>
              <a:rPr lang="en-US" sz="4000"/>
              <a:t>Explaining</a:t>
            </a:r>
          </a:p>
        </p:txBody>
      </p:sp>
      <p:sp>
        <p:nvSpPr>
          <p:cNvPr id="154627" name="Rectangle 3"/>
          <p:cNvSpPr>
            <a:spLocks noGrp="1" noChangeArrowheads="1"/>
          </p:cNvSpPr>
          <p:nvPr>
            <p:ph type="body" idx="1"/>
          </p:nvPr>
        </p:nvSpPr>
        <p:spPr>
          <a:xfrm>
            <a:off x="457200" y="1016000"/>
            <a:ext cx="8229600" cy="5184775"/>
          </a:xfrm>
        </p:spPr>
        <p:txBody>
          <a:bodyPr/>
          <a:lstStyle/>
          <a:p>
            <a:pPr eaLnBrk="1" hangingPunct="1">
              <a:lnSpc>
                <a:spcPct val="80000"/>
              </a:lnSpc>
            </a:pPr>
            <a:r>
              <a:rPr lang="en-US" altLang="en-US" sz="2800">
                <a:effectLst/>
              </a:rPr>
              <a:t>“</a:t>
            </a:r>
            <a:r>
              <a:rPr lang="en-US" altLang="en-US">
                <a:effectLst/>
              </a:rPr>
              <a:t>At my first meeting with [my current solicitor] ... I was impressed by his natural ability to talk about technical things with knowledge, but on a level that I could understand.</a:t>
            </a:r>
          </a:p>
          <a:p>
            <a:pPr lvl="1" eaLnBrk="1" hangingPunct="1">
              <a:lnSpc>
                <a:spcPct val="80000"/>
              </a:lnSpc>
            </a:pPr>
            <a:r>
              <a:rPr lang="en-US" altLang="en-US" sz="3200">
                <a:effectLst/>
              </a:rPr>
              <a:t>we actually talked and he explained in clear language</a:t>
            </a:r>
          </a:p>
          <a:p>
            <a:pPr lvl="1" eaLnBrk="1" hangingPunct="1">
              <a:lnSpc>
                <a:spcPct val="80000"/>
              </a:lnSpc>
            </a:pPr>
            <a:r>
              <a:rPr lang="en-US" altLang="en-US" sz="3200">
                <a:effectLst/>
              </a:rPr>
              <a:t>Other people just had a job to do, but [he] took time to clearly explain technical things.  </a:t>
            </a:r>
          </a:p>
          <a:p>
            <a:pPr lvl="1" eaLnBrk="1" hangingPunct="1">
              <a:lnSpc>
                <a:spcPct val="80000"/>
              </a:lnSpc>
            </a:pPr>
            <a:r>
              <a:rPr lang="en-US" altLang="en-US" sz="3200">
                <a:effectLst/>
              </a:rPr>
              <a:t>He explained how the system works.”</a:t>
            </a:r>
          </a:p>
          <a:p>
            <a:pPr eaLnBrk="1" hangingPunct="1">
              <a:lnSpc>
                <a:spcPct val="80000"/>
              </a:lnSpc>
              <a:buFont typeface="Wingdings" panose="05000000000000000000" pitchFamily="2" charset="2"/>
              <a:buNone/>
            </a:pPr>
            <a:endParaRPr lang="en-US" altLang="en-US" sz="2800">
              <a:effectLst/>
            </a:endParaRPr>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4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7F45E88-AD53-4380-AB01-1B8C165B2C45}" type="slidenum">
              <a:rPr lang="en-US" altLang="en-US"/>
              <a:pPr/>
              <a:t>8</a:t>
            </a:fld>
            <a:endParaRPr lang="en-US" altLang="en-US"/>
          </a:p>
        </p:txBody>
      </p:sp>
      <p:sp>
        <p:nvSpPr>
          <p:cNvPr id="161795" name="Rectangle 3"/>
          <p:cNvSpPr>
            <a:spLocks noGrp="1" noChangeArrowheads="1"/>
          </p:cNvSpPr>
          <p:nvPr>
            <p:ph type="body" idx="4294967295"/>
          </p:nvPr>
        </p:nvSpPr>
        <p:spPr>
          <a:xfrm>
            <a:off x="0" y="1600200"/>
            <a:ext cx="8229600" cy="4495800"/>
          </a:xfrm>
        </p:spPr>
        <p:txBody>
          <a:bodyPr/>
          <a:lstStyle/>
          <a:p>
            <a:pPr eaLnBrk="1" hangingPunct="1">
              <a:defRPr/>
            </a:pPr>
            <a:r>
              <a:rPr lang="en-US">
                <a:effectLst/>
              </a:rPr>
              <a:t>“She speaks of legal matters in a way that is knowledgeable and she explains it well.”</a:t>
            </a:r>
          </a:p>
          <a:p>
            <a:pPr eaLnBrk="1" hangingPunct="1">
              <a:defRPr/>
            </a:pPr>
            <a:endParaRPr lang="en-US">
              <a:effectLst/>
            </a:endParaRPr>
          </a:p>
          <a:p>
            <a:pPr eaLnBrk="1" hangingPunct="1">
              <a:defRPr/>
            </a:pPr>
            <a:r>
              <a:rPr lang="en-US">
                <a:effectLst/>
              </a:rPr>
              <a:t>“She communicates clearly.  She puts things in layman’s terms.”</a:t>
            </a:r>
          </a:p>
          <a:p>
            <a:pPr eaLnBrk="1" hangingPunct="1">
              <a:defRPr/>
            </a:pPr>
            <a:endParaRPr lang="en-US"/>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Lawyers For Equal Justice</a:t>
            </a:r>
          </a:p>
        </p:txBody>
      </p:sp>
      <p:sp>
        <p:nvSpPr>
          <p:cNvPr id="5" name="Slide Number Placeholder 5"/>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9942406-4A19-4C8E-91AF-31123E84B380}" type="slidenum">
              <a:rPr lang="en-US" altLang="en-US"/>
              <a:pPr/>
              <a:t>9</a:t>
            </a:fld>
            <a:endParaRPr lang="en-US" altLang="en-US"/>
          </a:p>
        </p:txBody>
      </p:sp>
      <p:sp>
        <p:nvSpPr>
          <p:cNvPr id="153602" name="Rectangle 2"/>
          <p:cNvSpPr>
            <a:spLocks noGrp="1" noChangeArrowheads="1"/>
          </p:cNvSpPr>
          <p:nvPr>
            <p:ph type="title"/>
          </p:nvPr>
        </p:nvSpPr>
        <p:spPr/>
        <p:txBody>
          <a:bodyPr/>
          <a:lstStyle/>
          <a:p>
            <a:pPr eaLnBrk="1" hangingPunct="1">
              <a:defRPr/>
            </a:pPr>
            <a:r>
              <a:rPr lang="en-US"/>
              <a:t>Legal 500 (Scotland)</a:t>
            </a:r>
          </a:p>
        </p:txBody>
      </p:sp>
      <p:sp>
        <p:nvSpPr>
          <p:cNvPr id="153603" name="Rectangle 3"/>
          <p:cNvSpPr>
            <a:spLocks noGrp="1" noChangeArrowheads="1"/>
          </p:cNvSpPr>
          <p:nvPr>
            <p:ph type="body" idx="1"/>
          </p:nvPr>
        </p:nvSpPr>
        <p:spPr/>
        <p:txBody>
          <a:bodyPr/>
          <a:lstStyle/>
          <a:p>
            <a:pPr eaLnBrk="1" hangingPunct="1">
              <a:defRPr/>
            </a:pPr>
            <a:r>
              <a:rPr lang="en-US">
                <a:effectLst/>
              </a:rPr>
              <a:t>“He has the knack of being able to present very complex situations comprehensibly to commercial managers”</a:t>
            </a:r>
            <a:endParaRPr lang="en-US"/>
          </a:p>
          <a:p>
            <a:pPr eaLnBrk="1" hangingPunct="1">
              <a:defRPr/>
            </a:pPr>
            <a:endParaRPr lang="en-US">
              <a:effectLst/>
            </a:endParaRPr>
          </a:p>
          <a:p>
            <a:pPr eaLnBrk="1" hangingPunct="1">
              <a:defRPr/>
            </a:pPr>
            <a:r>
              <a:rPr lang="en-US">
                <a:effectLst/>
              </a:rPr>
              <a:t>“[Their entire legal team is able to] provide a clear explanation to the layperson on sometimes complex legal issues”</a:t>
            </a:r>
          </a:p>
        </p:txBody>
      </p:sp>
      <p:sp>
        <p:nvSpPr>
          <p:cNvPr id="2" name="Date Placeholder 1"/>
          <p:cNvSpPr>
            <a:spLocks noGrp="1"/>
          </p:cNvSpPr>
          <p:nvPr>
            <p:ph type="dt" sz="half" idx="10"/>
          </p:nvPr>
        </p:nvSpPr>
        <p:spPr/>
        <p:txBody>
          <a:bodyPr/>
          <a:lstStyle/>
          <a:p>
            <a:pPr>
              <a:defRPr/>
            </a:pPr>
            <a:r>
              <a:rPr lang="en-US" smtClean="0"/>
              <a:t>06/18/2019</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00"/>
  <p:tag name="USESECONDARYMONITOR" val="True"/>
  <p:tag name="PARTICIPANTSINLEADERBOARD" val="5"/>
  <p:tag name="MULTIRESPDIVISOR" val="1"/>
  <p:tag name="SAVECSVWITHSESSION" val="Fals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2.3.225"/>
  <p:tag name="POWERPOINTVERSION" val="12.0"/>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8252</TotalTime>
  <Words>2598</Words>
  <Application>Microsoft Office PowerPoint</Application>
  <PresentationFormat>On-screen Show (4:3)</PresentationFormat>
  <Paragraphs>384</Paragraphs>
  <Slides>55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55</vt:i4>
      </vt:variant>
    </vt:vector>
  </HeadingPairs>
  <TitlesOfParts>
    <vt:vector size="64" baseType="lpstr">
      <vt:lpstr>Arial</vt:lpstr>
      <vt:lpstr>Chalkduster</vt:lpstr>
      <vt:lpstr>Helvetica</vt:lpstr>
      <vt:lpstr>Helvetica Light</vt:lpstr>
      <vt:lpstr>Tahoma</vt:lpstr>
      <vt:lpstr>Times New Roman</vt:lpstr>
      <vt:lpstr>Wingdings</vt:lpstr>
      <vt:lpstr>Slit</vt:lpstr>
      <vt:lpstr>White</vt:lpstr>
      <vt:lpstr>The Client Relationship and Basics of Legal Ethics in Georgia</vt:lpstr>
      <vt:lpstr>2000 Research Study   Law Society of England &amp; Wales </vt:lpstr>
      <vt:lpstr>PowerPoint Presentation</vt:lpstr>
      <vt:lpstr>PowerPoint Presentation</vt:lpstr>
      <vt:lpstr>PowerPoint Presentation</vt:lpstr>
      <vt:lpstr>PowerPoint Presentation</vt:lpstr>
      <vt:lpstr>Explaining</vt:lpstr>
      <vt:lpstr>PowerPoint Presentation</vt:lpstr>
      <vt:lpstr>Legal 500 (Scotland)</vt:lpstr>
      <vt:lpstr>Back to England</vt:lpstr>
      <vt:lpstr>PowerPoint Presentation</vt:lpstr>
      <vt:lpstr>PowerPoint Presentation</vt:lpstr>
      <vt:lpstr>What do clients most care about?</vt:lpstr>
      <vt:lpstr>PowerPoint Presentation</vt:lpstr>
      <vt:lpstr>Australia: LawCover Study</vt:lpstr>
      <vt:lpstr>Major Causes of Claims</vt:lpstr>
      <vt:lpstr>Australia: Client Satisfaction  with Specialists’ Services</vt:lpstr>
      <vt:lpstr>Different ideas of competence</vt:lpstr>
      <vt:lpstr>Clients complained about</vt:lpstr>
      <vt:lpstr>Value of Experience for  Client Communication</vt:lpstr>
      <vt:lpstr>Common Problems with All Solicitors (Sherr Study)</vt:lpstr>
      <vt:lpstr>Where There Were Differences Between New and Experienced Solicitors</vt:lpstr>
      <vt:lpstr>Georgia Rules of Professional Conduct (GRPC): Preamble</vt:lpstr>
      <vt:lpstr>Rule 4-403 Formal Advisory Opinions No S Ct Review</vt:lpstr>
      <vt:lpstr>Rule 4-403 Formal Advisory Opinions S Ct Disapproves</vt:lpstr>
      <vt:lpstr>Rule 4-403 Formal Advisory Opinions S Ct Approves</vt:lpstr>
      <vt:lpstr>Attorney Discipline Flowchart</vt:lpstr>
      <vt:lpstr>PowerPoint Presentation</vt:lpstr>
      <vt:lpstr>PowerPoint Presentation</vt:lpstr>
      <vt:lpstr>PowerPoint Presentation</vt:lpstr>
      <vt:lpstr>PowerPoint Presentation</vt:lpstr>
      <vt:lpstr>PowerPoint Presentation</vt:lpstr>
      <vt:lpstr>PowerPoint Presentation</vt:lpstr>
      <vt:lpstr>GRPC 1.1 Competence</vt:lpstr>
      <vt:lpstr>GRPC 1.1 Competence</vt:lpstr>
      <vt:lpstr>GRPC 1.2 Scope of Representation</vt:lpstr>
      <vt:lpstr>GRPC 1.2 Scope of Representation</vt:lpstr>
      <vt:lpstr>GRPC 1.2 Scope of Representation</vt:lpstr>
      <vt:lpstr>GRPC 1.2 Scope of Representation</vt:lpstr>
      <vt:lpstr>GRPC 1.2 Scope of Representation</vt:lpstr>
      <vt:lpstr>GRPC 1.2 Scope of Representation</vt:lpstr>
      <vt:lpstr>GRPC 1.0   Terminology</vt:lpstr>
      <vt:lpstr>GRPC 1.2 Scope of Representation</vt:lpstr>
      <vt:lpstr>GRPC 1.0   Terminology</vt:lpstr>
      <vt:lpstr>GRPC 1.4 Communication</vt:lpstr>
      <vt:lpstr>GRPC 1.4 Communication</vt:lpstr>
      <vt:lpstr>GRPC 1.4 Communication</vt:lpstr>
      <vt:lpstr>GRPC 1.4 Communication</vt:lpstr>
      <vt:lpstr>GRPC 1.4 Communication</vt:lpstr>
      <vt:lpstr>GRPC 2.1 Advisor</vt:lpstr>
      <vt:lpstr>GRPC 1.3 Diligence</vt:lpstr>
      <vt:lpstr>GRPC 1.5  Fees</vt:lpstr>
      <vt:lpstr>GRPC 1.5  Fees</vt:lpstr>
      <vt:lpstr>Formal Advisory Opinion 01-1</vt:lpstr>
      <vt:lpstr>Formal Advisory Opinion 01-1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 D Cunningham</dc:creator>
  <cp:lastModifiedBy>Clark D Cunningham</cp:lastModifiedBy>
  <cp:revision>94</cp:revision>
  <cp:lastPrinted>1601-01-01T00:00:00Z</cp:lastPrinted>
  <dcterms:created xsi:type="dcterms:W3CDTF">1601-01-01T00:00:00Z</dcterms:created>
  <dcterms:modified xsi:type="dcterms:W3CDTF">2019-06-18T02:57:54Z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