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3" r:id="rId4"/>
    <p:sldMasterId id="2147483985" r:id="rId5"/>
    <p:sldMasterId id="2147483997" r:id="rId6"/>
  </p:sldMasterIdLst>
  <p:notesMasterIdLst>
    <p:notesMasterId r:id="rId14"/>
  </p:notesMasterIdLst>
  <p:handoutMasterIdLst>
    <p:handoutMasterId r:id="rId15"/>
  </p:handoutMasterIdLst>
  <p:sldIdLst>
    <p:sldId id="256" r:id="rId7"/>
    <p:sldId id="587" r:id="rId8"/>
    <p:sldId id="588" r:id="rId9"/>
    <p:sldId id="589" r:id="rId10"/>
    <p:sldId id="403" r:id="rId11"/>
    <p:sldId id="459" r:id="rId12"/>
    <p:sldId id="591" r:id="rId13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on Friginal" initials="EF" lastIdx="1" clrIdx="0">
    <p:extLst>
      <p:ext uri="{19B8F6BF-5375-455C-9EA6-DF929625EA0E}">
        <p15:presenceInfo xmlns:p15="http://schemas.microsoft.com/office/powerpoint/2012/main" userId="S-1-5-21-2482117454-3359243091-2387698914-417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AD7A1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0"/>
    <p:restoredTop sz="88955" autoAdjust="0"/>
  </p:normalViewPr>
  <p:slideViewPr>
    <p:cSldViewPr>
      <p:cViewPr varScale="1">
        <p:scale>
          <a:sx n="102" d="100"/>
          <a:sy n="102" d="100"/>
        </p:scale>
        <p:origin x="85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736" y="-12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dirty="0"/>
              <a:t>AZ PDS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January 10, 2005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dirty="0"/>
              <a:t>WESTOP Research and Technology Committee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15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19138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F7D2AE9-22EA-434E-8E6E-DAD0C364FE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90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0B9E1-9F1E-4DDC-A974-2E9F074A761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19138"/>
            <a:ext cx="64008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09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305" indent="-30204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8161" indent="-241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1426" indent="-241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4690" indent="-241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7954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1218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4483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7747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93658F-D377-4026-B744-AD51E1748FB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859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85305" indent="-30204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08161" indent="-241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1426" indent="-241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74690" indent="-24163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57954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141218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24483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07747" indent="-24163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93658F-D377-4026-B744-AD51E1748FB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12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665186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17705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118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9CE01907-E94C-40B9-9386-4060B1FAFE6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25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pPr>
              <a:defRPr/>
            </a:pPr>
            <a:fld id="{A00B3969-822F-45DE-A33E-AF150FA662A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289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FD4DD2F2-1AC2-4CFF-A964-582E8EE4BB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63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5B68B-E186-43D7-A2D3-A1F236E122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76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F05C7-A037-443F-8F4C-C5BC291227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3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6C9EEE-B1B9-4B26-A1A9-CCA88676C2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830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1FC04E-6079-4E60-85E6-77C8270D64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809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66E1231D-7591-4D8E-BA05-4ED7EAE104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5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361267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764186-F84B-4F90-AC01-363A0D3103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73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E714DB-9D79-4CAC-A6C2-03A35091BF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996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C92C6AB8-4327-47A6-8E6E-397F069811F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284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1FC2102-D32D-4F63-BEAA-50108D5F56A8}" type="datetimeFigureOut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EBDDC3"/>
              </a:solidFill>
            </a:endParaRP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975B12-ABA7-4F59-8B96-58BE2FA81365}" type="slidenum">
              <a:rPr lang="en-US" altLang="en-US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215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D6A32-614D-461E-BDD1-606C3ED27AFB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DEC6-2FCA-4DED-A077-3E873E6174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0419151"/>
      </p:ext>
    </p:extLst>
  </p:cSld>
  <p:clrMapOvr>
    <a:masterClrMapping/>
  </p:clrMapOvr>
  <p:transition spd="med">
    <p:dissolv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A3162-0D69-411B-BE0C-76E6418F2516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56660B1E-4246-41FB-ACDD-37A4769BFA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497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F5A3A1-C0AA-4624-BBD2-87DE404A30E2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F9864-7120-42E9-BC13-247D3C9CD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87212"/>
      </p:ext>
    </p:extLst>
  </p:cSld>
  <p:clrMapOvr>
    <a:masterClrMapping/>
  </p:clrMapOvr>
  <p:transition spd="med"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AD89D79-6269-4E08-9759-C7F81D83D989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671F-DC13-4D37-9491-DBBE25AE77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924388"/>
      </p:ext>
    </p:extLst>
  </p:cSld>
  <p:clrMapOvr>
    <a:masterClrMapping/>
  </p:clrMapOvr>
  <p:transition spd="med">
    <p:dissolv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804A7-B4DC-46A6-9CE0-97B4BDCDD7AD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1DED9-B3DD-447B-8512-9C65311023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857386"/>
      </p:ext>
    </p:extLst>
  </p:cSld>
  <p:clrMapOvr>
    <a:masterClrMapping/>
  </p:clrMapOvr>
  <p:transition spd="med">
    <p:dissolv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2702-D2F7-4F4C-9A37-FEEB9F8A52BD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6DD60E2-8627-4DFB-B6BD-16A023A2C9E4}" type="slidenum">
              <a:rPr lang="en-US" altLang="en-US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10854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424339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D6AC-8D97-4054-9417-5BAEC47641BD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84523-20CC-467B-9F7E-8C41DB74BC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488738"/>
      </p:ext>
    </p:extLst>
  </p:cSld>
  <p:clrMapOvr>
    <a:masterClrMapping/>
  </p:clrMapOvr>
  <p:transition spd="med">
    <p:dissolv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0A77DD-54E0-4C77-AD68-A78609697182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7C345F6E-2AF4-46E0-AC9F-0392FB1418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179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FF04-8B44-4882-8ED8-7753BAC751A5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B44C2-6F1E-405C-9C85-6EFAFA420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722294"/>
      </p:ext>
    </p:extLst>
  </p:cSld>
  <p:clrMapOvr>
    <a:masterClrMapping/>
  </p:clrMapOvr>
  <p:transition spd="med">
    <p:dissolv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D00DB-05DF-473E-9E52-B59500E26744}" type="datetimeFigureOut">
              <a:rPr lang="en-US">
                <a:solidFill>
                  <a:srgbClr val="775F55"/>
                </a:solidFill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701A4-3D79-491E-8B28-66EE49B89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1331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6512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7078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31708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6293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62582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15227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2953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96DFF08F-DC6B-4601-B491-B0F83F6DD2D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</a:pPr>
              <a:t>10/30/2019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</a:pPr>
            <a:fld id="{4FAB73BC-B049-4115-A692-8D63A059BFB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3429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417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FC0D46F1-5D26-4494-9A7D-731CA15E49A3}" type="datetimeFigureOut">
              <a:rPr lang="en-US">
                <a:solidFill>
                  <a:srgbClr val="775F55"/>
                </a:solidFill>
                <a:ea typeface="+mn-ea"/>
              </a:rPr>
              <a:pPr>
                <a:defRPr/>
              </a:pPr>
              <a:t>10/30/2019</a:t>
            </a:fld>
            <a:endParaRPr lang="en-US">
              <a:solidFill>
                <a:srgbClr val="775F55"/>
              </a:solidFill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775F55"/>
              </a:solidFill>
              <a:ea typeface="+mn-ea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E47E9B5-18DD-47A0-A456-CEABDC1B3A61}" type="slidenum">
              <a:rPr lang="en-US" altLang="en-US">
                <a:latin typeface="Arial" panose="020B0604020202020204" pitchFamily="34" charset="0"/>
                <a:ea typeface="+mn-ea"/>
              </a:rPr>
              <a:pPr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518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ransition spd="med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066800"/>
            <a:ext cx="10134600" cy="1594813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Workshop on</a:t>
            </a:r>
            <a:br>
              <a:rPr lang="en-US" sz="3200" b="1" dirty="0">
                <a:solidFill>
                  <a:srgbClr val="002060"/>
                </a:solidFill>
              </a:rPr>
            </a:br>
            <a:r>
              <a:rPr lang="en-US" sz="7200" b="1" u="sng" dirty="0">
                <a:solidFill>
                  <a:srgbClr val="0070C0"/>
                </a:solidFill>
              </a:rPr>
              <a:t>LAW &amp; LINGUISTICS</a:t>
            </a:r>
            <a:endParaRPr lang="en-US" sz="6000" b="1" u="sng" dirty="0">
              <a:solidFill>
                <a:srgbClr val="0070C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76600"/>
            <a:ext cx="7543800" cy="3124200"/>
          </a:xfrm>
          <a:ln w="12700"/>
        </p:spPr>
        <p:txBody>
          <a:bodyPr>
            <a:normAutofit fontScale="92500" lnSpcReduction="20000"/>
          </a:bodyPr>
          <a:lstStyle/>
          <a:p>
            <a:r>
              <a:rPr lang="en-US" sz="5200" b="1" dirty="0">
                <a:solidFill>
                  <a:srgbClr val="FFFF00"/>
                </a:solidFill>
              </a:rPr>
              <a:t>Eric Friginal </a:t>
            </a:r>
            <a:r>
              <a:rPr lang="en-US" sz="3800" b="1" dirty="0">
                <a:solidFill>
                  <a:schemeClr val="bg1"/>
                </a:solidFill>
              </a:rPr>
              <a:t/>
            </a:r>
            <a:br>
              <a:rPr lang="en-US" sz="3800" b="1" dirty="0">
                <a:solidFill>
                  <a:schemeClr val="bg1"/>
                </a:solidFill>
              </a:rPr>
            </a:br>
            <a:r>
              <a:rPr lang="en-US" sz="3800" b="1" dirty="0">
                <a:solidFill>
                  <a:schemeClr val="bg1"/>
                </a:solidFill>
              </a:rPr>
              <a:t/>
            </a:r>
            <a:br>
              <a:rPr lang="en-US" sz="3800" b="1" dirty="0">
                <a:solidFill>
                  <a:schemeClr val="bg1"/>
                </a:solidFill>
              </a:rPr>
            </a:br>
            <a:r>
              <a:rPr lang="en-US" sz="19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Georgia state university</a:t>
            </a:r>
          </a:p>
          <a:p>
            <a:r>
              <a:rPr lang="en-US" sz="2200" b="1" dirty="0">
                <a:solidFill>
                  <a:schemeClr val="bg1"/>
                </a:solidFill>
              </a:rPr>
              <a:t>efriginal@gsu.edu</a:t>
            </a:r>
            <a:r>
              <a:rPr lang="en-US" sz="15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/>
            </a:r>
            <a:br>
              <a:rPr lang="en-US" sz="15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rgbClr val="FFC000"/>
                </a:solidFill>
              </a:rPr>
              <a:t/>
            </a:r>
            <a:br>
              <a:rPr lang="en-US" sz="2000" b="1" dirty="0">
                <a:solidFill>
                  <a:srgbClr val="FFC000"/>
                </a:solidFill>
              </a:rPr>
            </a:br>
            <a:r>
              <a:rPr lang="es-ES" sz="2200" b="1" dirty="0">
                <a:solidFill>
                  <a:srgbClr val="FFC000"/>
                </a:solidFill>
              </a:rPr>
              <a:t/>
            </a:r>
            <a:br>
              <a:rPr lang="es-ES" sz="2200" b="1" dirty="0">
                <a:solidFill>
                  <a:srgbClr val="FFC000"/>
                </a:solidFill>
              </a:rPr>
            </a:br>
            <a:r>
              <a:rPr lang="es-ES" sz="1700" b="1" dirty="0">
                <a:solidFill>
                  <a:srgbClr val="FFC000"/>
                </a:solidFill>
              </a:rPr>
              <a:t/>
            </a:r>
            <a:br>
              <a:rPr lang="es-ES" sz="1700" b="1" dirty="0">
                <a:solidFill>
                  <a:srgbClr val="FFC000"/>
                </a:solidFill>
              </a:rPr>
            </a:br>
            <a:r>
              <a:rPr lang="en-US" sz="20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GSU College of LAW</a:t>
            </a:r>
            <a:r>
              <a:rPr lang="es-ES" sz="2000" b="1" i="1" dirty="0">
                <a:solidFill>
                  <a:srgbClr val="FFC000"/>
                </a:solidFill>
              </a:rPr>
              <a:t/>
            </a:r>
            <a:br>
              <a:rPr lang="es-ES" sz="2000" b="1" i="1" dirty="0">
                <a:solidFill>
                  <a:srgbClr val="FFC000"/>
                </a:solidFill>
              </a:rPr>
            </a:br>
            <a:r>
              <a:rPr lang="en-US" b="1" dirty="0">
                <a:solidFill>
                  <a:srgbClr val="FFC000"/>
                </a:solidFill>
              </a:rPr>
              <a:t>October 18, 2019</a:t>
            </a:r>
          </a:p>
          <a:p>
            <a:pPr eaLnBrk="1" hangingPunct="1"/>
            <a:endParaRPr lang="en-US" sz="2000" b="1" dirty="0">
              <a:solidFill>
                <a:srgbClr val="FFC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0" y="3429000"/>
            <a:ext cx="2668682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685800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FFC000"/>
                </a:solidFill>
              </a:rPr>
              <a:t>Corpus linguistics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11277600" cy="4572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3D3D3D"/>
                </a:solidFill>
              </a:rPr>
              <a:t>Is a </a:t>
            </a:r>
            <a:r>
              <a:rPr lang="en-US" sz="4400" b="1" dirty="0">
                <a:solidFill>
                  <a:srgbClr val="FF0000"/>
                </a:solidFill>
              </a:rPr>
              <a:t>research approach </a:t>
            </a:r>
            <a:r>
              <a:rPr lang="en-US" sz="4400" b="1" dirty="0">
                <a:solidFill>
                  <a:srgbClr val="3D3D3D"/>
                </a:solidFill>
              </a:rPr>
              <a:t>in the study of spoken and written discourse, supporting </a:t>
            </a:r>
            <a:r>
              <a:rPr lang="en-US" sz="4400" b="1" dirty="0">
                <a:solidFill>
                  <a:srgbClr val="00B050"/>
                </a:solidFill>
              </a:rPr>
              <a:t>empirical</a:t>
            </a:r>
            <a:r>
              <a:rPr lang="en-US" sz="4400" b="1" dirty="0">
                <a:solidFill>
                  <a:srgbClr val="3D3D3D"/>
                </a:solidFill>
              </a:rPr>
              <a:t>, </a:t>
            </a:r>
            <a:r>
              <a:rPr lang="en-US" sz="4400" b="1" dirty="0">
                <a:solidFill>
                  <a:srgbClr val="0070C0"/>
                </a:solidFill>
              </a:rPr>
              <a:t>frequency-based </a:t>
            </a:r>
            <a:r>
              <a:rPr lang="en-US" sz="4400" b="1" dirty="0">
                <a:solidFill>
                  <a:schemeClr val="tx1"/>
                </a:solidFill>
              </a:rPr>
              <a:t>investigations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>
                <a:solidFill>
                  <a:schemeClr val="tx1"/>
                </a:solidFill>
              </a:rPr>
              <a:t>of </a:t>
            </a:r>
            <a:r>
              <a:rPr lang="en-US" sz="4400" b="1" dirty="0">
                <a:solidFill>
                  <a:srgbClr val="7030A0"/>
                </a:solidFill>
              </a:rPr>
              <a:t>naturally occurring language-in-use.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  															</a:t>
            </a:r>
            <a:r>
              <a:rPr lang="en-US" sz="2000" b="1" dirty="0" err="1">
                <a:solidFill>
                  <a:srgbClr val="3D3D3D"/>
                </a:solidFill>
              </a:rPr>
              <a:t>Biber</a:t>
            </a:r>
            <a:r>
              <a:rPr lang="en-US" sz="2000" b="1" dirty="0">
                <a:solidFill>
                  <a:srgbClr val="3D3D3D"/>
                </a:solidFill>
              </a:rPr>
              <a:t>, Reppen, and Friginal (2010)</a:t>
            </a:r>
          </a:p>
        </p:txBody>
      </p:sp>
    </p:spTree>
    <p:extLst>
      <p:ext uri="{BB962C8B-B14F-4D97-AF65-F5344CB8AC3E}">
        <p14:creationId xmlns:p14="http://schemas.microsoft.com/office/powerpoint/2010/main" val="383839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B04AB28-DDA5-164B-862E-4F0CA9D5A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5800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FFC000"/>
                </a:solidFill>
              </a:rPr>
              <a:t>Corpus linguistics </a:t>
            </a:r>
            <a:endParaRPr lang="en-US" b="1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11277600" cy="44196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20040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dirty="0"/>
              <a:t>A research approach for describing language </a:t>
            </a:r>
            <a:r>
              <a:rPr lang="en-US" sz="2400" b="1" dirty="0"/>
              <a:t>use</a:t>
            </a:r>
            <a:r>
              <a:rPr lang="en-US" sz="2400" dirty="0"/>
              <a:t> to answer the question:</a:t>
            </a:r>
          </a:p>
          <a:p>
            <a:pPr marL="320040" indent="-320040">
              <a:spcAft>
                <a:spcPts val="0"/>
              </a:spcAft>
              <a:buNone/>
              <a:defRPr/>
            </a:pPr>
            <a:r>
              <a:rPr lang="en-US" sz="2400" dirty="0"/>
              <a:t>	</a:t>
            </a:r>
            <a:r>
              <a:rPr lang="en-US" sz="2800" b="1" dirty="0"/>
              <a:t>How do speakers and writers across various demographics (or registers) actually use the </a:t>
            </a:r>
            <a:r>
              <a:rPr lang="en-US" sz="2800" b="1" dirty="0">
                <a:solidFill>
                  <a:srgbClr val="C00000"/>
                </a:solidFill>
              </a:rPr>
              <a:t>vocabulary</a:t>
            </a:r>
            <a:r>
              <a:rPr lang="en-US" sz="2800" b="1" dirty="0"/>
              <a:t> and </a:t>
            </a:r>
            <a:r>
              <a:rPr lang="en-US" sz="2800" b="1" dirty="0">
                <a:solidFill>
                  <a:srgbClr val="C00000"/>
                </a:solidFill>
              </a:rPr>
              <a:t>grammar</a:t>
            </a:r>
            <a:r>
              <a:rPr lang="en-US" sz="2800" b="1" dirty="0"/>
              <a:t> resources available in a language?</a:t>
            </a:r>
          </a:p>
          <a:p>
            <a:pPr marL="320040" indent="-320040">
              <a:spcAft>
                <a:spcPts val="0"/>
              </a:spcAft>
              <a:buNone/>
              <a:defRPr/>
            </a:pPr>
            <a:endParaRPr lang="en-US" sz="2400" b="1" dirty="0"/>
          </a:p>
          <a:p>
            <a:pPr marL="320040" indent="-320040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US" sz="2400" b="1" dirty="0"/>
              <a:t>What  is a </a:t>
            </a:r>
            <a:r>
              <a:rPr lang="en-US" sz="2400" b="1" u="sng" dirty="0">
                <a:solidFill>
                  <a:srgbClr val="00B050"/>
                </a:solidFill>
              </a:rPr>
              <a:t>CORPUS</a:t>
            </a:r>
            <a:r>
              <a:rPr lang="en-US" sz="2400" b="1" dirty="0">
                <a:solidFill>
                  <a:srgbClr val="00B050"/>
                </a:solidFill>
              </a:rPr>
              <a:t>?</a:t>
            </a:r>
          </a:p>
          <a:p>
            <a:pPr marL="640080" lvl="1" indent="-274320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dirty="0"/>
              <a:t>A large, principled collection of ‘natural’ texts stored on computer</a:t>
            </a:r>
          </a:p>
          <a:p>
            <a:pPr marL="640080" lvl="1" indent="-274320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b="1" u="sng" dirty="0"/>
              <a:t>A corpus should ‘represent’ particular language varieties </a:t>
            </a:r>
            <a:r>
              <a:rPr lang="en-US" sz="2000" dirty="0"/>
              <a:t>or </a:t>
            </a:r>
            <a:r>
              <a:rPr lang="en-US" sz="2000" i="1" dirty="0">
                <a:solidFill>
                  <a:srgbClr val="C00000"/>
                </a:solidFill>
              </a:rPr>
              <a:t>registers </a:t>
            </a:r>
            <a:r>
              <a:rPr lang="en-US" sz="2000" dirty="0"/>
              <a:t>(e.g., legal written discourse vs.  press reports vs. television interviews)</a:t>
            </a:r>
          </a:p>
          <a:p>
            <a:pPr marL="640080" lvl="1" indent="-274320">
              <a:lnSpc>
                <a:spcPct val="90000"/>
              </a:lnSpc>
              <a:spcAft>
                <a:spcPts val="0"/>
              </a:spcAft>
              <a:buFont typeface="Wingdings 2"/>
              <a:buChar char=""/>
              <a:defRPr/>
            </a:pPr>
            <a:r>
              <a:rPr lang="en-US" sz="2000" b="1" dirty="0"/>
              <a:t>Design and size are important:  </a:t>
            </a:r>
            <a:r>
              <a:rPr lang="en-US" sz="2000" dirty="0"/>
              <a:t>texts must be sampled from particular target registers </a:t>
            </a:r>
          </a:p>
        </p:txBody>
      </p:sp>
    </p:spTree>
    <p:extLst>
      <p:ext uri="{BB962C8B-B14F-4D97-AF65-F5344CB8AC3E}">
        <p14:creationId xmlns:p14="http://schemas.microsoft.com/office/powerpoint/2010/main" val="143698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b="1"/>
              <a:t>So what is corpus linguistics?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76400"/>
            <a:ext cx="8763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dirty="0"/>
              <a:t>A research approach – A way of thinking about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Shines the spot light on language </a:t>
            </a:r>
            <a:r>
              <a:rPr lang="en-US" altLang="en-US" b="1" u="sng" dirty="0">
                <a:solidFill>
                  <a:srgbClr val="FF0000"/>
                </a:solidFill>
              </a:rPr>
              <a:t>use</a:t>
            </a:r>
            <a:r>
              <a:rPr lang="en-US" altLang="en-US" dirty="0"/>
              <a:t>:  Registers and language for specific purposes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Allows investigation of language </a:t>
            </a:r>
            <a:r>
              <a:rPr lang="en-US" altLang="en-US" b="1" u="sng" dirty="0">
                <a:solidFill>
                  <a:srgbClr val="FF0000"/>
                </a:solidFill>
              </a:rPr>
              <a:t>choice</a:t>
            </a:r>
            <a:r>
              <a:rPr lang="en-US" altLang="en-US" dirty="0"/>
              <a:t>:  Why does a speaker/writer use a particular word or grammatical form rather than alternatives?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Allows investigation of </a:t>
            </a:r>
            <a:r>
              <a:rPr lang="en-US" altLang="en-US" b="1" u="sng" dirty="0">
                <a:solidFill>
                  <a:srgbClr val="FF0000"/>
                </a:solidFill>
              </a:rPr>
              <a:t>meaning in context</a:t>
            </a:r>
            <a:r>
              <a:rPr lang="en-US" altLang="en-US" dirty="0"/>
              <a:t>:  Why synonyms are usually </a:t>
            </a:r>
            <a:r>
              <a:rPr lang="en-US" altLang="en-US" b="1" u="sng" dirty="0">
                <a:solidFill>
                  <a:srgbClr val="FF0000"/>
                </a:solidFill>
              </a:rPr>
              <a:t>not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interchangeable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Allows investigation of </a:t>
            </a:r>
            <a:r>
              <a:rPr lang="en-US" altLang="en-US" b="1" u="sng" dirty="0">
                <a:solidFill>
                  <a:srgbClr val="FF0000"/>
                </a:solidFill>
              </a:rPr>
              <a:t>language preference</a:t>
            </a:r>
            <a:r>
              <a:rPr lang="en-US" altLang="en-US" dirty="0"/>
              <a:t>:  What forms are rare?  What is especially common?</a:t>
            </a:r>
          </a:p>
        </p:txBody>
      </p:sp>
    </p:spTree>
    <p:extLst>
      <p:ext uri="{BB962C8B-B14F-4D97-AF65-F5344CB8AC3E}">
        <p14:creationId xmlns:p14="http://schemas.microsoft.com/office/powerpoint/2010/main" val="949880941"/>
      </p:ext>
    </p:extLst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362200"/>
            <a:ext cx="11506200" cy="545771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/>
            </a:r>
            <a:br>
              <a:rPr lang="en-US" sz="5400" b="1" dirty="0"/>
            </a:br>
            <a:r>
              <a:rPr lang="en-US" sz="4000" b="1" dirty="0">
                <a:solidFill>
                  <a:srgbClr val="FFC000"/>
                </a:solidFill>
              </a:rPr>
              <a:t>Corpus-Based Research in ESP/EOP </a:t>
            </a:r>
            <a:r>
              <a:rPr lang="en-US" sz="4400" b="1" dirty="0"/>
              <a:t/>
            </a:r>
            <a:br>
              <a:rPr lang="en-US" sz="4400" b="1" dirty="0"/>
            </a:br>
            <a:r>
              <a:rPr lang="en-US" sz="4400" b="1" dirty="0"/>
              <a:t/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11277600" cy="44958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300" dirty="0"/>
              <a:t>Studies in the subfields of </a:t>
            </a:r>
            <a:r>
              <a:rPr lang="en-US" sz="4300" b="1" dirty="0">
                <a:solidFill>
                  <a:srgbClr val="C00000"/>
                </a:solidFill>
              </a:rPr>
              <a:t>English for Specific Purposes (ESP) </a:t>
            </a:r>
            <a:r>
              <a:rPr lang="en-US" sz="4300" dirty="0"/>
              <a:t>and </a:t>
            </a:r>
            <a:r>
              <a:rPr lang="en-US" sz="4300" b="1" dirty="0"/>
              <a:t>English for Occupational Purposes (EOP) </a:t>
            </a:r>
            <a:r>
              <a:rPr lang="en-US" sz="4300" dirty="0"/>
              <a:t>have increasingly utilized corpus-based approaches over the past 20 years.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 survey of articles in many recent issues of </a:t>
            </a:r>
            <a:r>
              <a:rPr lang="en-US" sz="2800" i="1" dirty="0"/>
              <a:t>English for Specific Purposes Journal</a:t>
            </a:r>
            <a:r>
              <a:rPr lang="en-US" sz="2800" dirty="0"/>
              <a:t> or the </a:t>
            </a:r>
            <a:r>
              <a:rPr lang="en-US" sz="2800" i="1" dirty="0"/>
              <a:t>Journal of English for Academic Purposes</a:t>
            </a:r>
            <a:r>
              <a:rPr lang="en-US" sz="2800" dirty="0"/>
              <a:t> shows that linguistic descriptions of professional/academic varieties of English are often primarily based on corpora (Biber, </a:t>
            </a:r>
            <a:r>
              <a:rPr lang="en-US" sz="2800" dirty="0" err="1"/>
              <a:t>Reppen</a:t>
            </a:r>
            <a:r>
              <a:rPr lang="en-US" sz="2800" dirty="0"/>
              <a:t>, &amp; Friginal, 2010).</a:t>
            </a:r>
          </a:p>
        </p:txBody>
      </p:sp>
    </p:spTree>
    <p:extLst>
      <p:ext uri="{BB962C8B-B14F-4D97-AF65-F5344CB8AC3E}">
        <p14:creationId xmlns:p14="http://schemas.microsoft.com/office/powerpoint/2010/main" val="166317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25955" y="5791636"/>
            <a:ext cx="8301363" cy="837764"/>
          </a:xfrm>
        </p:spPr>
        <p:txBody>
          <a:bodyPr>
            <a:noAutofit/>
          </a:bodyPr>
          <a:lstStyle/>
          <a:p>
            <a:pPr algn="ctr"/>
            <a:r>
              <a:rPr lang="en-US" sz="1800" b="1" dirty="0">
                <a:solidFill>
                  <a:srgbClr val="002060"/>
                </a:solidFill>
                <a:latin typeface="Gill Sans MT" panose="020B0502020104020203" pitchFamily="34" charset="0"/>
              </a:rPr>
              <a:t>Potential stage cycle for corpus-assisted discourse analysis, adapted from </a:t>
            </a:r>
            <a:r>
              <a:rPr lang="en-US" sz="1800" b="1" dirty="0" err="1">
                <a:solidFill>
                  <a:srgbClr val="002060"/>
                </a:solidFill>
                <a:latin typeface="Gill Sans MT" panose="020B0502020104020203" pitchFamily="34" charset="0"/>
              </a:rPr>
              <a:t>Friginal</a:t>
            </a:r>
            <a:r>
              <a:rPr lang="en-US" sz="1800" b="1" dirty="0">
                <a:solidFill>
                  <a:srgbClr val="002060"/>
                </a:solidFill>
                <a:latin typeface="Gill Sans MT" panose="020B0502020104020203" pitchFamily="34" charset="0"/>
              </a:rPr>
              <a:t> (2008), </a:t>
            </a:r>
            <a:br>
              <a:rPr lang="en-US" sz="1800" b="1" dirty="0">
                <a:solidFill>
                  <a:srgbClr val="002060"/>
                </a:solidFill>
                <a:latin typeface="Gill Sans MT" panose="020B0502020104020203" pitchFamily="34" charset="0"/>
              </a:rPr>
            </a:br>
            <a:r>
              <a:rPr lang="en-US" sz="1800" b="1" dirty="0">
                <a:solidFill>
                  <a:srgbClr val="002060"/>
                </a:solidFill>
                <a:latin typeface="Gill Sans MT" panose="020B0502020104020203" pitchFamily="34" charset="0"/>
              </a:rPr>
              <a:t>Baker et al. (2008), and Friginal and Hardy (2014)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457200"/>
            <a:ext cx="6866874" cy="5334436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609600" y="4572000"/>
            <a:ext cx="1905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6590" y="4844534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START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4EE528-69F2-0C45-915F-D950A144542E}"/>
              </a:ext>
            </a:extLst>
          </p:cNvPr>
          <p:cNvSpPr txBox="1"/>
          <p:nvPr/>
        </p:nvSpPr>
        <p:spPr>
          <a:xfrm>
            <a:off x="8839201" y="2590800"/>
            <a:ext cx="2971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Include Legal Discourse-Specific Analyses and Datasets </a:t>
            </a:r>
            <a:endParaRPr lang="en-US" sz="20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253C9E8-3E12-E245-8DB9-6674AA05C070}"/>
              </a:ext>
            </a:extLst>
          </p:cNvPr>
          <p:cNvCxnSpPr>
            <a:stCxn id="3" idx="0"/>
          </p:cNvCxnSpPr>
          <p:nvPr/>
        </p:nvCxnSpPr>
        <p:spPr>
          <a:xfrm flipH="1" flipV="1">
            <a:off x="9610075" y="2209800"/>
            <a:ext cx="715026" cy="3810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BA90D06-EFD4-5F45-B043-5EC7C6282105}"/>
              </a:ext>
            </a:extLst>
          </p:cNvPr>
          <p:cNvCxnSpPr>
            <a:stCxn id="3" idx="2"/>
          </p:cNvCxnSpPr>
          <p:nvPr/>
        </p:nvCxnSpPr>
        <p:spPr>
          <a:xfrm flipH="1">
            <a:off x="9448801" y="3421797"/>
            <a:ext cx="876300" cy="61680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7875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B04AB28-DDA5-164B-862E-4F0CA9D5A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5800"/>
            <a:ext cx="11029616" cy="1013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FFC000"/>
                </a:solidFill>
              </a:rPr>
              <a:t>Reflections</a:t>
            </a:r>
            <a:endParaRPr lang="en-US" b="1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33208" y="1905000"/>
            <a:ext cx="9420392" cy="47244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Gill Sans MT" panose="020B0502020104020203" pitchFamily="34" charset="0"/>
                <a:ea typeface="Times New Roman" panose="02020603050405020304" pitchFamily="18" charset="0"/>
              </a:rPr>
              <a:t>Interdisciplinary collaborations are important and very meaningful.</a:t>
            </a:r>
            <a:br>
              <a:rPr lang="en-US" sz="2400" dirty="0"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endParaRPr lang="en-US" sz="24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Gill Sans MT" panose="020B0502020104020203" pitchFamily="34" charset="0"/>
                <a:ea typeface="Times New Roman" panose="02020603050405020304" pitchFamily="18" charset="0"/>
              </a:rPr>
              <a:t>The importance of taking into account diachronic change and shifts in language, especially functions/meanings,  and how to interpret speaker/writer intent </a:t>
            </a:r>
            <a:r>
              <a:rPr lang="en-US" sz="2400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[RQ: Is there evidence that Americans in the Founding Era could have used the word </a:t>
            </a:r>
            <a:r>
              <a:rPr lang="en-US" sz="2400" b="1" dirty="0">
                <a:solidFill>
                  <a:srgbClr val="C0000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“emolument” </a:t>
            </a:r>
            <a:r>
              <a:rPr lang="en-US" sz="2400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to describe revenue derived from ownership of a hotel?].</a:t>
            </a:r>
            <a:br>
              <a:rPr lang="en-US" sz="2400" b="1" dirty="0"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endParaRPr lang="en-US" sz="2400" b="1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Gill Sans MT" panose="020B0502020104020203" pitchFamily="34" charset="0"/>
                <a:ea typeface="Times New Roman" panose="02020603050405020304" pitchFamily="18" charset="0"/>
              </a:rPr>
              <a:t>Register differences – the 6 different  sub-registers of COFEA.</a:t>
            </a:r>
            <a:br>
              <a:rPr lang="en-US" sz="2400" dirty="0">
                <a:latin typeface="Gill Sans MT" panose="020B0502020104020203" pitchFamily="34" charset="0"/>
                <a:ea typeface="Times New Roman" panose="02020603050405020304" pitchFamily="18" charset="0"/>
              </a:rPr>
            </a:br>
            <a:endParaRPr lang="en-US" sz="2400" dirty="0">
              <a:latin typeface="Gill Sans MT" panose="020B0502020104020203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Corpus Linguistics in the U.S., Europe, and globally.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5555" t="4167" r="16667" b="8332"/>
          <a:stretch/>
        </p:blipFill>
        <p:spPr>
          <a:xfrm>
            <a:off x="9906000" y="3124200"/>
            <a:ext cx="1952792" cy="265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19254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22C8398F14A3418E6CEAB064DDDBBD" ma:contentTypeVersion="10" ma:contentTypeDescription="Create a new document." ma:contentTypeScope="" ma:versionID="3f466b1dab994397ed3c1f36340cd2db">
  <xsd:schema xmlns:xsd="http://www.w3.org/2001/XMLSchema" xmlns:xs="http://www.w3.org/2001/XMLSchema" xmlns:p="http://schemas.microsoft.com/office/2006/metadata/properties" xmlns:ns3="a10cc4d2-fa11-4690-9dce-b5349f53d4dd" targetNamespace="http://schemas.microsoft.com/office/2006/metadata/properties" ma:root="true" ma:fieldsID="5b02010ebe37d150bfaf9f932a4fd6bf" ns3:_="">
    <xsd:import namespace="a10cc4d2-fa11-4690-9dce-b5349f53d4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cc4d2-fa11-4690-9dce-b5349f53d4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E96699-EB8B-4914-A6B5-30380EB114C0}">
  <ds:schemaRefs>
    <ds:schemaRef ds:uri="http://purl.org/dc/terms/"/>
    <ds:schemaRef ds:uri="http://schemas.openxmlformats.org/package/2006/metadata/core-properties"/>
    <ds:schemaRef ds:uri="a10cc4d2-fa11-4690-9dce-b5349f53d4d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D0C2B0-73F1-405B-B890-D2FD9B3D14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63FB6F-A624-4E9C-A606-CE59C2162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0cc4d2-fa11-4690-9dce-b5349f53d4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3809</TotalTime>
  <Words>189</Words>
  <Application>Microsoft Office PowerPoint</Application>
  <PresentationFormat>Widescreen</PresentationFormat>
  <Paragraphs>34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Gill Sans MT</vt:lpstr>
      <vt:lpstr>Times New Roman</vt:lpstr>
      <vt:lpstr>Tw Cen MT</vt:lpstr>
      <vt:lpstr>Wingdings</vt:lpstr>
      <vt:lpstr>Wingdings 2</vt:lpstr>
      <vt:lpstr>Office Theme</vt:lpstr>
      <vt:lpstr>Dividend</vt:lpstr>
      <vt:lpstr>Median</vt:lpstr>
      <vt:lpstr>Workshop on LAW &amp; LINGUISTICS</vt:lpstr>
      <vt:lpstr>Corpus linguistics </vt:lpstr>
      <vt:lpstr>Corpus linguistics </vt:lpstr>
      <vt:lpstr>So what is corpus linguistics?</vt:lpstr>
      <vt:lpstr> Corpus-Based Research in ESP/EOP   </vt:lpstr>
      <vt:lpstr>Potential stage cycle for corpus-assisted discourse analysis, adapted from Friginal (2008),  Baker et al. (2008), and Friginal and Hardy (2014) </vt:lpstr>
      <vt:lpstr>Reflections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Fulmer</dc:creator>
  <cp:lastModifiedBy>Clark D Cunningham</cp:lastModifiedBy>
  <cp:revision>473</cp:revision>
  <cp:lastPrinted>2019-10-31T01:25:46Z</cp:lastPrinted>
  <dcterms:created xsi:type="dcterms:W3CDTF">2005-01-05T22:52:03Z</dcterms:created>
  <dcterms:modified xsi:type="dcterms:W3CDTF">2019-10-31T01:26:09Z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0x0101000122C8398F14A3418E6CEAB064DDDBBD</vt:lpwstr>
  </property>
</Properties>
</file>