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</p:sldMasterIdLst>
  <p:notesMasterIdLst>
    <p:notesMasterId r:id="rId36"/>
  </p:notesMasterIdLst>
  <p:sldIdLst>
    <p:sldId id="263" r:id="rId2"/>
    <p:sldId id="364" r:id="rId3"/>
    <p:sldId id="365" r:id="rId4"/>
    <p:sldId id="366" r:id="rId5"/>
    <p:sldId id="323" r:id="rId6"/>
    <p:sldId id="369" r:id="rId7"/>
    <p:sldId id="367" r:id="rId8"/>
    <p:sldId id="368" r:id="rId9"/>
    <p:sldId id="353" r:id="rId10"/>
    <p:sldId id="354" r:id="rId11"/>
    <p:sldId id="371" r:id="rId12"/>
    <p:sldId id="372" r:id="rId13"/>
    <p:sldId id="373" r:id="rId14"/>
    <p:sldId id="288" r:id="rId15"/>
    <p:sldId id="328" r:id="rId16"/>
    <p:sldId id="289" r:id="rId17"/>
    <p:sldId id="290" r:id="rId18"/>
    <p:sldId id="291" r:id="rId19"/>
    <p:sldId id="287" r:id="rId20"/>
    <p:sldId id="292" r:id="rId21"/>
    <p:sldId id="285" r:id="rId22"/>
    <p:sldId id="294" r:id="rId23"/>
    <p:sldId id="293" r:id="rId24"/>
    <p:sldId id="297" r:id="rId25"/>
    <p:sldId id="295" r:id="rId26"/>
    <p:sldId id="370" r:id="rId27"/>
    <p:sldId id="362" r:id="rId28"/>
    <p:sldId id="363" r:id="rId29"/>
    <p:sldId id="357" r:id="rId30"/>
    <p:sldId id="331" r:id="rId31"/>
    <p:sldId id="332" r:id="rId32"/>
    <p:sldId id="333" r:id="rId33"/>
    <p:sldId id="334" r:id="rId34"/>
    <p:sldId id="336" r:id="rId35"/>
  </p:sldIdLst>
  <p:sldSz cx="12192000" cy="6858000"/>
  <p:notesSz cx="6858000" cy="9313863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lark D Cunningham" initials="CDC" lastIdx="1" clrIdx="0">
    <p:extLst>
      <p:ext uri="{19B8F6BF-5375-455C-9EA6-DF929625EA0E}">
        <p15:presenceInfo xmlns:p15="http://schemas.microsoft.com/office/powerpoint/2012/main" userId="S::cdcunningham@gsu.edu::13384921-2808-488b-b790-57ab20bf9f6a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1D272D"/>
    <a:srgbClr val="0539A6"/>
    <a:srgbClr val="D81E00"/>
    <a:srgbClr val="FF2600"/>
    <a:srgbClr val="5B6772"/>
    <a:srgbClr val="1D274F"/>
    <a:srgbClr val="D6D6D6"/>
    <a:srgbClr val="EBEBE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AB54C880-17BB-4E76-87AE-F742F01485B2}" v="1" dt="2021-07-13T17:00:57.978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107" autoAdjust="0"/>
    <p:restoredTop sz="94015" autoAdjust="0"/>
  </p:normalViewPr>
  <p:slideViewPr>
    <p:cSldViewPr snapToGrid="0" snapToObjects="1">
      <p:cViewPr varScale="1">
        <p:scale>
          <a:sx n="72" d="100"/>
          <a:sy n="72" d="100"/>
        </p:scale>
        <p:origin x="474" y="60"/>
      </p:cViewPr>
      <p:guideLst/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commentAuthors" Target="commentAuthors.xml"/><Relationship Id="rId40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1"/>
            <a:ext cx="2971800" cy="467310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1"/>
            <a:ext cx="2971800" cy="467310"/>
          </a:xfrm>
          <a:prstGeom prst="rect">
            <a:avLst/>
          </a:prstGeom>
        </p:spPr>
        <p:txBody>
          <a:bodyPr vert="horz" lIns="92398" tIns="46200" rIns="92398" bIns="46200" rtlCol="0"/>
          <a:lstStyle>
            <a:lvl1pPr algn="r">
              <a:defRPr sz="1200"/>
            </a:lvl1pPr>
          </a:lstStyle>
          <a:p>
            <a:fld id="{849FB7AF-9451-2F4F-8D50-97812C487E72}" type="datetimeFigureOut">
              <a:rPr lang="en-US" smtClean="0"/>
              <a:t>7/13/2021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35000" y="1163638"/>
            <a:ext cx="5588000" cy="314325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2398" tIns="46200" rIns="92398" bIns="4620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82297"/>
            <a:ext cx="5486400" cy="3667334"/>
          </a:xfrm>
          <a:prstGeom prst="rect">
            <a:avLst/>
          </a:prstGeom>
        </p:spPr>
        <p:txBody>
          <a:bodyPr vert="horz" lIns="92398" tIns="46200" rIns="92398" bIns="4620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846554"/>
            <a:ext cx="2971800" cy="467309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846554"/>
            <a:ext cx="2971800" cy="467309"/>
          </a:xfrm>
          <a:prstGeom prst="rect">
            <a:avLst/>
          </a:prstGeom>
        </p:spPr>
        <p:txBody>
          <a:bodyPr vert="horz" lIns="92398" tIns="46200" rIns="92398" bIns="46200" rtlCol="0" anchor="b"/>
          <a:lstStyle>
            <a:lvl1pPr algn="r">
              <a:defRPr sz="1200"/>
            </a:lvl1pPr>
          </a:lstStyle>
          <a:p>
            <a:fld id="{FC5688C1-F55A-B549-95B1-79B8882179B9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731737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36596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00065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6622225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1386922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369862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2967643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7203149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7811906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153484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3984">
              <a:defRPr/>
            </a:pPr>
            <a:fld id="{FC5688C1-F55A-B549-95B1-79B8882179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3984">
                <a:defRPr/>
              </a:pPr>
              <a:t>26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3675969518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204865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3984">
              <a:defRPr/>
            </a:pPr>
            <a:fld id="{FC5688C1-F55A-B549-95B1-79B8882179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3984">
                <a:defRPr/>
              </a:pPr>
              <a:t>2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2548095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2469935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550970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767735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8858586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5262310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6499772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9586195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3984">
              <a:defRPr/>
            </a:pPr>
            <a:fld id="{FC5688C1-F55A-B549-95B1-79B8882179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3984">
                <a:defRPr/>
              </a:pPr>
              <a:t>11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42633213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 defTabSz="923984">
              <a:defRPr/>
            </a:pPr>
            <a:fld id="{FC5688C1-F55A-B549-95B1-79B8882179B9}" type="slidenum">
              <a:rPr lang="en-US">
                <a:solidFill>
                  <a:prstClr val="black"/>
                </a:solidFill>
                <a:latin typeface="Calibri" panose="020F0502020204030204"/>
              </a:rPr>
              <a:pPr defTabSz="923984">
                <a:defRPr/>
              </a:pPr>
              <a:t>13</a:t>
            </a:fld>
            <a:endParaRPr lang="en-US">
              <a:solidFill>
                <a:prstClr val="black"/>
              </a:solidFill>
              <a:latin typeface="Calibri" panose="020F0502020204030204"/>
            </a:endParaRPr>
          </a:p>
        </p:txBody>
      </p:sp>
    </p:spTree>
    <p:extLst>
      <p:ext uri="{BB962C8B-B14F-4D97-AF65-F5344CB8AC3E}">
        <p14:creationId xmlns:p14="http://schemas.microsoft.com/office/powerpoint/2010/main" val="2809392199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C5688C1-F55A-B549-95B1-79B8882179B9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4613165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24000" y="1560243"/>
            <a:ext cx="9144000" cy="3697557"/>
          </a:xfrm>
          <a:prstGeom prst="rect">
            <a:avLst/>
          </a:prstGeom>
        </p:spPr>
        <p:txBody>
          <a:bodyPr/>
          <a:lstStyle>
            <a:lvl1pPr marL="0" indent="0" algn="l">
              <a:buFont typeface="Arial" charset="0"/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dirty="0"/>
              <a:t>Click to edit Master subtitle style</a:t>
            </a:r>
          </a:p>
          <a:p>
            <a:endParaRPr lang="en-US" dirty="0"/>
          </a:p>
          <a:p>
            <a:endParaRPr lang="en-US" dirty="0"/>
          </a:p>
        </p:txBody>
      </p:sp>
      <p:pic>
        <p:nvPicPr>
          <p:cNvPr id="13" name="Picture 12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264" y="266561"/>
            <a:ext cx="552565" cy="583122"/>
          </a:xfrm>
          <a:prstGeom prst="rect">
            <a:avLst/>
          </a:prstGeom>
        </p:spPr>
      </p:pic>
      <p:cxnSp>
        <p:nvCxnSpPr>
          <p:cNvPr id="14" name="Straight Connector 13"/>
          <p:cNvCxnSpPr/>
          <p:nvPr userDrawn="1"/>
        </p:nvCxnSpPr>
        <p:spPr>
          <a:xfrm flipH="1">
            <a:off x="295118" y="939376"/>
            <a:ext cx="11617482" cy="0"/>
          </a:xfrm>
          <a:prstGeom prst="line">
            <a:avLst/>
          </a:prstGeom>
          <a:ln w="31750" cap="sq">
            <a:solidFill>
              <a:srgbClr val="5B6772"/>
            </a:solidFill>
            <a:prstDash val="solid"/>
          </a:ln>
          <a:effectLst>
            <a:outerShdw blurRad="25400" dist="25400" dir="5400000" algn="t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" name="Title 2"/>
          <p:cNvSpPr>
            <a:spLocks noGrp="1"/>
          </p:cNvSpPr>
          <p:nvPr>
            <p:ph type="title"/>
          </p:nvPr>
        </p:nvSpPr>
        <p:spPr>
          <a:xfrm>
            <a:off x="505862" y="272464"/>
            <a:ext cx="10515600" cy="682954"/>
          </a:xfrm>
          <a:prstGeom prst="rect">
            <a:avLst/>
          </a:prstGeom>
        </p:spPr>
        <p:txBody>
          <a:bodyPr/>
          <a:lstStyle/>
          <a:p>
            <a:r>
              <a:rPr lang="en-US" dirty="0"/>
              <a:t>Slide Title</a:t>
            </a:r>
          </a:p>
        </p:txBody>
      </p:sp>
      <p:pic>
        <p:nvPicPr>
          <p:cNvPr id="7" name="Picture 6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77" y="6075335"/>
            <a:ext cx="4039052" cy="2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89936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03190"/>
            <a:ext cx="10515600" cy="4351338"/>
          </a:xfrm>
          <a:prstGeom prst="rect">
            <a:avLst/>
          </a:prstGeom>
        </p:spPr>
        <p:txBody>
          <a:bodyPr/>
          <a:lstStyle>
            <a:lvl1pPr>
              <a:defRPr>
                <a:latin typeface="Century Gothic" charset="0"/>
                <a:ea typeface="Century Gothic" charset="0"/>
                <a:cs typeface="Century Gothic" charset="0"/>
              </a:defRPr>
            </a:lvl1pPr>
            <a:lvl2pPr>
              <a:defRPr>
                <a:latin typeface="Century Gothic" charset="0"/>
                <a:ea typeface="Century Gothic" charset="0"/>
                <a:cs typeface="Century Gothic" charset="0"/>
              </a:defRPr>
            </a:lvl2pPr>
            <a:lvl3pPr>
              <a:defRPr>
                <a:latin typeface="Century Gothic" charset="0"/>
                <a:ea typeface="Century Gothic" charset="0"/>
                <a:cs typeface="Century Gothic" charset="0"/>
              </a:defRPr>
            </a:lvl3pPr>
            <a:lvl4pPr>
              <a:defRPr>
                <a:latin typeface="Century Gothic" charset="0"/>
                <a:ea typeface="Century Gothic" charset="0"/>
                <a:cs typeface="Century Gothic" charset="0"/>
              </a:defRPr>
            </a:lvl4pPr>
            <a:lvl5pPr>
              <a:defRPr>
                <a:latin typeface="Century Gothic" charset="0"/>
                <a:ea typeface="Century Gothic" charset="0"/>
                <a:cs typeface="Century Gothic" charset="0"/>
              </a:defRPr>
            </a:lvl5pPr>
          </a:lstStyle>
          <a:p>
            <a:pPr lvl="0"/>
            <a:r>
              <a:rPr lang="en-US" dirty="0"/>
              <a:t>Click to 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pic>
        <p:nvPicPr>
          <p:cNvPr id="15" name="Picture 14"/>
          <p:cNvPicPr>
            <a:picLocks noChangeAspect="1"/>
          </p:cNvPicPr>
          <p:nvPr userDrawn="1"/>
        </p:nvPicPr>
        <p:blipFill>
          <a:blip r:embed="rId2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157264" y="266561"/>
            <a:ext cx="552565" cy="583122"/>
          </a:xfrm>
          <a:prstGeom prst="rect">
            <a:avLst/>
          </a:prstGeom>
        </p:spPr>
      </p:pic>
      <p:cxnSp>
        <p:nvCxnSpPr>
          <p:cNvPr id="16" name="Straight Connector 15"/>
          <p:cNvCxnSpPr/>
          <p:nvPr userDrawn="1"/>
        </p:nvCxnSpPr>
        <p:spPr>
          <a:xfrm flipH="1">
            <a:off x="295118" y="939376"/>
            <a:ext cx="11617482" cy="0"/>
          </a:xfrm>
          <a:prstGeom prst="line">
            <a:avLst/>
          </a:prstGeom>
          <a:ln w="31750" cap="sq">
            <a:solidFill>
              <a:srgbClr val="5B6772"/>
            </a:solidFill>
            <a:prstDash val="solid"/>
          </a:ln>
          <a:effectLst>
            <a:outerShdw blurRad="25400" dist="25400" dir="5400000" algn="t" rotWithShape="0">
              <a:prstClr val="black">
                <a:alpha val="26000"/>
              </a:prst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505862" y="365500"/>
            <a:ext cx="10515600" cy="620867"/>
          </a:xfrm>
          <a:prstGeom prst="rect">
            <a:avLst/>
          </a:prstGeom>
        </p:spPr>
        <p:txBody>
          <a:bodyPr>
            <a:normAutofit/>
          </a:bodyPr>
          <a:lstStyle>
            <a:lvl1pPr>
              <a:defRPr sz="3200"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dirty="0"/>
              <a:t>Click to edit Master title style</a:t>
            </a:r>
          </a:p>
        </p:txBody>
      </p:sp>
      <p:pic>
        <p:nvPicPr>
          <p:cNvPr id="10" name="Picture 9"/>
          <p:cNvPicPr>
            <a:picLocks noChangeAspect="1"/>
          </p:cNvPicPr>
          <p:nvPr userDrawn="1"/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7670777" y="6075335"/>
            <a:ext cx="4039052" cy="29523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90559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32927CE-1923-4E54-9E8A-990BBFD7D8D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  <p:extLst>
      <p:ext uri="{BB962C8B-B14F-4D97-AF65-F5344CB8AC3E}">
        <p14:creationId xmlns:p14="http://schemas.microsoft.com/office/powerpoint/2010/main" val="216237210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588885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5" Type="http://schemas.openxmlformats.org/officeDocument/2006/relationships/theme" Target="../theme/theme1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8244291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6" r:id="rId3"/>
    <p:sldLayoutId id="2147483655" r:id="rId4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0539A6"/>
          </a:solidFill>
          <a:latin typeface="Century Gothic" charset="0"/>
          <a:ea typeface="Century Gothic" charset="0"/>
          <a:cs typeface="Century Gothic" charset="0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rgbClr val="0539A6"/>
          </a:solidFill>
          <a:latin typeface="Century Gothic" charset="0"/>
          <a:ea typeface="Century Gothic" charset="0"/>
          <a:cs typeface="Century Gothic" charset="0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rgbClr val="0539A6"/>
          </a:solidFill>
          <a:latin typeface="Century Gothic" charset="0"/>
          <a:ea typeface="Century Gothic" charset="0"/>
          <a:cs typeface="Century Gothic" charset="0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rgbClr val="0539A6"/>
          </a:solidFill>
          <a:latin typeface="Century Gothic" charset="0"/>
          <a:ea typeface="Century Gothic" charset="0"/>
          <a:cs typeface="Century Gothic" charset="0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539A6"/>
          </a:solidFill>
          <a:latin typeface="Century Gothic" charset="0"/>
          <a:ea typeface="Century Gothic" charset="0"/>
          <a:cs typeface="Century Gothic" charset="0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rgbClr val="0539A6"/>
          </a:solidFill>
          <a:latin typeface="Century Gothic" charset="0"/>
          <a:ea typeface="Century Gothic" charset="0"/>
          <a:cs typeface="Century Gothic" charset="0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6" Type="http://schemas.openxmlformats.org/officeDocument/2006/relationships/hyperlink" Target="mailto:uroemer@gsu.edu" TargetMode="External"/><Relationship Id="rId5" Type="http://schemas.openxmlformats.org/officeDocument/2006/relationships/hyperlink" Target="mailto:cdcunningham@gsu.edu" TargetMode="Externa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ers.archives.gov/" TargetMode="Externa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hyperlink" Target="https://founders.archives.gov/" TargetMode="Externa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4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cunningham.org/" TargetMode="Externa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hyperlink" Target="http://www.clarkcunningham.org/L2-PPT.html" TargetMode="External"/><Relationship Id="rId4" Type="http://schemas.openxmlformats.org/officeDocument/2006/relationships/hyperlink" Target="https://uteroemer.weebly.com/" TargetMode="Externa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4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hyperlink" Target="https://uteroemer.weebly.com/" TargetMode="External"/><Relationship Id="rId3" Type="http://schemas.openxmlformats.org/officeDocument/2006/relationships/image" Target="../media/image3.jpeg"/><Relationship Id="rId7" Type="http://schemas.openxmlformats.org/officeDocument/2006/relationships/hyperlink" Target="mailto:uroemer@gsu.edu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4.xml"/><Relationship Id="rId6" Type="http://schemas.openxmlformats.org/officeDocument/2006/relationships/hyperlink" Target="http://www.clarkcunningham.org/" TargetMode="External"/><Relationship Id="rId5" Type="http://schemas.openxmlformats.org/officeDocument/2006/relationships/hyperlink" Target="mailto:cdcunningham@gsu.edu" TargetMode="External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cunningham.org/JP/WashPost-A%20big%20Trump%20case%20hinges%20on%20the%20definition%20of%20emolument-29Jan2019.pdf" TargetMode="External"/><Relationship Id="rId2" Type="http://schemas.openxmlformats.org/officeDocument/2006/relationships/hyperlink" Target="https://readingroom.law.gsu.edu/gsulr/vol36/iss5/6/" TargetMode="Externa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://www.clarkcunningham.org/Law-Linguistics.html" TargetMode="External"/><Relationship Id="rId2" Type="http://schemas.openxmlformats.org/officeDocument/2006/relationships/hyperlink" Target="https://readingroom.law.gsu.edu/gsulr/vol36/iss5/8/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hyperlink" Target="https://blog.harvardlawreview.org/the-dershowitz-attack-on-the-trump-articles-of-impeachment-is-weakened-perhaps-fatally-by-the-possibility-that-misdemeanors-could-mean-misconduct/" TargetMode="External"/><Relationship Id="rId2" Type="http://schemas.openxmlformats.org/officeDocument/2006/relationships/hyperlink" Target="https://www.politico.com/news/magazine/2020/01/24/dershowitz-misdemeanors-high-crimes-impeachment-constitution-104073" TargetMode="Externa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539A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-1" y="122830"/>
            <a:ext cx="7151427" cy="6039051"/>
          </a:xfrm>
          <a:prstGeom prst="rect">
            <a:avLst/>
          </a:prstGeom>
          <a:solidFill>
            <a:srgbClr val="0539A6">
              <a:alpha val="81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100" y="4697465"/>
            <a:ext cx="2463800" cy="1981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14400" y="506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582952" y="1677363"/>
            <a:ext cx="631396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What counted as a misdemeanor in founding era American English? </a:t>
            </a:r>
            <a: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A corpus approach to uncovering the original public meaning of “misdemeanors” in the impeachment clause</a:t>
            </a:r>
            <a:br>
              <a:rPr lang="en-US" sz="2800" dirty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endParaRPr lang="en-US" sz="3000" dirty="0">
              <a:solidFill>
                <a:srgbClr val="FF0000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28439" y="4697465"/>
            <a:ext cx="6331668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Clark D. Cunningham, College of Law </a:t>
            </a:r>
          </a:p>
          <a:p>
            <a:r>
              <a:rPr lang="en-US" sz="20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Ute Römer, Dept of Applied Linguistics and ESL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Georgia State University, Atlanta, Georgia, USA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hlinkClick r:id="rId5"/>
              </a:rPr>
              <a:t>cdcunningham@gsu.edu</a:t>
            </a:r>
            <a:r>
              <a:rPr lang="en-US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en-US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hlinkClick r:id="rId6"/>
              </a:rPr>
              <a:t>uroemer@gsu.edu</a:t>
            </a:r>
            <a:r>
              <a:rPr lang="en-US" sz="1600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582951" y="1075356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 2021 Online Conference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4988" y="1477471"/>
            <a:ext cx="2781300" cy="0"/>
          </a:xfrm>
          <a:prstGeom prst="line">
            <a:avLst/>
          </a:prstGeom>
          <a:ln w="28575">
            <a:solidFill>
              <a:srgbClr val="D81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8101458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84414" y="1057275"/>
            <a:ext cx="11383332" cy="5800725"/>
          </a:xfrm>
        </p:spPr>
        <p:txBody>
          <a:bodyPr/>
          <a:lstStyle/>
          <a:p>
            <a:pPr marL="51435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In founding-era America, was “high crimes and misdemeanors” a “term of art” or idiom such that the entire phrase had a fixed lexicalized meaning and was not understood as the sum of the meaning of its component parts?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Were “crimes” and “misdemeanors” used synonymously in founding era American English?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Does “high” in the impeachment clause modify both “crimes” and “misdemeanors” or only “crimes”? </a:t>
            </a:r>
          </a:p>
          <a:p>
            <a:pPr marL="514350" indent="-514350">
              <a:lnSpc>
                <a:spcPct val="100000"/>
              </a:lnSpc>
              <a:spcBef>
                <a:spcPts val="1200"/>
              </a:spcBef>
              <a:buAutoNum type="arabicPeriod"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What is the scope of the modifier “other” in the impeachment clause? </a:t>
            </a: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132" y="118754"/>
            <a:ext cx="10913424" cy="867614"/>
          </a:xfrm>
        </p:spPr>
        <p:txBody>
          <a:bodyPr>
            <a:normAutofit fontScale="90000"/>
          </a:bodyPr>
          <a:lstStyle/>
          <a:p>
            <a:pPr algn="ctr"/>
            <a:r>
              <a:rPr lang="en-US" dirty="0">
                <a:highlight>
                  <a:srgbClr val="FFFF00"/>
                </a:highlight>
              </a:rPr>
              <a:t>“other high Crimes and Misdemeanors” </a:t>
            </a:r>
            <a:br>
              <a:rPr lang="en-US" dirty="0">
                <a:highlight>
                  <a:srgbClr val="FFFF00"/>
                </a:highlight>
              </a:rPr>
            </a:br>
            <a:r>
              <a:rPr lang="en-US" b="1" dirty="0"/>
              <a:t>Research Questions</a:t>
            </a:r>
          </a:p>
        </p:txBody>
      </p:sp>
    </p:spTree>
    <p:extLst>
      <p:ext uri="{BB962C8B-B14F-4D97-AF65-F5344CB8AC3E}">
        <p14:creationId xmlns:p14="http://schemas.microsoft.com/office/powerpoint/2010/main" val="15602500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Corpus of 180,000+ texts downloaded from </a:t>
            </a:r>
            <a:r>
              <a:rPr lang="en-US" b="1" dirty="0"/>
              <a:t>Founders Online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https://founders.archives.gov/</a:t>
            </a:r>
            <a:r>
              <a:rPr lang="en-US" dirty="0"/>
              <a:t>)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and methods</a:t>
            </a:r>
          </a:p>
        </p:txBody>
      </p:sp>
    </p:spTree>
    <p:extLst>
      <p:ext uri="{BB962C8B-B14F-4D97-AF65-F5344CB8AC3E}">
        <p14:creationId xmlns:p14="http://schemas.microsoft.com/office/powerpoint/2010/main" val="184785575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2"/>
          <a:srcRect l="5678" r="5699"/>
          <a:stretch/>
        </p:blipFill>
        <p:spPr>
          <a:xfrm>
            <a:off x="685800" y="0"/>
            <a:ext cx="10938933" cy="69429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91762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11624"/>
            <a:ext cx="10515600" cy="4858870"/>
          </a:xfrm>
        </p:spPr>
        <p:txBody>
          <a:bodyPr/>
          <a:lstStyle/>
          <a:p>
            <a:r>
              <a:rPr lang="en-US" dirty="0"/>
              <a:t>Corpus of 180,000+ texts downloaded from </a:t>
            </a:r>
            <a:r>
              <a:rPr lang="en-US" b="1" dirty="0"/>
              <a:t>Founders Online </a:t>
            </a:r>
            <a:r>
              <a:rPr lang="en-US" dirty="0"/>
              <a:t>(</a:t>
            </a:r>
            <a:r>
              <a:rPr lang="en-US" dirty="0">
                <a:hlinkClick r:id="rId3"/>
              </a:rPr>
              <a:t>https://founders.archives.gov/</a:t>
            </a:r>
            <a:r>
              <a:rPr lang="en-US" dirty="0"/>
              <a:t>) </a:t>
            </a:r>
          </a:p>
          <a:p>
            <a:pPr lvl="1"/>
            <a:r>
              <a:rPr lang="en-US" dirty="0"/>
              <a:t>Texts written by/to and collected by John Adams (and family), Benjamin Franklin, Alexander Hamilton, Thomas Jefferson, James Madison, and George Washington</a:t>
            </a:r>
          </a:p>
          <a:p>
            <a:pPr lvl="1"/>
            <a:r>
              <a:rPr lang="en-US" dirty="0"/>
              <a:t>Texts cover time periods from Colonial (1706-1775) to post-Madison presidency (1817-1836)</a:t>
            </a:r>
          </a:p>
          <a:p>
            <a:pPr lvl="1"/>
            <a:r>
              <a:rPr lang="en-US" dirty="0"/>
              <a:t>Corpus size: </a:t>
            </a:r>
            <a:r>
              <a:rPr lang="en-US" b="1" dirty="0"/>
              <a:t>over</a:t>
            </a:r>
            <a:r>
              <a:rPr lang="en-US" dirty="0"/>
              <a:t> </a:t>
            </a:r>
            <a:r>
              <a:rPr lang="en-US" b="1" dirty="0"/>
              <a:t>67 million words</a:t>
            </a:r>
          </a:p>
          <a:p>
            <a:r>
              <a:rPr lang="en-US" dirty="0"/>
              <a:t>Use of </a:t>
            </a:r>
            <a:r>
              <a:rPr lang="en-US" i="1" dirty="0" err="1"/>
              <a:t>AntConc</a:t>
            </a:r>
            <a:r>
              <a:rPr lang="en-US" dirty="0"/>
              <a:t> </a:t>
            </a:r>
            <a:r>
              <a:rPr lang="en-US" sz="2000" dirty="0"/>
              <a:t>(Anthony, 2020)</a:t>
            </a:r>
            <a:r>
              <a:rPr lang="en-US" dirty="0"/>
              <a:t> to explore the </a:t>
            </a:r>
            <a:r>
              <a:rPr lang="en-US" b="1" dirty="0"/>
              <a:t>distributional and contextual patterns of “misdemeanors” </a:t>
            </a:r>
            <a:r>
              <a:rPr lang="en-US" dirty="0"/>
              <a:t>and related lexical items (concordance, collocation, cluster, and text dispersion analysis)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Data and methods</a:t>
            </a:r>
          </a:p>
        </p:txBody>
      </p:sp>
    </p:spTree>
    <p:extLst>
      <p:ext uri="{BB962C8B-B14F-4D97-AF65-F5344CB8AC3E}">
        <p14:creationId xmlns:p14="http://schemas.microsoft.com/office/powerpoint/2010/main" val="20214975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02CCAC35-89AC-40DB-83A1-CD0EAAB826E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0392508" cy="6858000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8415868" y="287867"/>
            <a:ext cx="3437465" cy="58758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Search for </a:t>
            </a:r>
            <a:r>
              <a:rPr lang="en-US" sz="2400" b="1" dirty="0" err="1"/>
              <a:t>misdem</a:t>
            </a:r>
            <a:r>
              <a:rPr lang="en-US" sz="2400" b="1" dirty="0"/>
              <a:t>*</a:t>
            </a:r>
            <a:r>
              <a:rPr lang="en-US" sz="2400" dirty="0"/>
              <a:t> to capture sg/</a:t>
            </a:r>
            <a:r>
              <a:rPr lang="en-US" sz="2400" dirty="0" err="1"/>
              <a:t>pl</a:t>
            </a:r>
            <a:r>
              <a:rPr lang="en-US" sz="2400" dirty="0"/>
              <a:t> forms and spelling variants:</a:t>
            </a:r>
          </a:p>
          <a:p>
            <a:pPr marL="0" indent="0">
              <a:spcBef>
                <a:spcPts val="0"/>
              </a:spcBef>
              <a:buNone/>
            </a:pPr>
            <a:r>
              <a:rPr lang="en-US" sz="2000" dirty="0"/>
              <a:t>misdemeanor(s) </a:t>
            </a:r>
            <a:r>
              <a:rPr lang="en-US" sz="2000" dirty="0" err="1"/>
              <a:t>misdemesnor</a:t>
            </a:r>
            <a:r>
              <a:rPr lang="en-US" sz="2000" dirty="0"/>
              <a:t>(s)  </a:t>
            </a:r>
            <a:r>
              <a:rPr lang="en-US" sz="2000" dirty="0" err="1"/>
              <a:t>misdemeanour</a:t>
            </a:r>
            <a:r>
              <a:rPr lang="en-US" sz="2000" dirty="0"/>
              <a:t>(s) </a:t>
            </a:r>
            <a:r>
              <a:rPr lang="en-US" sz="2000" dirty="0" err="1"/>
              <a:t>misdemianor</a:t>
            </a:r>
            <a:r>
              <a:rPr lang="en-US" sz="2000" dirty="0"/>
              <a:t>(s) </a:t>
            </a:r>
            <a:r>
              <a:rPr lang="en-US" sz="2000" dirty="0" err="1"/>
              <a:t>misdemeanure</a:t>
            </a:r>
            <a:r>
              <a:rPr lang="en-US" sz="2000" dirty="0"/>
              <a:t>(s)</a:t>
            </a:r>
          </a:p>
          <a:p>
            <a:pPr marL="0" indent="0">
              <a:buNone/>
            </a:pPr>
            <a:r>
              <a:rPr lang="en-US" sz="2400" dirty="0"/>
              <a:t>Result: </a:t>
            </a:r>
            <a:r>
              <a:rPr lang="en-US" sz="2400" b="1" dirty="0"/>
              <a:t>294 instances</a:t>
            </a:r>
            <a:r>
              <a:rPr lang="en-US" sz="2400" dirty="0"/>
              <a:t> across 203 texts </a:t>
            </a:r>
          </a:p>
          <a:p>
            <a:pPr marL="0" indent="0">
              <a:buNone/>
            </a:pPr>
            <a:r>
              <a:rPr lang="en-US" sz="2400" dirty="0"/>
              <a:t>Concordance sorting </a:t>
            </a:r>
            <a:r>
              <a:rPr lang="en-US" sz="2000" dirty="0"/>
              <a:t>(1L/2L/3L and 1R/2R/3R)</a:t>
            </a:r>
            <a:r>
              <a:rPr lang="en-US" sz="2400" dirty="0"/>
              <a:t> to highlight co-occurrence patterns</a:t>
            </a:r>
          </a:p>
          <a:p>
            <a:pPr marL="0" indent="0">
              <a:buNone/>
            </a:pPr>
            <a:r>
              <a:rPr lang="en-US" sz="2400" b="1" dirty="0"/>
              <a:t>Manual inspection </a:t>
            </a:r>
            <a:r>
              <a:rPr lang="en-US" sz="2400" dirty="0"/>
              <a:t>of saved concordances</a:t>
            </a:r>
          </a:p>
          <a:p>
            <a:pPr marL="0" indent="0">
              <a:buNone/>
            </a:pP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210443328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3CF6FC55-2ABA-4CA5-9D84-A608D82540D5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886" t="11221" r="15569" b="4818"/>
          <a:stretch/>
        </p:blipFill>
        <p:spPr>
          <a:xfrm>
            <a:off x="0" y="0"/>
            <a:ext cx="10151533" cy="6796185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8009467" y="973667"/>
            <a:ext cx="3682999" cy="39031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Distribution of </a:t>
            </a:r>
            <a:r>
              <a:rPr lang="en-US" sz="2400" b="1" dirty="0" err="1"/>
              <a:t>misdem</a:t>
            </a:r>
            <a:r>
              <a:rPr lang="en-US" sz="2400" b="1" dirty="0"/>
              <a:t>*</a:t>
            </a:r>
            <a:r>
              <a:rPr lang="en-US" sz="2400" dirty="0"/>
              <a:t> across text files </a:t>
            </a:r>
          </a:p>
          <a:p>
            <a:pPr marL="0" indent="0">
              <a:buNone/>
            </a:pPr>
            <a:r>
              <a:rPr lang="en-US" sz="2400" b="1" dirty="0"/>
              <a:t>1-4 instances </a:t>
            </a:r>
            <a:r>
              <a:rPr lang="en-US" sz="2400" dirty="0"/>
              <a:t>per text, except for 3 files: </a:t>
            </a:r>
          </a:p>
          <a:p>
            <a:pPr marL="0" indent="0">
              <a:buNone/>
            </a:pPr>
            <a:r>
              <a:rPr lang="en-US" sz="2400" dirty="0"/>
              <a:t>Madison_04_02_02_0182.txt (</a:t>
            </a:r>
            <a:r>
              <a:rPr lang="en-US" sz="2400" b="1" dirty="0"/>
              <a:t>8 instances</a:t>
            </a:r>
            <a:r>
              <a:rPr lang="en-US" sz="2400" dirty="0"/>
              <a:t>); Jefferson_01_06_02_0377.txt (</a:t>
            </a:r>
            <a:r>
              <a:rPr lang="en-US" sz="2400" b="1" dirty="0"/>
              <a:t>8 instances</a:t>
            </a:r>
            <a:r>
              <a:rPr lang="en-US" sz="2400" dirty="0"/>
              <a:t>); Jefferson_01_30_02_0036.txt (</a:t>
            </a:r>
            <a:r>
              <a:rPr lang="en-US" sz="2400" b="1" dirty="0"/>
              <a:t>19 instances</a:t>
            </a:r>
            <a:r>
              <a:rPr lang="en-US" sz="24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58230618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B7D6C7F-A7BD-4FC5-99A9-421F48292E3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92508" cy="6858000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8255001" y="491067"/>
            <a:ext cx="3437465" cy="2455333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Cluster search to extract repeated phrases containing </a:t>
            </a:r>
            <a:r>
              <a:rPr lang="en-US" sz="2400" b="1" dirty="0" err="1"/>
              <a:t>misdem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</a:p>
          <a:p>
            <a:pPr marL="0" indent="0">
              <a:buNone/>
            </a:pPr>
            <a:r>
              <a:rPr lang="en-US" sz="2400" dirty="0"/>
              <a:t>Span: 2 to 6 words</a:t>
            </a:r>
          </a:p>
          <a:p>
            <a:pPr marL="0" indent="0">
              <a:buNone/>
            </a:pPr>
            <a:r>
              <a:rPr lang="en-US" sz="2400" dirty="0"/>
              <a:t>Min. freq.: 3</a:t>
            </a:r>
          </a:p>
        </p:txBody>
      </p:sp>
    </p:spTree>
    <p:extLst>
      <p:ext uri="{BB962C8B-B14F-4D97-AF65-F5344CB8AC3E}">
        <p14:creationId xmlns:p14="http://schemas.microsoft.com/office/powerpoint/2010/main" val="24566377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97883535-7D88-4527-A9F9-596AB77909E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92508" cy="6858000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8255001" y="491067"/>
            <a:ext cx="3437465" cy="30564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Collocates search for </a:t>
            </a:r>
            <a:r>
              <a:rPr lang="en-US" sz="2400" b="1" dirty="0" err="1"/>
              <a:t>misdem</a:t>
            </a:r>
            <a:r>
              <a:rPr lang="en-US" sz="2400" b="1" dirty="0"/>
              <a:t>*</a:t>
            </a:r>
            <a:r>
              <a:rPr lang="en-US" sz="2400" dirty="0"/>
              <a:t>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Span: 5L to 5R</a:t>
            </a:r>
          </a:p>
          <a:p>
            <a:pPr marL="0" indent="0">
              <a:buNone/>
            </a:pPr>
            <a:r>
              <a:rPr lang="en-US" sz="2400" dirty="0"/>
              <a:t>Min. freq.: 3</a:t>
            </a:r>
          </a:p>
          <a:p>
            <a:pPr marL="0" indent="0">
              <a:buNone/>
            </a:pPr>
            <a:r>
              <a:rPr lang="en-US" sz="2400" dirty="0"/>
              <a:t>Sorted by association strength measure (Mutual Information)</a:t>
            </a:r>
          </a:p>
        </p:txBody>
      </p:sp>
    </p:spTree>
    <p:extLst>
      <p:ext uri="{BB962C8B-B14F-4D97-AF65-F5344CB8AC3E}">
        <p14:creationId xmlns:p14="http://schemas.microsoft.com/office/powerpoint/2010/main" val="288480069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E7524A12-E92A-4709-8BDF-9DD3561447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10392508" cy="6858000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8255001" y="491067"/>
            <a:ext cx="3437465" cy="3031066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Collocates search for </a:t>
            </a:r>
            <a:r>
              <a:rPr lang="en-US" sz="2400" b="1" dirty="0"/>
              <a:t>crime*</a:t>
            </a:r>
            <a:r>
              <a:rPr lang="en-US" sz="2400" dirty="0"/>
              <a:t> </a:t>
            </a:r>
            <a:endParaRPr lang="en-US" sz="2400" b="1" dirty="0"/>
          </a:p>
          <a:p>
            <a:pPr marL="0" indent="0">
              <a:buNone/>
            </a:pPr>
            <a:r>
              <a:rPr lang="en-US" sz="2400" dirty="0"/>
              <a:t>Span: 5L to 5R</a:t>
            </a:r>
          </a:p>
          <a:p>
            <a:pPr marL="0" indent="0">
              <a:buNone/>
            </a:pPr>
            <a:r>
              <a:rPr lang="en-US" sz="2400" dirty="0"/>
              <a:t>Min. freq.: 3</a:t>
            </a:r>
          </a:p>
          <a:p>
            <a:pPr marL="0" indent="0">
              <a:buNone/>
            </a:pPr>
            <a:r>
              <a:rPr lang="en-US" sz="2400" dirty="0"/>
              <a:t>Sorted by association strength measure (Mutual Information)</a:t>
            </a:r>
          </a:p>
        </p:txBody>
      </p:sp>
    </p:spTree>
    <p:extLst>
      <p:ext uri="{BB962C8B-B14F-4D97-AF65-F5344CB8AC3E}">
        <p14:creationId xmlns:p14="http://schemas.microsoft.com/office/powerpoint/2010/main" val="121676321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85000"/>
              </a:lnSpc>
            </a:pPr>
            <a:r>
              <a:rPr lang="en-US" dirty="0"/>
              <a:t>“misdemeanor(s)” occurs in a range of repeatedly used patterns</a:t>
            </a:r>
          </a:p>
          <a:p>
            <a:pPr>
              <a:lnSpc>
                <a:spcPct val="85000"/>
              </a:lnSpc>
            </a:pPr>
            <a:r>
              <a:rPr lang="en-US" dirty="0"/>
              <a:t>18 instances of “high crimes and misdemeanors” (plus 8x “high crimes &amp; misdemeanors”)</a:t>
            </a:r>
          </a:p>
          <a:p>
            <a:pPr>
              <a:lnSpc>
                <a:spcPct val="85000"/>
              </a:lnSpc>
            </a:pPr>
            <a:r>
              <a:rPr lang="en-US" dirty="0"/>
              <a:t>Other frequent phrases: “crime or misdemeanor” (14x), “crimes or misdemeanors” (10x), “a high misdemeanor” (16x), “high misdemeanors” (11x), “other misdemeanors” (12x), “misdemeanors, and other (</a:t>
            </a:r>
            <a:r>
              <a:rPr lang="en-US" dirty="0" err="1"/>
              <a:t>pleas|crimes</a:t>
            </a:r>
            <a:r>
              <a:rPr lang="en-US" dirty="0"/>
              <a:t>)” (6x), “treasons, felonies, misdemeanors” (5x)</a:t>
            </a:r>
          </a:p>
          <a:p>
            <a:pPr>
              <a:lnSpc>
                <a:spcPct val="85000"/>
              </a:lnSpc>
            </a:pPr>
            <a:r>
              <a:rPr lang="en-US" dirty="0"/>
              <a:t>“high crimes and misdemeanors” does not appear to be a fixed phrase before/during the Founding Era  </a:t>
            </a:r>
            <a:r>
              <a:rPr lang="en-US" sz="2400" dirty="0"/>
              <a:t>(constituency and positional variation)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1: “term of art” / idiom?</a:t>
            </a:r>
          </a:p>
        </p:txBody>
      </p:sp>
    </p:spTree>
    <p:extLst>
      <p:ext uri="{BB962C8B-B14F-4D97-AF65-F5344CB8AC3E}">
        <p14:creationId xmlns:p14="http://schemas.microsoft.com/office/powerpoint/2010/main" val="102609872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123950"/>
            <a:ext cx="10998200" cy="5238750"/>
          </a:xfrm>
        </p:spPr>
        <p:txBody>
          <a:bodyPr/>
          <a:lstStyle/>
          <a:p>
            <a:r>
              <a:rPr lang="en-US" dirty="0"/>
              <a:t>In this study we combined corpus linguistic and historical research to explore a contested and important issue regarding interpretation of the U.S. Constitution</a:t>
            </a:r>
          </a:p>
          <a:p>
            <a:r>
              <a:rPr lang="en-US" dirty="0"/>
              <a:t>We endeavor to model best practices in applying corpus methods to legal interpretation through collaboration of  experts in the disciplines of law and linguistics</a:t>
            </a:r>
          </a:p>
          <a:p>
            <a:r>
              <a:rPr lang="en-US" dirty="0"/>
              <a:t>Our home pages</a:t>
            </a:r>
            <a:br>
              <a:rPr lang="en-US" dirty="0"/>
            </a:br>
            <a:r>
              <a:rPr lang="en-US" dirty="0">
                <a:hlinkClick r:id="rId3"/>
              </a:rPr>
              <a:t>www.clarkcunningham.org</a:t>
            </a:r>
            <a:endParaRPr lang="en-US" dirty="0"/>
          </a:p>
          <a:p>
            <a:pPr marL="0" indent="0" defTabSz="228600">
              <a:buNone/>
            </a:pPr>
            <a:r>
              <a:rPr lang="en-US" dirty="0"/>
              <a:t>	</a:t>
            </a:r>
            <a:r>
              <a:rPr lang="en-US" dirty="0">
                <a:hlinkClick r:id="rId4"/>
              </a:rPr>
              <a:t>https://uteroemer.weebly.com/</a:t>
            </a:r>
            <a:r>
              <a:rPr lang="en-US" dirty="0"/>
              <a:t> </a:t>
            </a:r>
          </a:p>
          <a:p>
            <a:pPr marL="0" indent="0" defTabSz="228600">
              <a:buNone/>
            </a:pPr>
            <a:r>
              <a:rPr lang="en-US" dirty="0"/>
              <a:t>Download this power point at:</a:t>
            </a:r>
            <a:br>
              <a:rPr lang="en-US" dirty="0"/>
            </a:br>
            <a:r>
              <a:rPr lang="en-US" dirty="0"/>
              <a:t>  </a:t>
            </a:r>
            <a:r>
              <a:rPr lang="en-US" dirty="0">
                <a:hlinkClick r:id="rId5"/>
              </a:rPr>
              <a:t>www.clarkcunningham.org/L2-PPT.html</a:t>
            </a:r>
            <a:r>
              <a:rPr lang="en-US" dirty="0"/>
              <a:t> 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Law – Linguistics Collaboration</a:t>
            </a:r>
          </a:p>
        </p:txBody>
      </p:sp>
    </p:spTree>
    <p:extLst>
      <p:ext uri="{BB962C8B-B14F-4D97-AF65-F5344CB8AC3E}">
        <p14:creationId xmlns:p14="http://schemas.microsoft.com/office/powerpoint/2010/main" val="245417316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A comparison of the collocates most strongly associated with “crime*” and “</a:t>
            </a:r>
            <a:r>
              <a:rPr lang="en-US" dirty="0" err="1"/>
              <a:t>misdem</a:t>
            </a:r>
            <a:r>
              <a:rPr lang="en-US" dirty="0"/>
              <a:t>*” indicates distinctive usage profiles of the two nouns</a:t>
            </a:r>
          </a:p>
          <a:p>
            <a:r>
              <a:rPr lang="en-US" dirty="0"/>
              <a:t>“crime*” and “</a:t>
            </a:r>
            <a:r>
              <a:rPr lang="en-US" dirty="0" err="1"/>
              <a:t>misdem</a:t>
            </a:r>
            <a:r>
              <a:rPr lang="en-US" dirty="0"/>
              <a:t>*” are </a:t>
            </a:r>
            <a:r>
              <a:rPr lang="en-US" b="1" dirty="0"/>
              <a:t>unlikely to have been used synonymously</a:t>
            </a:r>
            <a:r>
              <a:rPr lang="en-US" dirty="0"/>
              <a:t> before/during the Founding Era</a:t>
            </a:r>
          </a:p>
          <a:p>
            <a:r>
              <a:rPr lang="en-US" dirty="0"/>
              <a:t>Collocates with high MI scores for “crime(s)” but absent from the collocates list for “misdemeanor(s)” point towards </a:t>
            </a:r>
            <a:r>
              <a:rPr lang="en-US" b="1" dirty="0"/>
              <a:t>severe legal offences </a:t>
            </a:r>
            <a:r>
              <a:rPr lang="en-US" sz="2400" dirty="0"/>
              <a:t>(e.g., manslaughter, murder, bribery, forgery, adultery)</a:t>
            </a:r>
            <a:r>
              <a:rPr lang="en-US" dirty="0"/>
              <a:t> and punishments they resulted in </a:t>
            </a:r>
            <a:r>
              <a:rPr lang="en-US" sz="2400" dirty="0"/>
              <a:t>(hanging)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505862" y="365500"/>
            <a:ext cx="10847938" cy="620867"/>
          </a:xfrm>
        </p:spPr>
        <p:txBody>
          <a:bodyPr>
            <a:normAutofit/>
          </a:bodyPr>
          <a:lstStyle/>
          <a:p>
            <a:r>
              <a:rPr lang="en-US" sz="3000" b="1" dirty="0"/>
              <a:t>Question 2: “misdemeanors” and “crimes” synonyms?</a:t>
            </a:r>
          </a:p>
        </p:txBody>
      </p:sp>
    </p:spTree>
    <p:extLst>
      <p:ext uri="{BB962C8B-B14F-4D97-AF65-F5344CB8AC3E}">
        <p14:creationId xmlns:p14="http://schemas.microsoft.com/office/powerpoint/2010/main" val="137632802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/>
          <a:srcRect t="6217" r="27232" b="8995"/>
          <a:stretch/>
        </p:blipFill>
        <p:spPr>
          <a:xfrm>
            <a:off x="855133" y="-19856"/>
            <a:ext cx="10493829" cy="6877856"/>
          </a:xfrm>
          <a:prstGeom prst="rect">
            <a:avLst/>
          </a:prstGeom>
        </p:spPr>
      </p:pic>
      <p:sp>
        <p:nvSpPr>
          <p:cNvPr id="3" name="Content Placeholder 1"/>
          <p:cNvSpPr txBox="1">
            <a:spLocks/>
          </p:cNvSpPr>
          <p:nvPr/>
        </p:nvSpPr>
        <p:spPr>
          <a:xfrm>
            <a:off x="2555421" y="1540932"/>
            <a:ext cx="7093252" cy="4224868"/>
          </a:xfrm>
          <a:prstGeom prst="rect">
            <a:avLst/>
          </a:prstGeom>
          <a:solidFill>
            <a:schemeClr val="bg1">
              <a:lumMod val="95000"/>
            </a:schemeClr>
          </a:solidFill>
        </p:spPr>
        <p:txBody>
          <a:bodyPr/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/>
              <a:buChar char="•"/>
              <a:defRPr sz="2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4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20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>
              <a:buNone/>
            </a:pPr>
            <a:r>
              <a:rPr lang="en-US" sz="2400" dirty="0"/>
              <a:t>Collocates strongly associated with “</a:t>
            </a:r>
            <a:r>
              <a:rPr lang="en-US" sz="2400" b="1" dirty="0" err="1"/>
              <a:t>misdem</a:t>
            </a:r>
            <a:r>
              <a:rPr lang="en-US" sz="2400" b="1" dirty="0"/>
              <a:t>*</a:t>
            </a:r>
            <a:r>
              <a:rPr lang="en-US" sz="2400" dirty="0"/>
              <a:t>” but not with “crime*”: trespass(</a:t>
            </a:r>
            <a:r>
              <a:rPr lang="en-US" sz="2400" dirty="0" err="1"/>
              <a:t>es</a:t>
            </a:r>
            <a:r>
              <a:rPr lang="en-US" sz="2400" dirty="0"/>
              <a:t>), precincts, pleas, </a:t>
            </a:r>
            <a:r>
              <a:rPr lang="en-US" sz="2400" dirty="0" err="1"/>
              <a:t>blount</a:t>
            </a:r>
            <a:endParaRPr lang="en-US" sz="2400" dirty="0"/>
          </a:p>
          <a:p>
            <a:pPr marL="0" indent="0">
              <a:buNone/>
            </a:pPr>
            <a:r>
              <a:rPr lang="en-US" sz="2400" dirty="0"/>
              <a:t>Collocates strongly associated with “</a:t>
            </a:r>
            <a:r>
              <a:rPr lang="en-US" sz="2400" b="1" dirty="0"/>
              <a:t>crime*</a:t>
            </a:r>
            <a:r>
              <a:rPr lang="en-US" sz="2400" dirty="0"/>
              <a:t>” but not with “</a:t>
            </a:r>
            <a:r>
              <a:rPr lang="en-US" sz="2400" dirty="0" err="1"/>
              <a:t>misdem</a:t>
            </a:r>
            <a:r>
              <a:rPr lang="en-US" sz="2400" dirty="0"/>
              <a:t>*”: heinous, inexpiable, buggery, punishment(s), fornication, adultery, enormity, enormous, black(</a:t>
            </a:r>
            <a:r>
              <a:rPr lang="en-US" sz="2400" dirty="0" err="1"/>
              <a:t>est</a:t>
            </a:r>
            <a:r>
              <a:rPr lang="en-US" sz="2400" dirty="0"/>
              <a:t>), at(t)</a:t>
            </a:r>
            <a:r>
              <a:rPr lang="en-US" sz="2400" dirty="0" err="1"/>
              <a:t>rocious</a:t>
            </a:r>
            <a:r>
              <a:rPr lang="en-US" sz="2400" dirty="0"/>
              <a:t>, unpardonable, manslaughter, follies, theft, stealing, robbery, sin(s), vice(s), bribery, murder, forgery, horrid, horror, piracy/</a:t>
            </a:r>
            <a:r>
              <a:rPr lang="en-US" sz="2400" dirty="0" err="1"/>
              <a:t>ies</a:t>
            </a:r>
            <a:r>
              <a:rPr lang="en-US" sz="2400" dirty="0"/>
              <a:t>, abominable, scandalous, hang, pernicious, sentence(d)</a:t>
            </a:r>
          </a:p>
        </p:txBody>
      </p:sp>
    </p:spTree>
    <p:extLst>
      <p:ext uri="{BB962C8B-B14F-4D97-AF65-F5344CB8AC3E}">
        <p14:creationId xmlns:p14="http://schemas.microsoft.com/office/powerpoint/2010/main" val="363459986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“high N and N” </a:t>
            </a:r>
            <a:r>
              <a:rPr lang="en-US" dirty="0"/>
              <a:t>constructions, does “high” tend to modify both or only the first noun in the sequence?</a:t>
            </a:r>
          </a:p>
          <a:p>
            <a:r>
              <a:rPr lang="en-US" dirty="0"/>
              <a:t>C</a:t>
            </a:r>
            <a:r>
              <a:rPr kumimoji="0" lang="en-US" b="0" i="0" u="none" strike="noStrike" kern="1200" cap="none" spc="0" normalizeH="0" baseline="0" noProof="0" dirty="0" err="1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</a:rPr>
              <a:t>oncordance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</a:rPr>
              <a:t> results for “high * and” (1,738 instances) indicate that, when “and” is preceded and followed by a noun, </a:t>
            </a:r>
            <a:r>
              <a:rPr kumimoji="0" lang="en-US" b="1" i="0" u="none" strike="noStrike" kern="1200" cap="none" spc="0" normalizeH="0" baseline="0" noProof="0" dirty="0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</a:rPr>
              <a:t>“high” tends to modify both nouns</a:t>
            </a:r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</a:rPr>
              <a:t>: e.g., 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  <a:latin typeface="Century Gothic" charset="0"/>
              </a:rPr>
              <a:t>“high consideration and respect”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  <a:latin typeface="Century Gothic" charset="0"/>
              </a:rPr>
              <a:t>“high regard and esteem”</a:t>
            </a:r>
          </a:p>
          <a:p>
            <a:pPr lvl="1"/>
            <a:r>
              <a:rPr kumimoji="0" lang="en-US" b="0" i="0" u="none" strike="noStrike" kern="1200" cap="none" spc="0" normalizeH="0" baseline="0" noProof="0" dirty="0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  <a:latin typeface="Century Gothic" charset="0"/>
              </a:rPr>
              <a:t>“high esteem and respect”</a:t>
            </a: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3: Does “high” modify “misdemeanors”?</a:t>
            </a:r>
          </a:p>
        </p:txBody>
      </p:sp>
    </p:spTree>
    <p:extLst>
      <p:ext uri="{BB962C8B-B14F-4D97-AF65-F5344CB8AC3E}">
        <p14:creationId xmlns:p14="http://schemas.microsoft.com/office/powerpoint/2010/main" val="247617122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11C5AE6E-56D4-4086-8657-116A876229F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46" y="0"/>
            <a:ext cx="10392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8310038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838200" y="1470784"/>
            <a:ext cx="10515600" cy="4733940"/>
          </a:xfrm>
        </p:spPr>
        <p:txBody>
          <a:bodyPr/>
          <a:lstStyle/>
          <a:p>
            <a:r>
              <a:rPr lang="en-US" dirty="0"/>
              <a:t>In </a:t>
            </a:r>
            <a:r>
              <a:rPr lang="en-US" b="1" dirty="0"/>
              <a:t>“other N and N” </a:t>
            </a:r>
            <a:r>
              <a:rPr lang="en-US" dirty="0"/>
              <a:t>constructions, does “other” tend to modify both or only the first noun in the sequence?</a:t>
            </a:r>
          </a:p>
          <a:p>
            <a:r>
              <a:rPr lang="en-US" dirty="0"/>
              <a:t>Concordance results for “other * and” (4,857 instances) indicate that, when “and” is preceded and followed by a noun, </a:t>
            </a:r>
            <a:r>
              <a:rPr lang="en-US" b="1" dirty="0"/>
              <a:t>“other” tends to modify both nouns</a:t>
            </a:r>
            <a:r>
              <a:rPr lang="en-US" dirty="0"/>
              <a:t>: e.g., </a:t>
            </a:r>
          </a:p>
          <a:p>
            <a:pPr lvl="1"/>
            <a:r>
              <a:rPr lang="en-US" dirty="0"/>
              <a:t>“other officers and soldiers” 	</a:t>
            </a:r>
          </a:p>
          <a:p>
            <a:pPr lvl="1"/>
            <a:r>
              <a:rPr lang="en-US" dirty="0"/>
              <a:t>“other days and times” </a:t>
            </a:r>
          </a:p>
          <a:p>
            <a:pPr lvl="1"/>
            <a:r>
              <a:rPr lang="en-US" dirty="0"/>
              <a:t>“other matters and things”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Question 4: Does “other” modify “misdemeanors”?</a:t>
            </a:r>
          </a:p>
        </p:txBody>
      </p:sp>
    </p:spTree>
    <p:extLst>
      <p:ext uri="{BB962C8B-B14F-4D97-AF65-F5344CB8AC3E}">
        <p14:creationId xmlns:p14="http://schemas.microsoft.com/office/powerpoint/2010/main" val="142788125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83A8CFBA-81FB-452D-8FF9-8A7075D666D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746" y="0"/>
            <a:ext cx="10392508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15667113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>
          <a:xfrm>
            <a:off x="438150" y="1193465"/>
            <a:ext cx="11157697" cy="5262843"/>
          </a:xfrm>
        </p:spPr>
        <p:txBody>
          <a:bodyPr/>
          <a:lstStyle/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If the Constitutional phrase “other high crimes and misdemeanors” was understood as “other high crimes” and “other high misdemeanors” …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  <a:t>Research Question: what meaning does “high misdemeanors” add to the impeachment clause, i.e. how is the meaning different than if the clause ended at “other high crimes”?</a:t>
            </a:r>
          </a:p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/>
              <a:buChar char="•"/>
              <a:tabLst/>
              <a:defRPr/>
            </a:pPr>
            <a:r>
              <a:rPr kumimoji="0" lang="en-US" sz="2800" b="0" i="0" u="none" strike="noStrike" kern="1200" cap="none" spc="0" normalizeH="0" baseline="0" noProof="0" dirty="0">
                <a:ln>
                  <a:noFill/>
                </a:ln>
                <a:solidFill>
                  <a:srgbClr val="0539A6"/>
                </a:solidFill>
                <a:effectLst/>
                <a:uLnTx/>
                <a:uFillTx/>
                <a:latin typeface="Century Gothic" charset="0"/>
              </a:rPr>
              <a:t>We are examining every occurrence of “high misdemeanor(s)” in Founders Online and Corpus of Founding Era American English (COFEA) in reference to its full context </a:t>
            </a:r>
          </a:p>
          <a:p>
            <a:pPr marL="0" indent="0">
              <a:lnSpc>
                <a:spcPct val="100000"/>
              </a:lnSpc>
              <a:spcBef>
                <a:spcPts val="1200"/>
              </a:spcBef>
              <a:buNone/>
            </a:pP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br>
              <a:rPr lang="en-US" dirty="0">
                <a:latin typeface="Century Gothic" panose="020B0502020202020204" pitchFamily="34" charset="0"/>
                <a:cs typeface="Arial" panose="020B0604020202020204" pitchFamily="34" charset="0"/>
              </a:rPr>
            </a:br>
            <a:endParaRPr lang="en-US" dirty="0">
              <a:latin typeface="Century Gothic" panose="020B0502020202020204" pitchFamily="34" charset="0"/>
            </a:endParaRPr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Ongoing research</a:t>
            </a:r>
          </a:p>
        </p:txBody>
      </p:sp>
    </p:spTree>
    <p:extLst>
      <p:ext uri="{BB962C8B-B14F-4D97-AF65-F5344CB8AC3E}">
        <p14:creationId xmlns:p14="http://schemas.microsoft.com/office/powerpoint/2010/main" val="12972784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0" y="-1"/>
            <a:ext cx="12192000" cy="6858001"/>
          </a:xfrm>
          <a:prstGeom prst="rect">
            <a:avLst/>
          </a:prstGeom>
        </p:spPr>
      </p:pic>
      <p:sp>
        <p:nvSpPr>
          <p:cNvPr id="4" name="Rectangle 3"/>
          <p:cNvSpPr/>
          <p:nvPr/>
        </p:nvSpPr>
        <p:spPr>
          <a:xfrm>
            <a:off x="0" y="711201"/>
            <a:ext cx="6972300" cy="5450680"/>
          </a:xfrm>
          <a:prstGeom prst="rect">
            <a:avLst/>
          </a:prstGeom>
          <a:solidFill>
            <a:srgbClr val="0539A6">
              <a:alpha val="81000"/>
            </a:srgbClr>
          </a:solidFill>
          <a:ln>
            <a:noFill/>
          </a:ln>
          <a:effectLst>
            <a:softEdge rad="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436100" y="4697465"/>
            <a:ext cx="2463800" cy="1981836"/>
          </a:xfrm>
          <a:prstGeom prst="rect">
            <a:avLst/>
          </a:prstGeom>
        </p:spPr>
      </p:pic>
      <p:sp>
        <p:nvSpPr>
          <p:cNvPr id="8" name="TextBox 7"/>
          <p:cNvSpPr txBox="1"/>
          <p:nvPr/>
        </p:nvSpPr>
        <p:spPr>
          <a:xfrm>
            <a:off x="-914400" y="50673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82951" y="3974982"/>
            <a:ext cx="5857599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Clark D. Cunningham, College of Law </a:t>
            </a:r>
          </a:p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Ute Römer, Dept of Applied Linguistics and ESL</a:t>
            </a:r>
          </a:p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Georgia State University, Atlanta, Georgia, USA</a:t>
            </a:r>
          </a:p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hlinkClick r:id="rId5"/>
              </a:rPr>
              <a:t>cdcunningham@gsu.edu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</a:p>
          <a:p>
            <a:r>
              <a:rPr lang="en-US" dirty="0">
                <a:hlinkClick r:id="rId6"/>
              </a:rPr>
              <a:t>www.clarkcunningham.org</a:t>
            </a:r>
            <a:endParaRPr lang="en-US" dirty="0"/>
          </a:p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  <a:hlinkClick r:id="rId7"/>
              </a:rPr>
              <a:t>uroemer@gsu.edu</a:t>
            </a:r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 </a:t>
            </a:r>
            <a:b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</a:br>
            <a:r>
              <a:rPr lang="en-US" dirty="0">
                <a:hlinkClick r:id="rId8"/>
              </a:rPr>
              <a:t>https://uteroemer.weebly.com/</a:t>
            </a:r>
            <a:r>
              <a:rPr lang="en-US" dirty="0"/>
              <a:t> </a:t>
            </a:r>
          </a:p>
          <a:p>
            <a:endParaRPr lang="en-US" dirty="0">
              <a:solidFill>
                <a:schemeClr val="bg1"/>
              </a:solidFill>
              <a:latin typeface="Century Gothic" charset="0"/>
              <a:ea typeface="Century Gothic" charset="0"/>
              <a:cs typeface="Century Gothic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582951" y="1075356"/>
            <a:ext cx="340189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entury Gothic" charset="0"/>
                <a:ea typeface="Century Gothic" charset="0"/>
                <a:cs typeface="Century Gothic" charset="0"/>
              </a:rPr>
              <a:t>CL 2021 Online Conference</a:t>
            </a:r>
          </a:p>
        </p:txBody>
      </p:sp>
      <p:cxnSp>
        <p:nvCxnSpPr>
          <p:cNvPr id="9" name="Straight Connector 8"/>
          <p:cNvCxnSpPr/>
          <p:nvPr/>
        </p:nvCxnSpPr>
        <p:spPr>
          <a:xfrm>
            <a:off x="684988" y="1477471"/>
            <a:ext cx="2781300" cy="0"/>
          </a:xfrm>
          <a:prstGeom prst="line">
            <a:avLst/>
          </a:prstGeom>
          <a:ln w="28575">
            <a:solidFill>
              <a:srgbClr val="D81E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/>
          <p:cNvSpPr txBox="1"/>
          <p:nvPr/>
        </p:nvSpPr>
        <p:spPr>
          <a:xfrm>
            <a:off x="684988" y="1872594"/>
            <a:ext cx="596852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b="1" dirty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Thanks for watching! </a:t>
            </a:r>
          </a:p>
          <a:p>
            <a:r>
              <a:rPr lang="en-US" sz="2800" b="1" dirty="0">
                <a:solidFill>
                  <a:schemeClr val="bg1">
                    <a:lumMod val="95000"/>
                  </a:schemeClr>
                </a:solidFill>
                <a:latin typeface="Century Gothic" charset="0"/>
                <a:ea typeface="Century Gothic" charset="0"/>
                <a:cs typeface="Century Gothic" charset="0"/>
              </a:rPr>
              <a:t>We look forward to your comments, questions and suggestions</a:t>
            </a:r>
          </a:p>
        </p:txBody>
      </p:sp>
    </p:spTree>
    <p:extLst>
      <p:ext uri="{BB962C8B-B14F-4D97-AF65-F5344CB8AC3E}">
        <p14:creationId xmlns:p14="http://schemas.microsoft.com/office/powerpoint/2010/main" val="328480121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3328714" y="2520045"/>
            <a:ext cx="6579448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8000" dirty="0">
                <a:solidFill>
                  <a:srgbClr val="1D272D"/>
                </a:solidFill>
                <a:latin typeface="Century Gothic" charset="0"/>
                <a:ea typeface="Century Gothic" charset="0"/>
                <a:cs typeface="Century Gothic" charset="0"/>
              </a:rPr>
              <a:t>Extra slides</a:t>
            </a:r>
          </a:p>
        </p:txBody>
      </p:sp>
    </p:spTree>
    <p:extLst>
      <p:ext uri="{BB962C8B-B14F-4D97-AF65-F5344CB8AC3E}">
        <p14:creationId xmlns:p14="http://schemas.microsoft.com/office/powerpoint/2010/main" val="324926372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609600" y="1285875"/>
            <a:ext cx="10744200" cy="5005743"/>
          </a:xfrm>
        </p:spPr>
        <p:txBody>
          <a:bodyPr/>
          <a:lstStyle/>
          <a:p>
            <a:r>
              <a:rPr lang="en-US" dirty="0"/>
              <a:t> “high misdemeanor” appears to be a regular phrase although instances in the corpus are limited</a:t>
            </a:r>
          </a:p>
          <a:p>
            <a:r>
              <a:rPr lang="en-US" dirty="0"/>
              <a:t>“high misdemeanor” appears in the corpus in contexts not derived from the constitutional text “high crimes and misdemeanors”</a:t>
            </a:r>
          </a:p>
          <a:p>
            <a:r>
              <a:rPr lang="en-US" dirty="0"/>
              <a:t>“high misdemeanors” most frequently appears in contexts describing misconduct that affects government functioning or threatens the authority or security of the state</a:t>
            </a:r>
          </a:p>
          <a:p>
            <a:r>
              <a:rPr lang="en-US" dirty="0"/>
              <a:t>“high misdemeanor” is used to describe misconduct that justifies removal from office</a:t>
            </a:r>
          </a:p>
          <a:p>
            <a:r>
              <a:rPr lang="en-US" dirty="0"/>
              <a:t>Some interesting examples …</a:t>
            </a:r>
          </a:p>
          <a:p>
            <a:endParaRPr lang="en-US" dirty="0"/>
          </a:p>
        </p:txBody>
      </p:sp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505862" y="238126"/>
            <a:ext cx="10515600" cy="748242"/>
          </a:xfrm>
        </p:spPr>
        <p:txBody>
          <a:bodyPr/>
          <a:lstStyle/>
          <a:p>
            <a:r>
              <a:rPr lang="en-US" b="1" dirty="0"/>
              <a:t>Where preliminary results are leading us</a:t>
            </a:r>
          </a:p>
        </p:txBody>
      </p:sp>
    </p:spTree>
    <p:extLst>
      <p:ext uri="{BB962C8B-B14F-4D97-AF65-F5344CB8AC3E}">
        <p14:creationId xmlns:p14="http://schemas.microsoft.com/office/powerpoint/2010/main" val="2788098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B97EB6-3FF6-4B87-BE4A-BB9F35C3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62" y="1174376"/>
            <a:ext cx="10847938" cy="5127812"/>
          </a:xfrm>
        </p:spPr>
        <p:txBody>
          <a:bodyPr/>
          <a:lstStyle/>
          <a:p>
            <a:r>
              <a:rPr lang="en-US" dirty="0"/>
              <a:t>Meaning of “emolument” in the US Constitution</a:t>
            </a:r>
          </a:p>
          <a:p>
            <a:pPr lvl="1"/>
            <a:r>
              <a:rPr lang="en-US" dirty="0"/>
              <a:t>“ no Person  … shall, without the Consent of the Congress, accept of any present, </a:t>
            </a:r>
            <a:r>
              <a:rPr lang="en-US" dirty="0">
                <a:highlight>
                  <a:srgbClr val="FFFF00"/>
                </a:highlight>
              </a:rPr>
              <a:t>Emolument</a:t>
            </a:r>
            <a:r>
              <a:rPr lang="en-US" dirty="0"/>
              <a:t>, Office or Title” from a foreign state</a:t>
            </a:r>
          </a:p>
          <a:p>
            <a:r>
              <a:rPr lang="en-US" dirty="0"/>
              <a:t>Corpus study by Cunningham and Jesse Egbert (Northern Arizona  Univ.)</a:t>
            </a:r>
          </a:p>
          <a:p>
            <a:pPr lvl="1"/>
            <a:r>
              <a:rPr lang="en-US" dirty="0"/>
              <a:t>Filed as friend of the court brief (2019) and cited (2020), </a:t>
            </a:r>
            <a:r>
              <a:rPr lang="en-US" i="1" dirty="0"/>
              <a:t>In re Trump</a:t>
            </a:r>
            <a:r>
              <a:rPr lang="en-US" dirty="0"/>
              <a:t>, US Court of Appeals, 4</a:t>
            </a:r>
            <a:r>
              <a:rPr lang="en-US" baseline="30000" dirty="0"/>
              <a:t>th</a:t>
            </a:r>
            <a:r>
              <a:rPr lang="en-US" dirty="0"/>
              <a:t> Circuit</a:t>
            </a:r>
          </a:p>
          <a:p>
            <a:pPr lvl="1"/>
            <a:r>
              <a:rPr lang="en-US" dirty="0"/>
              <a:t>Published, </a:t>
            </a:r>
            <a:r>
              <a:rPr lang="en-US" b="1" dirty="0">
                <a:hlinkClick r:id="rId2"/>
              </a:rPr>
              <a:t>Using Empirical Data to Investigate the Original Meaning of “Emolument” in the Constitution</a:t>
            </a:r>
            <a:r>
              <a:rPr lang="en-US" b="1" dirty="0"/>
              <a:t>, </a:t>
            </a:r>
            <a:r>
              <a:rPr lang="en-US" dirty="0"/>
              <a:t>36 Georgia State Law Review 465 (2020)</a:t>
            </a:r>
            <a:endParaRPr lang="en-US" b="1" dirty="0"/>
          </a:p>
          <a:p>
            <a:r>
              <a:rPr lang="en-US" dirty="0"/>
              <a:t>Aaron Blake, </a:t>
            </a:r>
            <a:r>
              <a:rPr lang="en-US" dirty="0">
                <a:hlinkClick r:id="rId3"/>
              </a:rPr>
              <a:t>A big Trump case hinges on the definition of ‘emoluments.’ A new study has bad news for him</a:t>
            </a:r>
            <a:r>
              <a:rPr lang="en-US" dirty="0"/>
              <a:t> </a:t>
            </a:r>
            <a:r>
              <a:rPr lang="en-US" sz="2400" dirty="0"/>
              <a:t>(Washington Post Jan 29, 2019)</a:t>
            </a:r>
            <a:endParaRPr lang="en-US" dirty="0"/>
          </a:p>
        </p:txBody>
      </p:sp>
      <p:sp>
        <p:nvSpPr>
          <p:cNvPr id="4" name="Title 2">
            <a:extLst>
              <a:ext uri="{FF2B5EF4-FFF2-40B4-BE49-F238E27FC236}">
                <a16:creationId xmlns:a16="http://schemas.microsoft.com/office/drawing/2014/main" id="{64AEBCC0-A8A6-4067-8394-EDC4226846C6}"/>
              </a:ext>
            </a:extLst>
          </p:cNvPr>
          <p:cNvSpPr txBox="1">
            <a:spLocks/>
          </p:cNvSpPr>
          <p:nvPr/>
        </p:nvSpPr>
        <p:spPr>
          <a:xfrm>
            <a:off x="505862" y="365500"/>
            <a:ext cx="10515600" cy="620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Prior law-linguistics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1539635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A575526B-5692-4820-9871-B7B13CC0FF8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“</a:t>
            </a:r>
            <a:r>
              <a:rPr lang="en-US" dirty="0">
                <a:highlight>
                  <a:srgbClr val="FFFF00"/>
                </a:highlight>
              </a:rPr>
              <a:t>To deny the supreme authority of the state, is a high misdemeanor</a:t>
            </a:r>
            <a:r>
              <a:rPr lang="en-US" dirty="0"/>
              <a:t>; to oppose it by force, an overt act of treason.”[quoting another source]</a:t>
            </a:r>
          </a:p>
          <a:p>
            <a:r>
              <a:rPr lang="en-US" dirty="0"/>
              <a:t>“True and therefore [one] who </a:t>
            </a:r>
            <a:r>
              <a:rPr lang="en-US" dirty="0">
                <a:highlight>
                  <a:srgbClr val="FFFF00"/>
                </a:highlight>
              </a:rPr>
              <a:t>denies</a:t>
            </a:r>
            <a:r>
              <a:rPr lang="en-US" dirty="0"/>
              <a:t> the king represented by his governor, his majesty’s council, by charter, and house of representatives</a:t>
            </a:r>
            <a:r>
              <a:rPr lang="en-US" dirty="0">
                <a:highlight>
                  <a:srgbClr val="FFFF00"/>
                </a:highlight>
              </a:rPr>
              <a:t>, to be the supreme authority of this province</a:t>
            </a:r>
            <a:r>
              <a:rPr lang="en-US" dirty="0"/>
              <a:t>, has been guilty of </a:t>
            </a:r>
            <a:r>
              <a:rPr lang="en-US" dirty="0">
                <a:highlight>
                  <a:srgbClr val="FFFF00"/>
                </a:highlight>
              </a:rPr>
              <a:t>a high </a:t>
            </a:r>
            <a:r>
              <a:rPr lang="en-US" dirty="0" err="1">
                <a:highlight>
                  <a:srgbClr val="FFFF00"/>
                </a:highlight>
              </a:rPr>
              <a:t>misdemeanour</a:t>
            </a:r>
            <a:r>
              <a:rPr lang="en-US" dirty="0"/>
              <a:t>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DD4410-DB91-416F-9EA7-2864FC163B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John Adams   13 March 1775</a:t>
            </a:r>
          </a:p>
        </p:txBody>
      </p:sp>
    </p:spTree>
    <p:extLst>
      <p:ext uri="{BB962C8B-B14F-4D97-AF65-F5344CB8AC3E}">
        <p14:creationId xmlns:p14="http://schemas.microsoft.com/office/powerpoint/2010/main" val="1330142998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9DD80F62-8032-4CAC-86E6-EFFA72F7F25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32079" y="1225899"/>
            <a:ext cx="11585750" cy="4628629"/>
          </a:xfrm>
        </p:spPr>
        <p:txBody>
          <a:bodyPr/>
          <a:lstStyle/>
          <a:p>
            <a:r>
              <a:rPr lang="en-US" dirty="0"/>
              <a:t>“Mr. King moved to insert before the word ‘power’ the word ‘sole’, giving the U[</a:t>
            </a:r>
            <a:r>
              <a:rPr lang="en-US" dirty="0" err="1"/>
              <a:t>nited</a:t>
            </a:r>
            <a:r>
              <a:rPr lang="en-US" dirty="0"/>
              <a:t>] States the exclusive right to declare the punishment of Treason.”</a:t>
            </a:r>
          </a:p>
          <a:p>
            <a:r>
              <a:rPr lang="en-US" dirty="0"/>
              <a:t>“Mr. King this amendment … excludes any treason ag[</a:t>
            </a:r>
            <a:r>
              <a:rPr lang="en-US" dirty="0" err="1"/>
              <a:t>ain</a:t>
            </a:r>
            <a:r>
              <a:rPr lang="en-US" dirty="0"/>
              <a:t>]</a:t>
            </a:r>
            <a:r>
              <a:rPr lang="en-US" dirty="0" err="1"/>
              <a:t>st</a:t>
            </a:r>
            <a:r>
              <a:rPr lang="en-US" dirty="0"/>
              <a:t> particular States. These may however punish offences as </a:t>
            </a:r>
            <a:r>
              <a:rPr lang="en-US" dirty="0">
                <a:highlight>
                  <a:srgbClr val="FFFF00"/>
                </a:highlight>
              </a:rPr>
              <a:t>high </a:t>
            </a:r>
            <a:r>
              <a:rPr lang="en-US" dirty="0" err="1">
                <a:highlight>
                  <a:srgbClr val="FFFF00"/>
                </a:highlight>
              </a:rPr>
              <a:t>misdemesnors</a:t>
            </a:r>
            <a:r>
              <a:rPr lang="en-US" dirty="0"/>
              <a:t>.”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84EBD00-53FA-429B-B1C4-A9EEE04D22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Constitutional Convention   20 August 1787 </a:t>
            </a:r>
          </a:p>
        </p:txBody>
      </p:sp>
    </p:spTree>
    <p:extLst>
      <p:ext uri="{BB962C8B-B14F-4D97-AF65-F5344CB8AC3E}">
        <p14:creationId xmlns:p14="http://schemas.microsoft.com/office/powerpoint/2010/main" val="679833275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80B1A802-44EB-4C0D-8FA0-DFB4E21D838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01451" y="1125415"/>
            <a:ext cx="11625942" cy="5367085"/>
          </a:xfrm>
        </p:spPr>
        <p:txBody>
          <a:bodyPr/>
          <a:lstStyle/>
          <a:p>
            <a:r>
              <a:rPr lang="en-US" dirty="0"/>
              <a:t>Regarding resistance to whiskey tax in western Pennsylvania</a:t>
            </a:r>
          </a:p>
          <a:p>
            <a:r>
              <a:rPr lang="en-US" dirty="0"/>
              <a:t>“incidents, in the Western parts of this state, announce so determined and persevering a spirit of opposition to the laws, as in my opinion to render a vigorous exertion of the powers of government indispensable.” </a:t>
            </a:r>
          </a:p>
          <a:p>
            <a:r>
              <a:rPr lang="en-US" dirty="0"/>
              <a:t>“avowed object is to “obstruct the operation of the law.” This is attempted to be qualified by a </a:t>
            </a:r>
            <a:r>
              <a:rPr lang="en-US" dirty="0" err="1"/>
              <a:t>pretence</a:t>
            </a:r>
            <a:r>
              <a:rPr lang="en-US" dirty="0"/>
              <a:t> of doing it by “every legal measure.”</a:t>
            </a:r>
          </a:p>
          <a:p>
            <a:r>
              <a:rPr lang="en-US" dirty="0"/>
              <a:t>“But “legal measures to obstruct the operation of a law” is a contradiction in terms.” </a:t>
            </a:r>
          </a:p>
          <a:p>
            <a:r>
              <a:rPr lang="en-US" dirty="0"/>
              <a:t>“I therefore entertain no doubt, that </a:t>
            </a:r>
            <a:r>
              <a:rPr lang="en-US" dirty="0">
                <a:highlight>
                  <a:srgbClr val="FFFF00"/>
                </a:highlight>
              </a:rPr>
              <a:t>a high </a:t>
            </a:r>
            <a:r>
              <a:rPr lang="en-US" dirty="0" err="1">
                <a:highlight>
                  <a:srgbClr val="FFFF00"/>
                </a:highlight>
              </a:rPr>
              <a:t>misdemeanour</a:t>
            </a:r>
            <a:r>
              <a:rPr lang="en-US" dirty="0">
                <a:highlight>
                  <a:srgbClr val="FFFF00"/>
                </a:highlight>
              </a:rPr>
              <a:t> has been committed</a:t>
            </a:r>
            <a:r>
              <a:rPr lang="en-US" dirty="0"/>
              <a:t>.” </a:t>
            </a:r>
          </a:p>
          <a:p>
            <a:endParaRPr lang="en-U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F8977976-8CAB-486F-83FE-BD495C63C4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Alexander Hamilton, Sec of Treasury   3 Sep 1792</a:t>
            </a:r>
          </a:p>
        </p:txBody>
      </p:sp>
    </p:spTree>
    <p:extLst>
      <p:ext uri="{BB962C8B-B14F-4D97-AF65-F5344CB8AC3E}">
        <p14:creationId xmlns:p14="http://schemas.microsoft.com/office/powerpoint/2010/main" val="137405406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C0AF990D-FEC5-4C2C-9B58-8BE444463A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38200" y="1125415"/>
            <a:ext cx="10515600" cy="4729113"/>
          </a:xfrm>
        </p:spPr>
        <p:txBody>
          <a:bodyPr/>
          <a:lstStyle/>
          <a:p>
            <a:r>
              <a:rPr lang="en-US" dirty="0"/>
              <a:t>The Secretary of the Treasury respectfully reports</a:t>
            </a:r>
          </a:p>
          <a:p>
            <a:r>
              <a:rPr lang="en-US" dirty="0"/>
              <a:t>Wherefore, as the said Joshua Wentworth [Supervisor of Revenue, District of New Hampshire]</a:t>
            </a:r>
          </a:p>
          <a:p>
            <a:r>
              <a:rPr lang="en-US" dirty="0"/>
              <a:t> has been guilty of a </a:t>
            </a:r>
            <a:r>
              <a:rPr lang="en-US" dirty="0">
                <a:highlight>
                  <a:srgbClr val="FFFF00"/>
                </a:highlight>
              </a:rPr>
              <a:t>high </a:t>
            </a:r>
            <a:r>
              <a:rPr lang="en-US" dirty="0" err="1">
                <a:highlight>
                  <a:srgbClr val="FFFF00"/>
                </a:highlight>
              </a:rPr>
              <a:t>misdemeanour</a:t>
            </a:r>
            <a:r>
              <a:rPr lang="en-US" dirty="0">
                <a:highlight>
                  <a:srgbClr val="FFFF00"/>
                </a:highlight>
              </a:rPr>
              <a:t> in his office </a:t>
            </a:r>
            <a:r>
              <a:rPr lang="en-US" dirty="0"/>
              <a:t>in misapplying public money</a:t>
            </a:r>
          </a:p>
          <a:p>
            <a:r>
              <a:rPr lang="en-US" dirty="0"/>
              <a:t>the </a:t>
            </a:r>
            <a:r>
              <a:rPr lang="en-US" dirty="0" err="1"/>
              <a:t>Secy</a:t>
            </a:r>
            <a:r>
              <a:rPr lang="en-US" dirty="0"/>
              <a:t> submits it as his opinion that the said Joshua Wentworth </a:t>
            </a:r>
          </a:p>
          <a:p>
            <a:r>
              <a:rPr lang="en-US" dirty="0"/>
              <a:t>ought to be immediately removed from office.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B232CFE-4653-43BD-918C-8F44D898840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To President John Adams   8 Feb 1798</a:t>
            </a:r>
          </a:p>
        </p:txBody>
      </p:sp>
    </p:spTree>
    <p:extLst>
      <p:ext uri="{BB962C8B-B14F-4D97-AF65-F5344CB8AC3E}">
        <p14:creationId xmlns:p14="http://schemas.microsoft.com/office/powerpoint/2010/main" val="981026230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F6A1915E-97A6-428B-A87C-41E59C428E6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400050" y="1162050"/>
            <a:ext cx="10953750" cy="4692478"/>
          </a:xfrm>
        </p:spPr>
        <p:txBody>
          <a:bodyPr/>
          <a:lstStyle/>
          <a:p>
            <a:r>
              <a:rPr lang="en-US" dirty="0"/>
              <a:t>Son of John Adams, referring to a letter sent from St. Petersburg, Russia, writing in a humorous way</a:t>
            </a:r>
          </a:p>
          <a:p>
            <a:r>
              <a:rPr lang="en-US" dirty="0"/>
              <a:t>“[T]he Minister and his family … have a Daughter added to their number”</a:t>
            </a:r>
          </a:p>
          <a:p>
            <a:r>
              <a:rPr lang="en-US" dirty="0"/>
              <a:t>“She [the daughter] is accused of a number of </a:t>
            </a:r>
            <a:r>
              <a:rPr lang="en-US" dirty="0">
                <a:highlight>
                  <a:srgbClr val="FFFF00"/>
                </a:highlight>
              </a:rPr>
              <a:t>high misdemeanors”</a:t>
            </a:r>
          </a:p>
          <a:p>
            <a:r>
              <a:rPr lang="en-US" dirty="0"/>
              <a:t>[S]</a:t>
            </a:r>
            <a:r>
              <a:rPr lang="en-US" dirty="0" err="1"/>
              <a:t>econdly</a:t>
            </a:r>
            <a:r>
              <a:rPr lang="en-US" dirty="0"/>
              <a:t>, of being born on the same day of the year, which is the Prince Regent’s birthday”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DA2F54FF-E233-46EB-9E05-55E07CCCA83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 Thomas Boylston Adams   1 Feb 1812</a:t>
            </a:r>
          </a:p>
        </p:txBody>
      </p:sp>
    </p:spTree>
    <p:extLst>
      <p:ext uri="{BB962C8B-B14F-4D97-AF65-F5344CB8AC3E}">
        <p14:creationId xmlns:p14="http://schemas.microsoft.com/office/powerpoint/2010/main" val="3100240617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2B97EB6-3FF6-4B87-BE4A-BB9F35C3362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2031" y="1354566"/>
            <a:ext cx="10847938" cy="4952253"/>
          </a:xfrm>
        </p:spPr>
        <p:txBody>
          <a:bodyPr/>
          <a:lstStyle/>
          <a:p>
            <a:r>
              <a:rPr lang="en-US" dirty="0"/>
              <a:t>Meaning of “cases” in the US Constitution</a:t>
            </a:r>
          </a:p>
          <a:p>
            <a:pPr lvl="1"/>
            <a:r>
              <a:rPr lang="en-US" dirty="0"/>
              <a:t>“The judicial power shall extend to all </a:t>
            </a:r>
            <a:r>
              <a:rPr lang="en-US" dirty="0">
                <a:highlight>
                  <a:srgbClr val="FFFF00"/>
                </a:highlight>
              </a:rPr>
              <a:t>cases</a:t>
            </a:r>
            <a:r>
              <a:rPr lang="en-US" dirty="0"/>
              <a:t>, in Law and Equity, arising under this Constitution [or] the Laws of the United States”</a:t>
            </a:r>
          </a:p>
          <a:p>
            <a:r>
              <a:rPr lang="en-US" dirty="0"/>
              <a:t>Corpus study by Cunningham, Römer, Egbert et al.</a:t>
            </a:r>
          </a:p>
          <a:p>
            <a:pPr lvl="1"/>
            <a:r>
              <a:rPr lang="en-US" dirty="0"/>
              <a:t>Filed as friend of the court brief and cited, </a:t>
            </a:r>
            <a:r>
              <a:rPr lang="en-US" i="1" dirty="0"/>
              <a:t>Wright v Spaulding</a:t>
            </a:r>
            <a:r>
              <a:rPr lang="en-US" dirty="0"/>
              <a:t>, US Court of Appeals, 6</a:t>
            </a:r>
            <a:r>
              <a:rPr lang="en-US" baseline="30000" dirty="0"/>
              <a:t>th</a:t>
            </a:r>
            <a:r>
              <a:rPr lang="en-US" dirty="0"/>
              <a:t> Circuit (2019)</a:t>
            </a:r>
          </a:p>
          <a:p>
            <a:pPr lvl="1"/>
            <a:r>
              <a:rPr lang="en-US" dirty="0"/>
              <a:t>Published, </a:t>
            </a:r>
            <a:r>
              <a:rPr lang="en-US" i="1" dirty="0"/>
              <a:t>“Questions Involving National Peace and Harmony” or “Injured Plaintiff Litigation”? </a:t>
            </a:r>
            <a:r>
              <a:rPr lang="en-US" i="1" dirty="0">
                <a:hlinkClick r:id="rId2"/>
              </a:rPr>
              <a:t>The Original Meaning of “Cases”</a:t>
            </a:r>
            <a:r>
              <a:rPr lang="en-US" i="1" dirty="0"/>
              <a:t> in Article III of the Constitution</a:t>
            </a:r>
            <a:r>
              <a:rPr lang="en-US" dirty="0"/>
              <a:t>, 36 Georgia State L. Rev 491 (2020)</a:t>
            </a:r>
          </a:p>
          <a:p>
            <a:r>
              <a:rPr lang="en-US" dirty="0"/>
              <a:t>These briefs and articles, as well as other resources, are available at:</a:t>
            </a:r>
            <a:br>
              <a:rPr lang="en-US" dirty="0"/>
            </a:br>
            <a:r>
              <a:rPr lang="en-US" dirty="0"/>
              <a:t> </a:t>
            </a:r>
            <a:r>
              <a:rPr lang="en-US" dirty="0">
                <a:hlinkClick r:id="rId3"/>
              </a:rPr>
              <a:t>www.clarkcunningham.org/Law-Linguistics.html</a:t>
            </a:r>
            <a:r>
              <a:rPr lang="en-US" dirty="0"/>
              <a:t> </a:t>
            </a:r>
          </a:p>
        </p:txBody>
      </p:sp>
      <p:sp>
        <p:nvSpPr>
          <p:cNvPr id="7" name="Title 2">
            <a:extLst>
              <a:ext uri="{FF2B5EF4-FFF2-40B4-BE49-F238E27FC236}">
                <a16:creationId xmlns:a16="http://schemas.microsoft.com/office/drawing/2014/main" id="{88519CC5-5DBA-4EEF-BB43-6CBC878FFBC3}"/>
              </a:ext>
            </a:extLst>
          </p:cNvPr>
          <p:cNvSpPr txBox="1">
            <a:spLocks/>
          </p:cNvSpPr>
          <p:nvPr/>
        </p:nvSpPr>
        <p:spPr>
          <a:xfrm>
            <a:off x="505862" y="365500"/>
            <a:ext cx="10515600" cy="620867"/>
          </a:xfrm>
          <a:prstGeom prst="rect">
            <a:avLst/>
          </a:prstGeom>
        </p:spPr>
        <p:txBody>
          <a:bodyPr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3200" kern="1200">
                <a:solidFill>
                  <a:srgbClr val="0539A6"/>
                </a:solidFill>
                <a:latin typeface="Century Gothic" charset="0"/>
                <a:ea typeface="Century Gothic" charset="0"/>
                <a:cs typeface="Century Gothic" charset="0"/>
              </a:defRPr>
            </a:lvl1pPr>
          </a:lstStyle>
          <a:p>
            <a:r>
              <a:rPr lang="en-US" b="1" dirty="0"/>
              <a:t>Prior law-linguistics collaborations</a:t>
            </a:r>
          </a:p>
        </p:txBody>
      </p:sp>
    </p:spTree>
    <p:extLst>
      <p:ext uri="{BB962C8B-B14F-4D97-AF65-F5344CB8AC3E}">
        <p14:creationId xmlns:p14="http://schemas.microsoft.com/office/powerpoint/2010/main" val="356802754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BF915ABB-B136-4D4C-9200-1CE16FE314B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90525" y="1162050"/>
            <a:ext cx="11630025" cy="4857750"/>
          </a:xfrm>
        </p:spPr>
        <p:txBody>
          <a:bodyPr/>
          <a:lstStyle/>
          <a:p>
            <a:r>
              <a:rPr lang="en-US" dirty="0"/>
              <a:t>“The President, Vice President and all civil Officers of the United States, shall be removed from Office on Impeachment for, and Conviction of, </a:t>
            </a:r>
          </a:p>
          <a:p>
            <a:pPr marL="0" indent="0">
              <a:buNone/>
              <a:tabLst>
                <a:tab pos="228600" algn="l"/>
              </a:tabLst>
            </a:pPr>
            <a:r>
              <a:rPr lang="en-US" dirty="0"/>
              <a:t>	Treason, Bribery, or </a:t>
            </a:r>
            <a:r>
              <a:rPr lang="en-US" dirty="0">
                <a:highlight>
                  <a:srgbClr val="FFFF00"/>
                </a:highlight>
              </a:rPr>
              <a:t>other high Crimes and Misdemeanors.”</a:t>
            </a:r>
          </a:p>
          <a:p>
            <a:pPr marL="457200" lvl="1" indent="0">
              <a:buNone/>
            </a:pPr>
            <a:endParaRPr lang="en-US" dirty="0"/>
          </a:p>
          <a:p>
            <a:pPr marL="457200" lvl="1" indent="0">
              <a:buNone/>
            </a:pPr>
            <a:r>
              <a:rPr lang="en-US" dirty="0"/>
              <a:t>Drafted by the Constitutional Convention:  1787</a:t>
            </a:r>
          </a:p>
          <a:p>
            <a:pPr marL="457200" lvl="1" indent="0">
              <a:buNone/>
            </a:pPr>
            <a:r>
              <a:rPr lang="en-US" dirty="0"/>
              <a:t>Ratification by the 13 states completed:  1790</a:t>
            </a:r>
          </a:p>
          <a:p>
            <a:pPr marL="0" indent="0">
              <a:buNone/>
            </a:pPr>
            <a:endParaRPr lang="en-US" dirty="0">
              <a:highlight>
                <a:srgbClr val="FFFF00"/>
              </a:highlight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0C30BB0-59BB-426E-AEE0-EDC3A1A22CC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05862" y="365500"/>
            <a:ext cx="10515600" cy="872750"/>
          </a:xfrm>
        </p:spPr>
        <p:txBody>
          <a:bodyPr/>
          <a:lstStyle/>
          <a:p>
            <a:r>
              <a:rPr lang="en-US" b="1" dirty="0"/>
              <a:t>US Constitution     Article II, Section 4</a:t>
            </a:r>
          </a:p>
        </p:txBody>
      </p:sp>
    </p:spTree>
    <p:extLst>
      <p:ext uri="{BB962C8B-B14F-4D97-AF65-F5344CB8AC3E}">
        <p14:creationId xmlns:p14="http://schemas.microsoft.com/office/powerpoint/2010/main" val="387588470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e 4">
            <a:extLst>
              <a:ext uri="{FF2B5EF4-FFF2-40B4-BE49-F238E27FC236}">
                <a16:creationId xmlns:a16="http://schemas.microsoft.com/office/drawing/2014/main" id="{68ADCF5E-DB32-4CC6-A977-281A645057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56775547"/>
              </p:ext>
            </p:extLst>
          </p:nvPr>
        </p:nvGraphicFramePr>
        <p:xfrm>
          <a:off x="619125" y="719666"/>
          <a:ext cx="10715626" cy="19253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5357813">
                  <a:extLst>
                    <a:ext uri="{9D8B030D-6E8A-4147-A177-3AD203B41FA5}">
                      <a16:colId xmlns:a16="http://schemas.microsoft.com/office/drawing/2014/main" val="3112481198"/>
                    </a:ext>
                  </a:extLst>
                </a:gridCol>
                <a:gridCol w="5357813">
                  <a:extLst>
                    <a:ext uri="{9D8B030D-6E8A-4147-A177-3AD203B41FA5}">
                      <a16:colId xmlns:a16="http://schemas.microsoft.com/office/drawing/2014/main" val="2303343150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r>
                        <a:rPr lang="en-US" sz="2400" dirty="0"/>
                        <a:t>Dec 18, 2019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House of Representatives approves two articles of impeachment against President Donald Trump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/>
                        <a:t> </a:t>
                      </a:r>
                      <a:r>
                        <a:rPr lang="en-US" sz="2400" dirty="0"/>
                        <a:t>Jan 15, 2020 </a:t>
                      </a:r>
                      <a:br>
                        <a:rPr lang="en-US" sz="2400" dirty="0"/>
                      </a:br>
                      <a:r>
                        <a:rPr lang="en-US" sz="2400" dirty="0"/>
                        <a:t>House Managers Deliver Articles of Impeachment to the Senate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7821452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endParaRPr lang="en-US" dirty="0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582243954"/>
                  </a:ext>
                </a:extLst>
              </a:tr>
            </a:tbl>
          </a:graphicData>
        </a:graphic>
      </p:graphicFrame>
      <p:pic>
        <p:nvPicPr>
          <p:cNvPr id="6" name="Picture 5">
            <a:extLst>
              <a:ext uri="{FF2B5EF4-FFF2-40B4-BE49-F238E27FC236}">
                <a16:creationId xmlns:a16="http://schemas.microsoft.com/office/drawing/2014/main" id="{A1C8A17E-E1D4-44CD-BD00-FAEA34ABA8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9125" y="2492634"/>
            <a:ext cx="5401526" cy="301238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94F216CB-74CF-4AE2-8BC7-00E0D5E9581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2485924"/>
            <a:ext cx="5094082" cy="30190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122604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34E8CCA3-1157-4361-B069-FC708A8A977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05862" y="1162050"/>
            <a:ext cx="11305138" cy="5330449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1</a:t>
            </a:r>
            <a:r>
              <a:rPr lang="en-US" baseline="30000" dirty="0"/>
              <a:t>st</a:t>
            </a:r>
            <a:r>
              <a:rPr lang="en-US" dirty="0"/>
              <a:t> Senate Impeachment Trial – </a:t>
            </a:r>
          </a:p>
          <a:p>
            <a:pPr marL="0" indent="0">
              <a:buNone/>
            </a:pPr>
            <a:r>
              <a:rPr lang="en-US" dirty="0"/>
              <a:t>Donald Trump, January 27, 2020</a:t>
            </a:r>
          </a:p>
          <a:p>
            <a:pPr marL="0" indent="0">
              <a:buNone/>
            </a:pPr>
            <a:r>
              <a:rPr lang="en-US" dirty="0"/>
              <a:t>Emeritus Harvard law prof Alan </a:t>
            </a:r>
          </a:p>
          <a:p>
            <a:pPr marL="0" indent="0">
              <a:buNone/>
            </a:pPr>
            <a:r>
              <a:rPr lang="en-US" dirty="0"/>
              <a:t>Dershowitz, arguing on behalf of Trump:</a:t>
            </a:r>
            <a:br>
              <a:rPr lang="en-US" dirty="0"/>
            </a:br>
            <a:endParaRPr lang="en-US" sz="1800" dirty="0"/>
          </a:p>
          <a:p>
            <a:r>
              <a:rPr lang="en-US" dirty="0"/>
              <a:t>“[the] terms high crimes and misdemeanors do not encompass the two articles [of impeachment] charging abuse of power and obstruction of Congress”</a:t>
            </a:r>
          </a:p>
          <a:p>
            <a:pPr lvl="1"/>
            <a:r>
              <a:rPr lang="en-US" dirty="0"/>
              <a:t>Because abuse of power and obstruction are not crimes</a:t>
            </a:r>
          </a:p>
          <a:p>
            <a:r>
              <a:rPr lang="en-US" dirty="0"/>
              <a:t>“crimes and misdemeanors are mere synonymous terms”, quoting Blackstone’s </a:t>
            </a:r>
            <a:r>
              <a:rPr lang="en-US" i="1" dirty="0"/>
              <a:t>Commentaries on the Laws of England </a:t>
            </a:r>
            <a:r>
              <a:rPr lang="en-US" dirty="0"/>
              <a:t>(1770)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D022988-60A7-4987-84B8-3019C98D4E5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b="1" dirty="0"/>
              <a:t>“Misdemeanor just a synonym for crime” interpretation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26582FD1-35CE-47F2-9C4E-64E68BD439A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362950" y="1193801"/>
            <a:ext cx="2933700" cy="22351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702782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0076F8E9-1BE8-465C-A0A0-D4701AAEA39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/>
              <a:t>Clark D. Cunningham, </a:t>
            </a:r>
            <a:r>
              <a:rPr lang="en-US" dirty="0">
                <a:hlinkClick r:id="rId2"/>
              </a:rPr>
              <a:t>The One Word Alan Dershowitz Gets Wrong in the Impeachment Clause: There's a reason the Founders didn't just end it at "high crimes"</a:t>
            </a:r>
            <a:r>
              <a:rPr lang="en-US" dirty="0"/>
              <a:t> </a:t>
            </a:r>
            <a:r>
              <a:rPr lang="en-US" i="1" dirty="0"/>
              <a:t>Politico</a:t>
            </a:r>
            <a:r>
              <a:rPr lang="en-US" dirty="0"/>
              <a:t>, Jan. 24, 2020</a:t>
            </a:r>
          </a:p>
          <a:p>
            <a:r>
              <a:rPr lang="en-US" dirty="0"/>
              <a:t>Clark D. Cunningham, </a:t>
            </a:r>
            <a:r>
              <a:rPr lang="en-US" dirty="0">
                <a:hlinkClick r:id="rId3"/>
              </a:rPr>
              <a:t>The Dershowitz Attack on the Trump Articles of Impeachment is Weakened, Perhaps Fatally, by the Possibility That “Misdemeanors” Could Mean “Misconduct”</a:t>
            </a:r>
            <a:r>
              <a:rPr lang="en-US" dirty="0"/>
              <a:t>, </a:t>
            </a:r>
            <a:r>
              <a:rPr lang="en-US" i="1" dirty="0"/>
              <a:t>Harvard Law Review Blog</a:t>
            </a:r>
            <a:r>
              <a:rPr lang="en-US" dirty="0"/>
              <a:t>, Jan. 29, 2020</a:t>
            </a: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1A643067-E595-4D97-8329-54171767F44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 dirty="0"/>
              <a:t>Dershowitz challenged with corpus evidence</a:t>
            </a:r>
          </a:p>
        </p:txBody>
      </p:sp>
    </p:spTree>
    <p:extLst>
      <p:ext uri="{BB962C8B-B14F-4D97-AF65-F5344CB8AC3E}">
        <p14:creationId xmlns:p14="http://schemas.microsoft.com/office/powerpoint/2010/main" val="18326221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>
            <a:extLst>
              <a:ext uri="{FF2B5EF4-FFF2-40B4-BE49-F238E27FC236}">
                <a16:creationId xmlns:a16="http://schemas.microsoft.com/office/drawing/2014/main" id="{E7D4FC3E-81AE-4D8D-A7F7-0E5A6D58577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8125" y="1192306"/>
            <a:ext cx="11610975" cy="4789394"/>
          </a:xfrm>
        </p:spPr>
        <p:txBody>
          <a:bodyPr/>
          <a:lstStyle/>
          <a:p>
            <a:r>
              <a:rPr lang="en-US" dirty="0"/>
              <a:t>“high Crimes and Misdemeanors was a term of art [taken] from British parliamentary practice … habitually used to preface description of any conduct for which Parliament thought an official should be impeached.”	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Frank Bowman, </a:t>
            </a:r>
            <a:r>
              <a:rPr lang="en-US" i="1" dirty="0"/>
              <a:t>High Crimes and Misdemeanors: A History of Impeachment for the Age of Trump</a:t>
            </a:r>
            <a:r>
              <a:rPr lang="en-US" dirty="0"/>
              <a:t> (2019) </a:t>
            </a:r>
          </a:p>
          <a:p>
            <a:r>
              <a:rPr lang="en-US" dirty="0">
                <a:latin typeface="Century Gothic" panose="020B050202020202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Similar position:</a:t>
            </a:r>
          </a:p>
          <a:p>
            <a:pPr lvl="1">
              <a:spcBef>
                <a:spcPts val="1000"/>
              </a:spcBef>
            </a:pPr>
            <a:r>
              <a:rPr lang="en-US" dirty="0">
                <a:latin typeface="Century Gothic" panose="020B0502020202020204" pitchFamily="34" charset="0"/>
              </a:rPr>
              <a:t>Laurence Tribe &amp; Joshua Matz, </a:t>
            </a:r>
            <a:r>
              <a:rPr lang="en-US" i="1" dirty="0">
                <a:latin typeface="Century Gothic" panose="020B0502020202020204" pitchFamily="34" charset="0"/>
              </a:rPr>
              <a:t>To End a Presidency: The Power of Impeachment</a:t>
            </a:r>
            <a:r>
              <a:rPr lang="en-US" dirty="0">
                <a:latin typeface="Century Gothic" panose="020B0502020202020204" pitchFamily="34" charset="0"/>
              </a:rPr>
              <a:t> (2019)</a:t>
            </a:r>
          </a:p>
          <a:p>
            <a:pPr lvl="1">
              <a:spcBef>
                <a:spcPts val="1000"/>
              </a:spcBef>
            </a:pPr>
            <a:r>
              <a:rPr lang="en-US" dirty="0"/>
              <a:t>Michael Gerhardt, </a:t>
            </a:r>
            <a:r>
              <a:rPr lang="en-US" i="1" dirty="0"/>
              <a:t>Impeachment: What Everyone Needs to Know</a:t>
            </a:r>
            <a:r>
              <a:rPr lang="en-US" dirty="0"/>
              <a:t> (2018)</a:t>
            </a:r>
            <a:endParaRPr lang="en-US" dirty="0">
              <a:latin typeface="Century Gothic" panose="020B0502020202020204" pitchFamily="34" charset="0"/>
            </a:endParaRPr>
          </a:p>
          <a:p>
            <a:pPr lvl="1"/>
            <a:endParaRPr lang="en-US" dirty="0">
              <a:effectLst/>
              <a:latin typeface="Century Gothic" panose="020B050202020202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6FAFB806-B7A7-4ACA-9CC3-307440F3B8F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b="1" dirty="0"/>
              <a:t>“Term of art” interpretation of impeachment clause</a:t>
            </a:r>
          </a:p>
        </p:txBody>
      </p:sp>
    </p:spTree>
    <p:extLst>
      <p:ext uri="{BB962C8B-B14F-4D97-AF65-F5344CB8AC3E}">
        <p14:creationId xmlns:p14="http://schemas.microsoft.com/office/powerpoint/2010/main" val="1385335186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Custom 3">
      <a:dk1>
        <a:srgbClr val="BBE4FF"/>
      </a:dk1>
      <a:lt1>
        <a:srgbClr val="FFFFFF"/>
      </a:lt1>
      <a:dk2>
        <a:srgbClr val="17406D"/>
      </a:dk2>
      <a:lt2>
        <a:srgbClr val="DBEF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F49100"/>
      </a:hlink>
      <a:folHlink>
        <a:srgbClr val="85DFD0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none" rtlCol="0">
        <a:spAutoFit/>
      </a:bodyPr>
      <a:lstStyle>
        <a:defPPr>
          <a:defRPr dirty="0" smtClean="0">
            <a:latin typeface="Century Gothic" charset="0"/>
            <a:ea typeface="Century Gothic" charset="0"/>
            <a:cs typeface="Century Gothic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Depth</Template>
  <TotalTime>75996</TotalTime>
  <Words>2457</Words>
  <Application>Microsoft Office PowerPoint</Application>
  <PresentationFormat>Widescreen</PresentationFormat>
  <Paragraphs>173</Paragraphs>
  <Slides>34</Slides>
  <Notes>22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34</vt:i4>
      </vt:variant>
    </vt:vector>
  </HeadingPairs>
  <TitlesOfParts>
    <vt:vector size="38" baseType="lpstr">
      <vt:lpstr>Arial</vt:lpstr>
      <vt:lpstr>Calibri</vt:lpstr>
      <vt:lpstr>Century Gothic</vt:lpstr>
      <vt:lpstr>Office Theme</vt:lpstr>
      <vt:lpstr>PowerPoint Presentation</vt:lpstr>
      <vt:lpstr>Law – Linguistics Collaboration</vt:lpstr>
      <vt:lpstr>PowerPoint Presentation</vt:lpstr>
      <vt:lpstr>PowerPoint Presentation</vt:lpstr>
      <vt:lpstr>US Constitution     Article II, Section 4</vt:lpstr>
      <vt:lpstr>PowerPoint Presentation</vt:lpstr>
      <vt:lpstr>“Misdemeanor just a synonym for crime” interpretation</vt:lpstr>
      <vt:lpstr>Dershowitz challenged with corpus evidence</vt:lpstr>
      <vt:lpstr>“Term of art” interpretation of impeachment clause</vt:lpstr>
      <vt:lpstr>“other high Crimes and Misdemeanors”  Research Questions</vt:lpstr>
      <vt:lpstr>Data and methods</vt:lpstr>
      <vt:lpstr>PowerPoint Presentation</vt:lpstr>
      <vt:lpstr>Data and methods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Question 1: “term of art” / idiom?</vt:lpstr>
      <vt:lpstr>Question 2: “misdemeanors” and “crimes” synonyms?</vt:lpstr>
      <vt:lpstr>PowerPoint Presentation</vt:lpstr>
      <vt:lpstr>Question 3: Does “high” modify “misdemeanors”?</vt:lpstr>
      <vt:lpstr>PowerPoint Presentation</vt:lpstr>
      <vt:lpstr>Question 4: Does “other” modify “misdemeanors”?</vt:lpstr>
      <vt:lpstr>PowerPoint Presentation</vt:lpstr>
      <vt:lpstr>Ongoing research</vt:lpstr>
      <vt:lpstr>PowerPoint Presentation</vt:lpstr>
      <vt:lpstr>PowerPoint Presentation</vt:lpstr>
      <vt:lpstr>Where preliminary results are leading us</vt:lpstr>
      <vt:lpstr>John Adams   13 March 1775</vt:lpstr>
      <vt:lpstr>Constitutional Convention   20 August 1787 </vt:lpstr>
      <vt:lpstr>Alexander Hamilton, Sec of Treasury   3 Sep 1792</vt:lpstr>
      <vt:lpstr>To President John Adams   8 Feb 1798</vt:lpstr>
      <vt:lpstr> Thomas Boylston Adams   1 Feb 1812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Microsoft Office User</dc:creator>
  <cp:lastModifiedBy>Clark D Cunningham</cp:lastModifiedBy>
  <cp:revision>296</cp:revision>
  <cp:lastPrinted>2021-06-24T15:41:49Z</cp:lastPrinted>
  <dcterms:created xsi:type="dcterms:W3CDTF">2016-06-21T19:07:53Z</dcterms:created>
  <dcterms:modified xsi:type="dcterms:W3CDTF">2021-07-13T17:00:58Z</dcterms:modified>
</cp:coreProperties>
</file>