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  <p:sldMasterId id="2147483702" r:id="rId2"/>
    <p:sldMasterId id="2147483708" r:id="rId3"/>
  </p:sldMasterIdLst>
  <p:notesMasterIdLst>
    <p:notesMasterId r:id="rId49"/>
  </p:notesMasterIdLst>
  <p:handoutMasterIdLst>
    <p:handoutMasterId r:id="rId50"/>
  </p:handoutMasterIdLst>
  <p:sldIdLst>
    <p:sldId id="256" r:id="rId4"/>
    <p:sldId id="390" r:id="rId5"/>
    <p:sldId id="339" r:id="rId6"/>
    <p:sldId id="383" r:id="rId7"/>
    <p:sldId id="299" r:id="rId8"/>
    <p:sldId id="261" r:id="rId9"/>
    <p:sldId id="385" r:id="rId10"/>
    <p:sldId id="386" r:id="rId11"/>
    <p:sldId id="389" r:id="rId12"/>
    <p:sldId id="387" r:id="rId13"/>
    <p:sldId id="331" r:id="rId14"/>
    <p:sldId id="379" r:id="rId15"/>
    <p:sldId id="384" r:id="rId16"/>
    <p:sldId id="295" r:id="rId17"/>
    <p:sldId id="296" r:id="rId18"/>
    <p:sldId id="324" r:id="rId19"/>
    <p:sldId id="326" r:id="rId20"/>
    <p:sldId id="327" r:id="rId21"/>
    <p:sldId id="328" r:id="rId22"/>
    <p:sldId id="329" r:id="rId23"/>
    <p:sldId id="265" r:id="rId24"/>
    <p:sldId id="266" r:id="rId25"/>
    <p:sldId id="267" r:id="rId26"/>
    <p:sldId id="332" r:id="rId27"/>
    <p:sldId id="337" r:id="rId28"/>
    <p:sldId id="333" r:id="rId29"/>
    <p:sldId id="334" r:id="rId30"/>
    <p:sldId id="335" r:id="rId31"/>
    <p:sldId id="336" r:id="rId32"/>
    <p:sldId id="373" r:id="rId33"/>
    <p:sldId id="341" r:id="rId34"/>
    <p:sldId id="375" r:id="rId35"/>
    <p:sldId id="376" r:id="rId36"/>
    <p:sldId id="377" r:id="rId37"/>
    <p:sldId id="343" r:id="rId38"/>
    <p:sldId id="362" r:id="rId39"/>
    <p:sldId id="363" r:id="rId40"/>
    <p:sldId id="364" r:id="rId41"/>
    <p:sldId id="366" r:id="rId42"/>
    <p:sldId id="368" r:id="rId43"/>
    <p:sldId id="369" r:id="rId44"/>
    <p:sldId id="371" r:id="rId45"/>
    <p:sldId id="374" r:id="rId46"/>
    <p:sldId id="348" r:id="rId47"/>
    <p:sldId id="378" r:id="rId48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336699"/>
    <a:srgbClr val="008080"/>
    <a:srgbClr val="0099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4575" autoAdjust="0"/>
  </p:normalViewPr>
  <p:slideViewPr>
    <p:cSldViewPr>
      <p:cViewPr varScale="1">
        <p:scale>
          <a:sx n="78" d="100"/>
          <a:sy n="78" d="100"/>
        </p:scale>
        <p:origin x="101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187BDC4-4B37-7C30-0445-98205766C8B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26F51BC-AE62-1E81-74A2-CE9AC41F359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29677C49-0517-77C1-A060-A1FC2668631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A9124D10-163A-29C7-6393-456B0E2BAC1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0C46B544-E9E2-4B5E-AADE-70121531D3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EB2B1F4-4565-3907-62AC-A758B954960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7D883CB-7D39-B054-77AC-67DFB35454A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6E5F1FD6-5AD8-2794-E288-1608929F4B2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90158882-FBD5-F4AB-963A-5A3A24B7D72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945310B0-4DE9-F0F7-273A-88BEEE5B3B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A61CBB08-9230-A208-99DD-D58CCDE115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5574DD33-79CE-4ACD-A406-8695D079748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C0833-D2BD-461A-BE92-75E7B95D86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24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destiny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2DE97-28AA-4A59-9FC9-0A858304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197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4DD33-79CE-4ACD-A406-8695D079748A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652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>
            <a:extLst>
              <a:ext uri="{FF2B5EF4-FFF2-40B4-BE49-F238E27FC236}">
                <a16:creationId xmlns:a16="http://schemas.microsoft.com/office/drawing/2014/main" id="{7286F896-ED03-4388-C5AC-70DA24BFB56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64515" name="Freeform 3">
              <a:extLst>
                <a:ext uri="{FF2B5EF4-FFF2-40B4-BE49-F238E27FC236}">
                  <a16:creationId xmlns:a16="http://schemas.microsoft.com/office/drawing/2014/main" id="{0A6D5D46-1AB9-4A6E-BB94-63CFCA955A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16" name="Freeform 4">
              <a:extLst>
                <a:ext uri="{FF2B5EF4-FFF2-40B4-BE49-F238E27FC236}">
                  <a16:creationId xmlns:a16="http://schemas.microsoft.com/office/drawing/2014/main" id="{BAFDABD5-3EAE-4894-11F7-AB9F49164AC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17" name="Rectangle 5">
            <a:extLst>
              <a:ext uri="{FF2B5EF4-FFF2-40B4-BE49-F238E27FC236}">
                <a16:creationId xmlns:a16="http://schemas.microsoft.com/office/drawing/2014/main" id="{4CCE97C7-9672-A3B5-33CB-69B99B575EC3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A5050453-856B-F1F7-8697-009D35813962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February 19, 2025</a:t>
            </a:r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35A5D9E0-9A87-A4C9-7F25-715D82D925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What Do Clients Want</a:t>
            </a:r>
          </a:p>
        </p:txBody>
      </p:sp>
      <p:sp>
        <p:nvSpPr>
          <p:cNvPr id="64520" name="Rectangle 8">
            <a:extLst>
              <a:ext uri="{FF2B5EF4-FFF2-40B4-BE49-F238E27FC236}">
                <a16:creationId xmlns:a16="http://schemas.microsoft.com/office/drawing/2014/main" id="{29D1FADE-BDF1-A6D2-AD82-46E57EE2598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138DCE0-9A4D-4A84-B507-78AE94FA73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4521" name="Rectangle 9">
            <a:extLst>
              <a:ext uri="{FF2B5EF4-FFF2-40B4-BE49-F238E27FC236}">
                <a16:creationId xmlns:a16="http://schemas.microsoft.com/office/drawing/2014/main" id="{EDA7ECD7-56BA-8656-C2BC-EE7E28A862D0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ABE4-D79A-F92E-B5B4-B56A27B8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8766-571D-908F-2DAD-3161A2AD7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CC5B1-4FFE-35A5-8ECB-85C7BCDE8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February 19,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47B16-EBB0-42B5-F3C6-F4D1B915E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What Do Clients Want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4D35A-89EC-9032-19BD-EF700B2AC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B0DB9-530D-4F68-B374-9BEDC5F13D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39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F7FB45-A6FE-7222-4818-742BFC2E5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53DC3-CEAE-09FE-1419-A703B61E1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50F4-DB4C-0C98-7E2F-5A94B6FE0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February 19,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07F20-179B-CA22-3AB8-80A9A1C23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What Do Clients Want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C39D5-A1AD-284C-2161-E4E5361A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B5BD8-2081-46C2-B52B-8590740AB1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81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3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4700" y="1380069"/>
            <a:ext cx="5312567" cy="2616199"/>
          </a:xfrm>
        </p:spPr>
        <p:txBody>
          <a:bodyPr anchor="b">
            <a:normAutofit/>
          </a:bodyPr>
          <a:lstStyle>
            <a:lvl1pPr algn="r">
              <a:defRPr sz="45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4700" y="3996267"/>
            <a:ext cx="5312567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1575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6219D3-62DD-451E-943B-CB9FB4A19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3721"/>
          <a:stretch/>
        </p:blipFill>
        <p:spPr>
          <a:xfrm>
            <a:off x="68580" y="1254760"/>
            <a:ext cx="3501401" cy="35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35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</a:rPr>
              <a:t>February 19,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</a:rPr>
              <a:t>What Do Clients Want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05473" y="6340476"/>
            <a:ext cx="413375" cy="365125"/>
          </a:xfrm>
        </p:spPr>
        <p:txBody>
          <a:bodyPr/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fld id="{F12E1F1B-AC18-4DCB-AB4A-23B6F439E21A}" type="slidenum">
              <a:rPr lang="en-US" smtClean="0">
                <a:solidFill>
                  <a:prstClr val="black"/>
                </a:solidFill>
              </a:rPr>
              <a:pPr defTabSz="25717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71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6436" y="1706880"/>
            <a:ext cx="3671291" cy="408432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7" y="1706880"/>
            <a:ext cx="3671292" cy="408432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</a:rPr>
              <a:t>February 19,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</a:rPr>
              <a:t>What Do Clients Want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fld id="{F12E1F1B-AC18-4DCB-AB4A-23B6F439E21A}" type="slidenum">
              <a:rPr lang="en-US" smtClean="0">
                <a:solidFill>
                  <a:prstClr val="black"/>
                </a:solidFill>
              </a:rPr>
              <a:pPr defTabSz="25717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183B72B-7697-46FA-80FB-FA480610C892}"/>
              </a:ext>
            </a:extLst>
          </p:cNvPr>
          <p:cNvSpPr txBox="1">
            <a:spLocks/>
          </p:cNvSpPr>
          <p:nvPr userDrawn="1"/>
        </p:nvSpPr>
        <p:spPr>
          <a:xfrm>
            <a:off x="1036236" y="295276"/>
            <a:ext cx="7292782" cy="914400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bg1"/>
                </a:solidFill>
                <a:effectLst/>
                <a:latin typeface="Gill Sans MT" panose="020B0502020104020203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000"/>
              <a:t>Click to edit Master title style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41772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982" y="1666877"/>
            <a:ext cx="3671292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rgbClr val="00AEEF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982" y="2501108"/>
            <a:ext cx="3671292" cy="3300251"/>
          </a:xfrm>
        </p:spPr>
        <p:txBody>
          <a:bodyPr anchor="t"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7726" y="1666877"/>
            <a:ext cx="3671292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rgbClr val="00AEEF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7725" y="2473484"/>
            <a:ext cx="3671292" cy="3327875"/>
          </a:xfrm>
        </p:spPr>
        <p:txBody>
          <a:bodyPr anchor="t"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19,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What Do Clients Want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1F1B-AC18-4DCB-AB4A-23B6F439E2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4563135-E5BC-45DF-94B3-B7F9F93C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236" y="295276"/>
            <a:ext cx="7292782" cy="914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226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19,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What Do Clients Want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1F1B-AC18-4DCB-AB4A-23B6F439E21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A5514B1-09EB-459F-ABF6-8348F0CE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236" y="295276"/>
            <a:ext cx="7292782" cy="914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6418F34-ED24-45F4-8C74-BE4822C9E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83" y="1666877"/>
            <a:ext cx="7514035" cy="41243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884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7610D1-EE62-47D2-9FA3-2AE4C54DE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" b="99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9E368B5F-DBC9-4846-A0B4-B3B8600C06F9}"/>
              </a:ext>
            </a:extLst>
          </p:cNvPr>
          <p:cNvSpPr/>
          <p:nvPr userDrawn="1"/>
        </p:nvSpPr>
        <p:spPr>
          <a:xfrm>
            <a:off x="-2" y="1513731"/>
            <a:ext cx="5752086" cy="3929360"/>
          </a:xfrm>
          <a:prstGeom prst="rect">
            <a:avLst/>
          </a:prstGeom>
          <a:solidFill>
            <a:srgbClr val="0539A6">
              <a:alpha val="90000"/>
            </a:srgbClr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F3482-47E6-4E53-B633-13D400D7C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2211356"/>
            <a:ext cx="5011705" cy="1488020"/>
          </a:xfrm>
        </p:spPr>
        <p:txBody>
          <a:bodyPr anchor="t" anchorCtr="0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75BEB-003D-4880-BE6B-9C0D6676E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743355"/>
            <a:ext cx="5011705" cy="56738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9353CDAB-A907-463A-8A88-C4F653815795}"/>
              </a:ext>
            </a:extLst>
          </p:cNvPr>
          <p:cNvSpPr/>
          <p:nvPr userDrawn="1"/>
        </p:nvSpPr>
        <p:spPr>
          <a:xfrm>
            <a:off x="543482" y="2044463"/>
            <a:ext cx="2085976" cy="1"/>
          </a:xfrm>
          <a:prstGeom prst="line">
            <a:avLst/>
          </a:prstGeom>
          <a:ln w="28575">
            <a:solidFill>
              <a:srgbClr val="D81E00"/>
            </a:solidFill>
            <a:miter/>
          </a:ln>
        </p:spPr>
        <p:txBody>
          <a:bodyPr lIns="34289" rIns="34289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75FCDB-BC98-4966-B263-8DCB819CFB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95" y="5159230"/>
            <a:ext cx="2394071" cy="13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30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FC9A76DC-0B08-4489-9417-AB8CF9B8AD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9E368B5F-DBC9-4846-A0B4-B3B8600C06F9}"/>
              </a:ext>
            </a:extLst>
          </p:cNvPr>
          <p:cNvSpPr/>
          <p:nvPr userDrawn="1"/>
        </p:nvSpPr>
        <p:spPr>
          <a:xfrm>
            <a:off x="-2" y="1513731"/>
            <a:ext cx="5752086" cy="3929360"/>
          </a:xfrm>
          <a:prstGeom prst="rect">
            <a:avLst/>
          </a:prstGeom>
          <a:solidFill>
            <a:srgbClr val="0539A6">
              <a:alpha val="90000"/>
            </a:srgbClr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F3482-47E6-4E53-B633-13D400D7C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2211356"/>
            <a:ext cx="5011705" cy="1488020"/>
          </a:xfrm>
        </p:spPr>
        <p:txBody>
          <a:bodyPr anchor="t" anchorCtr="0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75BEB-003D-4880-BE6B-9C0D6676E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743355"/>
            <a:ext cx="5011705" cy="56738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9353CDAB-A907-463A-8A88-C4F653815795}"/>
              </a:ext>
            </a:extLst>
          </p:cNvPr>
          <p:cNvSpPr/>
          <p:nvPr userDrawn="1"/>
        </p:nvSpPr>
        <p:spPr>
          <a:xfrm>
            <a:off x="543482" y="2044463"/>
            <a:ext cx="2085976" cy="1"/>
          </a:xfrm>
          <a:prstGeom prst="line">
            <a:avLst/>
          </a:prstGeom>
          <a:ln w="28575">
            <a:solidFill>
              <a:srgbClr val="D81E00"/>
            </a:solidFill>
            <a:miter/>
          </a:ln>
        </p:spPr>
        <p:txBody>
          <a:bodyPr lIns="34289" rIns="34289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75FCDB-BC98-4966-B263-8DCB819CFB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95" y="5159230"/>
            <a:ext cx="2394071" cy="13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72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47F97CF1-69B5-4808-853B-C8FA804CA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15609" r="16" b="27"/>
          <a:stretch/>
        </p:blipFill>
        <p:spPr>
          <a:xfrm>
            <a:off x="-1321" y="-1"/>
            <a:ext cx="9145321" cy="6858001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9E368B5F-DBC9-4846-A0B4-B3B8600C06F9}"/>
              </a:ext>
            </a:extLst>
          </p:cNvPr>
          <p:cNvSpPr/>
          <p:nvPr userDrawn="1"/>
        </p:nvSpPr>
        <p:spPr>
          <a:xfrm>
            <a:off x="-2" y="1513731"/>
            <a:ext cx="5752086" cy="3929360"/>
          </a:xfrm>
          <a:prstGeom prst="rect">
            <a:avLst/>
          </a:prstGeom>
          <a:solidFill>
            <a:srgbClr val="0539A6">
              <a:alpha val="90000"/>
            </a:srgbClr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F3482-47E6-4E53-B633-13D400D7C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2211356"/>
            <a:ext cx="5011705" cy="1488020"/>
          </a:xfrm>
        </p:spPr>
        <p:txBody>
          <a:bodyPr anchor="t" anchorCtr="0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75BEB-003D-4880-BE6B-9C0D6676E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743355"/>
            <a:ext cx="5011705" cy="56738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9353CDAB-A907-463A-8A88-C4F653815795}"/>
              </a:ext>
            </a:extLst>
          </p:cNvPr>
          <p:cNvSpPr/>
          <p:nvPr userDrawn="1"/>
        </p:nvSpPr>
        <p:spPr>
          <a:xfrm>
            <a:off x="543482" y="2044463"/>
            <a:ext cx="2085976" cy="1"/>
          </a:xfrm>
          <a:prstGeom prst="line">
            <a:avLst/>
          </a:prstGeom>
          <a:ln w="28575">
            <a:solidFill>
              <a:srgbClr val="D81E00"/>
            </a:solidFill>
            <a:miter/>
          </a:ln>
        </p:spPr>
        <p:txBody>
          <a:bodyPr lIns="34289" rIns="34289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75FCDB-BC98-4966-B263-8DCB819CFB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95" y="5159230"/>
            <a:ext cx="2394071" cy="13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0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0A8EE-E762-5EF8-7200-8435F47F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DC678-BBB8-70B1-80C9-D40E12598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1E7F1-595B-AA77-D0D4-6F1A421A0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February 19,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11EAA-946D-AD2C-1E2D-2343C46F2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What Do Clients Want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EF0E7-9A1D-7D9D-78C9-EC002A8A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39382-EC6E-4068-BFA0-9ABC5C19C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150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F1E24FAA-958C-4EB9-A47E-91FB98854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0" r="1023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9E368B5F-DBC9-4846-A0B4-B3B8600C06F9}"/>
              </a:ext>
            </a:extLst>
          </p:cNvPr>
          <p:cNvSpPr/>
          <p:nvPr userDrawn="1"/>
        </p:nvSpPr>
        <p:spPr>
          <a:xfrm>
            <a:off x="-2" y="1513731"/>
            <a:ext cx="5752086" cy="3929360"/>
          </a:xfrm>
          <a:prstGeom prst="rect">
            <a:avLst/>
          </a:prstGeom>
          <a:solidFill>
            <a:srgbClr val="0539A6">
              <a:alpha val="90000"/>
            </a:srgbClr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F3482-47E6-4E53-B633-13D400D7C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2211356"/>
            <a:ext cx="5011705" cy="1488020"/>
          </a:xfrm>
        </p:spPr>
        <p:txBody>
          <a:bodyPr anchor="t" anchorCtr="0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75BEB-003D-4880-BE6B-9C0D6676E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743355"/>
            <a:ext cx="5011705" cy="56738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9353CDAB-A907-463A-8A88-C4F653815795}"/>
              </a:ext>
            </a:extLst>
          </p:cNvPr>
          <p:cNvSpPr/>
          <p:nvPr userDrawn="1"/>
        </p:nvSpPr>
        <p:spPr>
          <a:xfrm>
            <a:off x="543482" y="2044463"/>
            <a:ext cx="2085976" cy="1"/>
          </a:xfrm>
          <a:prstGeom prst="line">
            <a:avLst/>
          </a:prstGeom>
          <a:ln w="28575">
            <a:solidFill>
              <a:srgbClr val="D81E00"/>
            </a:solidFill>
            <a:miter/>
          </a:ln>
        </p:spPr>
        <p:txBody>
          <a:bodyPr lIns="34289" rIns="34289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75FCDB-BC98-4966-B263-8DCB819CFB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95" y="5159230"/>
            <a:ext cx="2394071" cy="13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4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3A03A8-CAD0-4716-BF5C-04F47C45FC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"/>
            <a:ext cx="9144000" cy="685701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2978753-0BFD-4BBA-9CA3-B13751A23F7A}"/>
              </a:ext>
            </a:extLst>
          </p:cNvPr>
          <p:cNvGrpSpPr/>
          <p:nvPr userDrawn="1"/>
        </p:nvGrpSpPr>
        <p:grpSpPr>
          <a:xfrm>
            <a:off x="1695957" y="1513732"/>
            <a:ext cx="5752086" cy="3286651"/>
            <a:chOff x="-2" y="1513731"/>
            <a:chExt cx="7669448" cy="3286651"/>
          </a:xfrm>
        </p:grpSpPr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D2510FF4-264B-4D7B-A08D-E9767C0D6085}"/>
                </a:ext>
              </a:extLst>
            </p:cNvPr>
            <p:cNvSpPr/>
            <p:nvPr/>
          </p:nvSpPr>
          <p:spPr>
            <a:xfrm>
              <a:off x="-2" y="1513731"/>
              <a:ext cx="7669448" cy="3286651"/>
            </a:xfrm>
            <a:prstGeom prst="rect">
              <a:avLst/>
            </a:prstGeom>
            <a:solidFill>
              <a:srgbClr val="0539A6">
                <a:alpha val="90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CD2BF0-3F82-46DA-A722-661F1E5F3C66}"/>
                </a:ext>
              </a:extLst>
            </p:cNvPr>
            <p:cNvSpPr txBox="1"/>
            <p:nvPr/>
          </p:nvSpPr>
          <p:spPr>
            <a:xfrm>
              <a:off x="651891" y="1748583"/>
              <a:ext cx="67615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u="sng" dirty="0">
                  <a:solidFill>
                    <a:schemeClr val="bg1"/>
                  </a:solidFill>
                  <a:uFill>
                    <a:solidFill>
                      <a:schemeClr val="accent6"/>
                    </a:solidFill>
                  </a:uFill>
                  <a:latin typeface="Gill Sans MT" panose="020B0502020104020203" pitchFamily="34" charset="0"/>
                </a:rPr>
                <a:t>QUESTIONS?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DC523C8-9935-49E2-89D6-6E85B35FD7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95" y="5159230"/>
            <a:ext cx="2394071" cy="13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00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E1CC4-3802-4480-AF77-FDD05599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 baseline="0">
                <a:uFill>
                  <a:solidFill>
                    <a:schemeClr val="accent6"/>
                  </a:solidFill>
                </a:u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41BB4-759D-4CDA-952A-768DB82B3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  <a:lvl2pPr>
              <a:defRPr sz="2700">
                <a:solidFill>
                  <a:schemeClr val="accent1"/>
                </a:solidFill>
              </a:defRPr>
            </a:lvl2pPr>
            <a:lvl3pPr>
              <a:defRPr sz="2400">
                <a:solidFill>
                  <a:schemeClr val="accent1"/>
                </a:solidFill>
              </a:defRPr>
            </a:lvl3pPr>
            <a:lvl4pPr>
              <a:defRPr sz="2100">
                <a:solidFill>
                  <a:schemeClr val="accent1"/>
                </a:solidFill>
              </a:defRPr>
            </a:lvl4pPr>
            <a:lvl5pPr>
              <a:defRPr sz="2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403B9-DFAC-4157-9418-F990E85DE2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6" y="5671670"/>
            <a:ext cx="163438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84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3A929-1BE6-4A48-AAE4-52311A57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637E-8A28-45FE-8C64-8BDCE5A60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E1DDA-491C-4772-A10F-E663E9359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89F05F-B10B-40E6-BBAA-EEA69729A3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6" y="5671670"/>
            <a:ext cx="163438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73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E8C19-CD8B-4347-9297-08BEE1AD1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65" y="158622"/>
            <a:ext cx="8397576" cy="11261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E40ED-F99C-434D-9341-F70A95AD2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378941"/>
            <a:ext cx="3868340" cy="1126135"/>
          </a:xfrm>
        </p:spPr>
        <p:txBody>
          <a:bodyPr anchor="b">
            <a:noAutofit/>
          </a:bodyPr>
          <a:lstStyle>
            <a:lvl1pPr marL="0" indent="0">
              <a:buNone/>
              <a:defRPr sz="2400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9E3F9-79F4-4BB7-AD62-C4A0C40A2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59CFC-5ADB-4551-9330-64778A98C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378941"/>
            <a:ext cx="3887391" cy="1126135"/>
          </a:xfrm>
        </p:spPr>
        <p:txBody>
          <a:bodyPr anchor="b">
            <a:noAutofit/>
          </a:bodyPr>
          <a:lstStyle>
            <a:lvl1pPr marL="0" indent="0">
              <a:buNone/>
              <a:defRPr sz="2400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86F07D-7759-46A5-BE6F-26319D61C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2CA378-FE79-4517-BF7D-F60018B39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6" y="5671670"/>
            <a:ext cx="163438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571B-8C80-4555-ADF4-ADD6341A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04C0E3-9ADC-420B-8BF7-ED8CA9A34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6" y="5671670"/>
            <a:ext cx="163438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8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9853C2-F919-4556-8E28-F06935D27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6" y="5671670"/>
            <a:ext cx="163438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0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2D5886-2DC0-4995-8F17-06F2C7DA3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000" y="1"/>
            <a:ext cx="3428999" cy="68579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00CB-FD00-43BF-A969-71893CAF2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5714999" cy="1324947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087E5-0422-473B-B5E3-1EC935B2B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932" y="1604865"/>
            <a:ext cx="5094515" cy="4572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4D2685-7A23-4997-B866-AE734D54FC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6" y="5671671"/>
            <a:ext cx="1634383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82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2D5886-2DC0-4995-8F17-06F2C7DA3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2"/>
            <a:ext cx="3428999" cy="68579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00CB-FD00-43BF-A969-71893CAF2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1"/>
            <a:ext cx="5714999" cy="1324947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087E5-0422-473B-B5E3-1EC935B2B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38939" y="1660850"/>
            <a:ext cx="5248470" cy="449735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6A2D6E-AC3F-480A-A98B-88CFACD41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6" y="5671670"/>
            <a:ext cx="163438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7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93EA-5201-AA4B-F2E2-DCFC74DA9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29AA6-8257-DC40-1AE1-4CE701153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F74E1-FCE5-9F7C-DD10-E47E948E3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February 19,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62279-A57F-D786-0A12-44AFC7E0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What Do Clients Want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0A7CB-57A8-6057-1724-3AD8E0205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F3B6E-B955-4770-BB2B-115DC0FB5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2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CF9-3FD9-A0AB-89EA-64CC83526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C42D2-83E4-A365-6522-5F4F4183B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EB382-C522-C31B-E94B-8897BA695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CAE7C-D16A-6708-7050-937E96C8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February 19,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E1F19-6FB6-D5AE-CFEE-AABDFA42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What Do Clients Want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722C5-C190-6585-15FA-9F3DDB7B0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CF424-4E7F-4C5C-A5F1-6ACBE55A1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734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6BAC-6A7F-631C-E48E-1610C21AE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F578F-BB05-C7B5-1B33-5BD48A50F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51E2C-0580-9BF9-EDCF-BA272E6A1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F18562-491C-8FFF-AE66-D9BBF6395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EBB52-1340-9B5E-CFBF-FE20CA525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C063E-CE31-2363-423D-48D513122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February 19,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926FFE-D7A6-A422-2929-4D331BEC5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What Do Clients Want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4F7CD6-304B-31B0-FB4F-FA946CA6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7CB56-20D5-4C0B-8086-10907541EB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77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8EB2-2211-5A05-25AE-5B9027653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6BF4E-9EA2-E9CC-150A-5FB196AEE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February 19,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BD9CD-C659-B5AB-91FB-959AC250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What Do Clients Want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E8205-DAD6-3699-E09B-5FB97FAD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9078C-FAB3-460B-AED6-08A75911AF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79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44A84D-7BC2-78B0-0B33-B15826D5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February 19,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7821FA-2083-5D99-8A6D-7EB1D352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What Do Clients Want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2017F-7364-CFAE-2EB0-1C76EA5F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F5EF6-591A-4901-B418-D84453BF87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31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BB45-C650-266E-63ED-8707090D9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CBACA-225B-53DB-3A9C-277B1C9C5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D8509-CD01-2955-264C-80A2544AB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FB50C-93B3-8764-6429-30127DC2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February 19,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B2BD68-1DCD-9519-F160-504626596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What Do Clients Want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C96EE-ED87-53AB-C8D1-A3E00E78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F850B-37AD-40AE-A09A-54768DEC9A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42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2AC9-B9ED-0A33-C4D8-0AC262193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9D4B9-F622-C777-2A11-98995DBB0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D53D6-CD95-824C-B6CD-BFD062107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2E924-15FE-3E18-A43C-DD3D597E7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February 19,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F2A08-4AA5-105B-F6CD-611FA7ECD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What Do Clients Want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37733-FD5F-DDC5-E4D9-4B04727A6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B3237-7C04-4D0D-97F7-459A7E565E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146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>
            <a:extLst>
              <a:ext uri="{FF2B5EF4-FFF2-40B4-BE49-F238E27FC236}">
                <a16:creationId xmlns:a16="http://schemas.microsoft.com/office/drawing/2014/main" id="{6BEC2839-3413-50E1-F424-D487B73CAD8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63491" name="Freeform 3">
              <a:extLst>
                <a:ext uri="{FF2B5EF4-FFF2-40B4-BE49-F238E27FC236}">
                  <a16:creationId xmlns:a16="http://schemas.microsoft.com/office/drawing/2014/main" id="{087F5F8B-D130-E43D-1CDE-07D882E900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2" name="Freeform 4">
              <a:extLst>
                <a:ext uri="{FF2B5EF4-FFF2-40B4-BE49-F238E27FC236}">
                  <a16:creationId xmlns:a16="http://schemas.microsoft.com/office/drawing/2014/main" id="{90F798DB-6B33-3AA1-755E-979D04ECC5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493" name="Rectangle 5">
            <a:extLst>
              <a:ext uri="{FF2B5EF4-FFF2-40B4-BE49-F238E27FC236}">
                <a16:creationId xmlns:a16="http://schemas.microsoft.com/office/drawing/2014/main" id="{553A9EFB-E2D3-76DA-E66F-2C645C46E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25F4C99B-2517-6A29-0B36-297C44067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A6E8F330-38BC-B3DA-2ADA-F3CC65E266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en-US"/>
              <a:t>February 19, 2025</a:t>
            </a:r>
          </a:p>
        </p:txBody>
      </p:sp>
      <p:sp>
        <p:nvSpPr>
          <p:cNvPr id="63496" name="Rectangle 8">
            <a:extLst>
              <a:ext uri="{FF2B5EF4-FFF2-40B4-BE49-F238E27FC236}">
                <a16:creationId xmlns:a16="http://schemas.microsoft.com/office/drawing/2014/main" id="{723DC8BE-951B-5507-8749-D1C8510228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en-US"/>
              <a:t>What Do Clients Want</a:t>
            </a:r>
          </a:p>
        </p:txBody>
      </p:sp>
      <p:sp>
        <p:nvSpPr>
          <p:cNvPr id="63497" name="Rectangle 9">
            <a:extLst>
              <a:ext uri="{FF2B5EF4-FFF2-40B4-BE49-F238E27FC236}">
                <a16:creationId xmlns:a16="http://schemas.microsoft.com/office/drawing/2014/main" id="{95DC441C-1D64-E19C-C34F-9331CC3CC2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25C2D764-5FF3-4C5D-8526-4A455D17B69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983" y="5883276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Gill Sans MT" panose="020B0502020104020203" pitchFamily="34" charset="0"/>
              </a:defRPr>
            </a:lvl1pPr>
          </a:lstStyle>
          <a:p>
            <a:r>
              <a:rPr lang="en-US"/>
              <a:t>What Do Clients Want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4CADF5-788C-4FBE-A0DC-F3CF5C9A484C}"/>
              </a:ext>
            </a:extLst>
          </p:cNvPr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39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9E16AE-2341-42FC-B50C-F7517D25D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23721"/>
          <a:stretch/>
        </p:blipFill>
        <p:spPr>
          <a:xfrm>
            <a:off x="68580" y="228600"/>
            <a:ext cx="899076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656683-36DD-49D3-99A1-BDAB04FC97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98137" y="5715000"/>
            <a:ext cx="1631510" cy="914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6236" y="295276"/>
            <a:ext cx="7292782" cy="914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983" y="1666877"/>
            <a:ext cx="7514035" cy="41243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4983" y="6340476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effectLst/>
                <a:latin typeface="Gill Sans MT" panose="020B0502020104020203" pitchFamily="34" charset="0"/>
              </a:defRPr>
            </a:lvl1pPr>
          </a:lstStyle>
          <a:p>
            <a:r>
              <a:rPr lang="en-US"/>
              <a:t>February 19,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82133" y="6330316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effectLst/>
                <a:latin typeface="Gill Sans MT" panose="020B0502020104020203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27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000" kern="1200" cap="none">
          <a:ln w="3175" cmpd="sng">
            <a:noFill/>
          </a:ln>
          <a:solidFill>
            <a:schemeClr val="bg1"/>
          </a:solidFill>
          <a:effectLst/>
          <a:latin typeface="Gill Sans MT" panose="020B0502020104020203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rgbClr val="0039A6"/>
        </a:buClr>
        <a:buSzPct val="145000"/>
        <a:buFont typeface="Arial"/>
        <a:buChar char="•"/>
        <a:defRPr sz="2700" kern="1200" cap="none">
          <a:solidFill>
            <a:schemeClr val="tx1"/>
          </a:solidFill>
          <a:effectLst/>
          <a:latin typeface="Gill Sans MT" panose="020B0502020104020203" pitchFamily="34" charset="0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rgbClr val="0039A6"/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Gill Sans MT" panose="020B0502020104020203" pitchFamily="34" charset="0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rgbClr val="0039A6"/>
        </a:buClr>
        <a:buSzPct val="145000"/>
        <a:buFont typeface="Arial"/>
        <a:buChar char="•"/>
        <a:defRPr sz="2100" kern="1200" cap="none">
          <a:solidFill>
            <a:schemeClr val="tx1"/>
          </a:solidFill>
          <a:effectLst/>
          <a:latin typeface="Gill Sans MT" panose="020B0502020104020203" pitchFamily="34" charset="0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rgbClr val="0039A6"/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Gill Sans MT" panose="020B0502020104020203" pitchFamily="34" charset="0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rgbClr val="0039A6"/>
        </a:buClr>
        <a:buSzPct val="145000"/>
        <a:buFont typeface="Arial"/>
        <a:buChar char="•"/>
        <a:defRPr sz="1500" kern="1200" cap="none">
          <a:solidFill>
            <a:schemeClr val="tx1"/>
          </a:solidFill>
          <a:effectLst/>
          <a:latin typeface="Gill Sans MT" panose="020B0502020104020203" pitchFamily="34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64EC0B-FEC7-4C82-B451-5D245C2D518F}"/>
              </a:ext>
            </a:extLst>
          </p:cNvPr>
          <p:cNvSpPr/>
          <p:nvPr userDrawn="1"/>
        </p:nvSpPr>
        <p:spPr>
          <a:xfrm>
            <a:off x="0" y="0"/>
            <a:ext cx="9144000" cy="1339422"/>
          </a:xfrm>
          <a:prstGeom prst="rect">
            <a:avLst/>
          </a:prstGeom>
          <a:solidFill>
            <a:srgbClr val="0539A6">
              <a:alpha val="90000"/>
            </a:srgbClr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FF4940-ACBA-4187-B968-EC3C3F8D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78" y="-510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A143C-E4A0-4044-81CA-6ED2DA41B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45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u="sng" kern="1200" baseline="0">
          <a:solidFill>
            <a:schemeClr val="bg1"/>
          </a:solidFill>
          <a:uFill>
            <a:solidFill>
              <a:schemeClr val="accent6"/>
            </a:solidFill>
          </a:u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3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kcunningham.org/" TargetMode="External"/><Relationship Id="rId2" Type="http://schemas.openxmlformats.org/officeDocument/2006/relationships/hyperlink" Target="mailto:cdcunningham@gsu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niftep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>
            <a:extLst>
              <a:ext uri="{FF2B5EF4-FFF2-40B4-BE49-F238E27FC236}">
                <a16:creationId xmlns:a16="http://schemas.microsoft.com/office/drawing/2014/main" id="{9AFC9E5D-489D-0BC3-B68C-6C6D6DDDD8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296862"/>
            <a:ext cx="8029575" cy="5976454"/>
          </a:xfrm>
        </p:spPr>
        <p:txBody>
          <a:bodyPr/>
          <a:lstStyle/>
          <a:p>
            <a:r>
              <a:rPr lang="en-US" altLang="en-US" sz="4800" dirty="0">
                <a:effectLst/>
              </a:rPr>
              <a:t>What do clients want </a:t>
            </a:r>
            <a:br>
              <a:rPr lang="en-US" altLang="en-US" sz="4800" dirty="0">
                <a:effectLst/>
              </a:rPr>
            </a:br>
            <a:r>
              <a:rPr lang="en-US" altLang="en-US" sz="4800" dirty="0">
                <a:effectLst/>
              </a:rPr>
              <a:t>from their lawyers?</a:t>
            </a:r>
            <a:br>
              <a:rPr lang="en-US" altLang="en-US" sz="4000" dirty="0">
                <a:effectLst/>
              </a:rPr>
            </a:br>
            <a:br>
              <a:rPr lang="en-US" altLang="en-US" dirty="0">
                <a:effectLst/>
              </a:rPr>
            </a:br>
            <a:r>
              <a:rPr lang="en-US" altLang="en-US" sz="2800" dirty="0">
                <a:effectLst/>
              </a:rPr>
              <a:t>Professor Clark D. Cunningham</a:t>
            </a:r>
            <a:br>
              <a:rPr lang="en-US" altLang="en-US" sz="2800" dirty="0">
                <a:effectLst/>
              </a:rPr>
            </a:br>
            <a:r>
              <a:rPr lang="en-US" altLang="en-US" sz="2000" dirty="0">
                <a:effectLst/>
              </a:rPr>
              <a:t>W. Lee Burge Chair in Law &amp; Ethics</a:t>
            </a:r>
            <a:br>
              <a:rPr lang="en-US" altLang="en-US" sz="2000" dirty="0">
                <a:effectLst/>
              </a:rPr>
            </a:br>
            <a:r>
              <a:rPr lang="en-US" altLang="en-US" sz="2000" dirty="0">
                <a:effectLst/>
              </a:rPr>
              <a:t>Director, National Institute for Teaching Ethics &amp; Professionalism</a:t>
            </a:r>
            <a:br>
              <a:rPr lang="en-US" altLang="en-US" sz="2000" dirty="0">
                <a:effectLst/>
              </a:rPr>
            </a:br>
            <a:r>
              <a:rPr lang="en-US" altLang="en-US" sz="2000" dirty="0">
                <a:effectLst/>
              </a:rPr>
              <a:t>Georgia State University College of Law</a:t>
            </a:r>
            <a:br>
              <a:rPr lang="en-US" altLang="en-US" sz="2000" dirty="0">
                <a:effectLst/>
              </a:rPr>
            </a:br>
            <a:r>
              <a:rPr lang="en-US" altLang="en-US" sz="2000" dirty="0">
                <a:effectLst/>
              </a:rPr>
              <a:t>Atlanta, Georgia   U.S.A.</a:t>
            </a:r>
            <a:br>
              <a:rPr lang="en-US" altLang="en-US" sz="2000" dirty="0">
                <a:effectLst/>
              </a:rPr>
            </a:br>
            <a:br>
              <a:rPr lang="en-US" altLang="en-US" sz="2800" dirty="0">
                <a:effectLst/>
              </a:rPr>
            </a:br>
            <a:r>
              <a:rPr lang="en-US" altLang="en-US" sz="2800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cdcunningham@gsu.edu</a:t>
            </a:r>
            <a:r>
              <a:rPr lang="en-US" altLang="en-US" sz="2800" dirty="0">
                <a:effectLst/>
              </a:rPr>
              <a:t>  </a:t>
            </a:r>
            <a:br>
              <a:rPr lang="en-US" altLang="en-US" sz="2800" dirty="0">
                <a:effectLst/>
              </a:rPr>
            </a:br>
            <a:r>
              <a:rPr lang="en-US" altLang="en-US" sz="2800" dirty="0">
                <a:effectLst/>
                <a:hlinkClick r:id="rId3"/>
              </a:rPr>
              <a:t>www.clarkcunningham.org</a:t>
            </a:r>
            <a:r>
              <a:rPr lang="en-US" altLang="en-US" sz="2800" dirty="0">
                <a:effectLst/>
              </a:rPr>
              <a:t> </a:t>
            </a:r>
            <a:br>
              <a:rPr lang="en-US" altLang="en-US" sz="2800" dirty="0">
                <a:effectLst/>
              </a:rPr>
            </a:br>
            <a:r>
              <a:rPr lang="en-US" altLang="en-US" sz="2800" dirty="0">
                <a:effectLst/>
                <a:hlinkClick r:id="rId4"/>
              </a:rPr>
              <a:t>www.niftep.org</a:t>
            </a:r>
            <a:r>
              <a:rPr lang="en-US" altLang="en-US" sz="2800" dirty="0">
                <a:effectLst/>
              </a:rPr>
              <a:t> </a:t>
            </a:r>
            <a:endParaRPr lang="en-US" alt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CA405-DC2C-32FB-FC64-01379221E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6A34-52A5-8E4F-D7FA-87333844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en-US" sz="2800" dirty="0">
                <a:effectLst/>
              </a:rPr>
              <a:t>Cunningham, </a:t>
            </a:r>
            <a:br>
              <a:rPr lang="en-US" sz="2800" dirty="0">
                <a:effectLst/>
              </a:rPr>
            </a:br>
            <a:r>
              <a:rPr lang="en-US" sz="2800" i="1" dirty="0">
                <a:effectLst/>
              </a:rPr>
              <a:t>The Lawyer as Translator, Representation as Text: Towards an Ethnography of Legal Discourse</a:t>
            </a:r>
            <a:br>
              <a:rPr lang="en-US" sz="2800" dirty="0">
                <a:effectLst/>
              </a:rPr>
            </a:br>
            <a:r>
              <a:rPr lang="en-US" sz="2800" dirty="0">
                <a:effectLst/>
              </a:rPr>
              <a:t>77 </a:t>
            </a:r>
            <a:r>
              <a:rPr lang="en-US" sz="2800" b="1" dirty="0">
                <a:effectLst/>
              </a:rPr>
              <a:t>Cornell Law Review </a:t>
            </a:r>
            <a:r>
              <a:rPr lang="en-US" sz="2800" dirty="0">
                <a:effectLst/>
              </a:rPr>
              <a:t>1298 (1992)</a:t>
            </a:r>
            <a:endParaRPr lang="en-US" sz="1800" dirty="0"/>
          </a:p>
        </p:txBody>
      </p:sp>
      <p:pic>
        <p:nvPicPr>
          <p:cNvPr id="8" name="Content Placeholder 7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B420CE83-1E87-6E1D-42E0-3A95A5188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37" y="2708275"/>
            <a:ext cx="3387725" cy="338772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92E78-D55A-10CD-6F6A-058B52C1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41AA1-5A53-030A-4C16-C9BD9A5B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355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F131-F14A-BBC9-33F5-1E9E17F04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2400" dirty="0">
                <a:effectLst/>
              </a:rPr>
              <a:t>Clark D. Cunningham &amp; Bonnie S. McElhinny</a:t>
            </a:r>
            <a:br>
              <a:rPr lang="en-US" sz="2400" dirty="0">
                <a:effectLst/>
              </a:rPr>
            </a:br>
            <a:r>
              <a:rPr lang="en-US" sz="2400" i="1" dirty="0">
                <a:effectLst/>
              </a:rPr>
              <a:t>Taking It to the Streets: </a:t>
            </a:r>
            <a:br>
              <a:rPr lang="en-US" sz="2400" i="1" dirty="0">
                <a:effectLst/>
              </a:rPr>
            </a:br>
            <a:r>
              <a:rPr lang="en-US" sz="2400" i="1" dirty="0">
                <a:effectLst/>
              </a:rPr>
              <a:t>Putting Discourse Analysis to the Service </a:t>
            </a:r>
            <a:br>
              <a:rPr lang="en-US" sz="2400" i="1" dirty="0">
                <a:effectLst/>
              </a:rPr>
            </a:br>
            <a:r>
              <a:rPr lang="en-US" sz="2400" i="1" dirty="0">
                <a:effectLst/>
              </a:rPr>
              <a:t>of a Public Defender's Office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2 </a:t>
            </a:r>
            <a:r>
              <a:rPr lang="en-US" sz="2400" u="sng" dirty="0">
                <a:effectLst/>
              </a:rPr>
              <a:t>Clinical Law Review </a:t>
            </a:r>
            <a:r>
              <a:rPr lang="en-US" sz="2400" dirty="0">
                <a:effectLst/>
              </a:rPr>
              <a:t>285 (1995)</a:t>
            </a:r>
          </a:p>
        </p:txBody>
      </p:sp>
      <p:pic>
        <p:nvPicPr>
          <p:cNvPr id="8" name="Content Placeholder 7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95F2D220-8ABA-6430-0EDF-93AFD205E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50" y="2349500"/>
            <a:ext cx="3746500" cy="37465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A0868-11D4-B799-3EF1-7627F29B1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366E4-A960-89E4-02E5-84C46CCE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248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C313-97B9-102C-9C27-3D5D467B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2094"/>
          </a:xfrm>
        </p:spPr>
        <p:txBody>
          <a:bodyPr/>
          <a:lstStyle/>
          <a:p>
            <a:r>
              <a:rPr lang="en-US" sz="2400" dirty="0">
                <a:effectLst/>
              </a:rPr>
              <a:t>Evaluating Effective Lawyer-Client Communication: 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an International Project Moving From Research to Reform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A6A8-BA80-A946-C259-A1CAD27B3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5232"/>
          </a:xfrm>
        </p:spPr>
        <p:txBody>
          <a:bodyPr/>
          <a:lstStyle/>
          <a:p>
            <a:r>
              <a:rPr lang="en-US" sz="2000" dirty="0">
                <a:effectLst/>
              </a:rPr>
              <a:t>Worldwide Advocacy Conference, Inns of Court School of Law, London, England (July 1998) (plenary address)</a:t>
            </a:r>
          </a:p>
          <a:p>
            <a:r>
              <a:rPr lang="en-US" sz="2000" dirty="0">
                <a:effectLst/>
              </a:rPr>
              <a:t>The Conference on The Delivery of Legal Services to Low-Income Persons: Professional and Ethical Issues sponsored by the American Bar Association, Open Society Institute, and The Legal Services Corporation (Fordham Law School, New York City December 1998) </a:t>
            </a:r>
          </a:p>
          <a:p>
            <a:r>
              <a:rPr lang="en-US" sz="2000" dirty="0">
                <a:effectLst/>
              </a:rPr>
              <a:t>Annual Meeting of the International Client Counseling Competition Board (March 1999)</a:t>
            </a:r>
          </a:p>
          <a:p>
            <a:r>
              <a:rPr lang="en-US" sz="2000" dirty="0">
                <a:effectLst/>
              </a:rPr>
              <a:t>Midwest Clinical Teachers Association (October 1999)</a:t>
            </a:r>
          </a:p>
          <a:p>
            <a:r>
              <a:rPr lang="en-US" sz="2000" dirty="0">
                <a:effectLst/>
              </a:rPr>
              <a:t>Inaugural Conference of the Global Alliance for Justice Education (December 1999) </a:t>
            </a:r>
          </a:p>
          <a:p>
            <a:r>
              <a:rPr lang="en-US" sz="2000" dirty="0">
                <a:effectLst/>
              </a:rPr>
              <a:t>New York University Law School (September 2000).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3BAAA-BE1C-4BC5-5859-66C56351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53CFD-9286-FBB2-60FF-ED18F6D16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356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4DA0E68-3237-529D-FF4C-8C938010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effectLst/>
              </a:rPr>
              <a:t>Cunningham, "What Do Clients Want From Their Lawyers?", 2013 Journal of Dispute Resolution 143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3A50849-9698-1FCC-F318-01D1E87EF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313480" y="1600200"/>
            <a:ext cx="451704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C9E53-DB92-6F87-F37E-401B7EA14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638011-C5F5-9612-3F46-4E865C8EF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4025471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3D3DA3-74E0-5906-7A1F-C78A9A1B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1A2F-ED6D-4661-9226-4CD88887FB42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844B7F26-94C7-1D98-39C3-02D7638F7B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en-AU" altLang="en-US" sz="4000" dirty="0">
                <a:effectLst/>
              </a:rPr>
              <a:t>What do clients most care about?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EE4BC690-8261-AD71-F85A-6CC8205C2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16000"/>
            <a:ext cx="8229600" cy="5080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AU" altLang="en-US" sz="2800" b="1" dirty="0">
                <a:effectLst/>
              </a:rPr>
              <a:t>CLIENT PERCEPTIONS OF LITIGATION</a:t>
            </a:r>
            <a:br>
              <a:rPr lang="en-AU" altLang="en-US" sz="2800" b="1" dirty="0">
                <a:effectLst/>
              </a:rPr>
            </a:br>
            <a:r>
              <a:rPr lang="en-AU" altLang="en-US" sz="2800" b="1" dirty="0">
                <a:effectLst/>
              </a:rPr>
              <a:t>WHAT COUNTS: PROCESS OR RESULT?</a:t>
            </a:r>
            <a:br>
              <a:rPr lang="en-AU" altLang="en-US" sz="2800" b="1" dirty="0">
                <a:effectLst/>
              </a:rPr>
            </a:br>
            <a:r>
              <a:rPr lang="en-AU" altLang="en-US" sz="2400" b="1" dirty="0">
                <a:effectLst/>
              </a:rPr>
              <a:t>Tom </a:t>
            </a:r>
            <a:r>
              <a:rPr lang="en-AU" altLang="en-US" sz="2400" b="1" dirty="0" err="1">
                <a:effectLst/>
              </a:rPr>
              <a:t>Tyler,</a:t>
            </a:r>
            <a:r>
              <a:rPr lang="en-AU" altLang="en-US" sz="2400" b="1" i="1" dirty="0" err="1">
                <a:effectLst/>
              </a:rPr>
              <a:t>Trial</a:t>
            </a:r>
            <a:r>
              <a:rPr lang="en-AU" altLang="en-US" sz="2400" b="1" i="1" dirty="0">
                <a:effectLst/>
              </a:rPr>
              <a:t> Magazine</a:t>
            </a:r>
            <a:r>
              <a:rPr lang="en-AU" altLang="en-US" sz="2400" b="1" dirty="0">
                <a:effectLst/>
              </a:rPr>
              <a:t> (1988)</a:t>
            </a:r>
            <a:r>
              <a:rPr lang="en-AU" altLang="en-US" sz="2400" dirty="0">
                <a:effectLst/>
              </a:rPr>
              <a:t> </a:t>
            </a:r>
          </a:p>
          <a:p>
            <a:r>
              <a:rPr lang="en-AU" altLang="en-US" dirty="0">
                <a:effectLst/>
              </a:rPr>
              <a:t>Clients care </a:t>
            </a:r>
            <a:r>
              <a:rPr lang="en-AU" altLang="en-US" dirty="0">
                <a:effectLst/>
                <a:highlight>
                  <a:srgbClr val="FFFF00"/>
                </a:highlight>
              </a:rPr>
              <a:t>most </a:t>
            </a:r>
            <a:r>
              <a:rPr lang="en-AU" altLang="en-US" dirty="0">
                <a:effectLst/>
              </a:rPr>
              <a:t>about the process </a:t>
            </a:r>
          </a:p>
          <a:p>
            <a:pPr lvl="1"/>
            <a:r>
              <a:rPr lang="en-AU" altLang="en-US" dirty="0">
                <a:effectLst/>
              </a:rPr>
              <a:t>having their problems or disputes settled in a way that they view as fair </a:t>
            </a:r>
          </a:p>
          <a:p>
            <a:r>
              <a:rPr lang="en-AU" altLang="en-US" dirty="0">
                <a:effectLst/>
              </a:rPr>
              <a:t>second most important is achieving a fair settlement</a:t>
            </a:r>
          </a:p>
          <a:p>
            <a:r>
              <a:rPr lang="en-AU" altLang="en-US" dirty="0">
                <a:effectLst/>
                <a:highlight>
                  <a:srgbClr val="FFFF00"/>
                </a:highlight>
              </a:rPr>
              <a:t>least</a:t>
            </a:r>
            <a:r>
              <a:rPr lang="en-AU" altLang="en-US" dirty="0">
                <a:effectLst/>
              </a:rPr>
              <a:t> important factor is the number of assets they end up winning.</a:t>
            </a:r>
            <a:endParaRPr lang="en-AU" altLang="en-US" sz="2400" dirty="0">
              <a:effectLst/>
            </a:endParaRPr>
          </a:p>
          <a:p>
            <a:endParaRPr lang="en-AU" altLang="en-US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4E8104-1C4D-9193-29C4-351EBB2D6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39B70B-CF9E-9816-2440-A5B5C7E17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33D9B-2A04-4F27-A4AB-A960B521829A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56EAF162-3BBC-4D1E-A969-6D0BC6542C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28025" cy="777875"/>
          </a:xfrm>
        </p:spPr>
        <p:txBody>
          <a:bodyPr/>
          <a:lstStyle/>
          <a:p>
            <a:r>
              <a:rPr lang="en-AU" altLang="en-US" sz="1600" b="1"/>
              <a:t>PLAINTIFFS AND THE PROCESS OF LITIGATION:</a:t>
            </a:r>
            <a:br>
              <a:rPr lang="en-AU" altLang="en-US" sz="1600" b="1"/>
            </a:br>
            <a:r>
              <a:rPr lang="en-AU" altLang="en-US" sz="1600"/>
              <a:t>An Analysis of the Perceptions of Plaintiffs Following their Experience of Litigation</a:t>
            </a:r>
            <a:br>
              <a:rPr lang="en-AU" altLang="en-US" sz="1600"/>
            </a:br>
            <a:r>
              <a:rPr lang="en-AU" altLang="en-US" sz="1400" b="1"/>
              <a:t>Tania Matruglio (Civil Research Centre  Australia 1994</a:t>
            </a:r>
            <a:r>
              <a:rPr lang="en-AU" altLang="en-US" sz="1400"/>
              <a:t>)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36B65F7D-5584-17FF-FF48-AD1CF39A7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36725"/>
            <a:ext cx="8229600" cy="43592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br>
              <a:rPr lang="en-AU" altLang="en-US" sz="2800"/>
            </a:br>
            <a:endParaRPr lang="en-AU" altLang="en-US"/>
          </a:p>
        </p:txBody>
      </p:sp>
      <p:pic>
        <p:nvPicPr>
          <p:cNvPr id="117765" name="Picture 5">
            <a:extLst>
              <a:ext uri="{FF2B5EF4-FFF2-40B4-BE49-F238E27FC236}">
                <a16:creationId xmlns:a16="http://schemas.microsoft.com/office/drawing/2014/main" id="{4E92A2C6-DD78-5A11-3445-78F1C985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60463"/>
            <a:ext cx="7380287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ECA00F-C3D0-BB86-9201-04AD3BFB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A5FD6A8-BD26-0AB6-6555-A8738A0AF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DF9EC-7683-480B-979D-19EEF1400430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0A75EFFF-B996-7045-BD14-2CC27C1550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1"/>
            <a:ext cx="8229600" cy="540296"/>
          </a:xfrm>
        </p:spPr>
        <p:txBody>
          <a:bodyPr/>
          <a:lstStyle/>
          <a:p>
            <a:r>
              <a:rPr lang="en-US" altLang="en-US" sz="3200" dirty="0" err="1">
                <a:effectLst/>
              </a:rPr>
              <a:t>LawCover</a:t>
            </a:r>
            <a:r>
              <a:rPr lang="en-US" altLang="en-US" sz="3200" dirty="0">
                <a:effectLst/>
              </a:rPr>
              <a:t> Study</a:t>
            </a: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8AB96888-9D47-4C96-FABB-A2DA5F097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800100"/>
            <a:ext cx="8507288" cy="568924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 dirty="0">
                <a:effectLst/>
              </a:rPr>
              <a:t>Australia’s  largest legal malpractice insurance provider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ffectLst/>
              </a:rPr>
              <a:t>Commissioned a Risk Management Project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ffectLst/>
              </a:rPr>
              <a:t>Sample from over 2000 claims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ffectLst/>
              </a:rPr>
              <a:t>Extensive &amp; confidential interview with each lawyer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ffectLst/>
              </a:rPr>
              <a:t>In most cases also interviewed the lawyer who defended the claim.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ffectLst/>
              </a:rPr>
              <a:t>Major Causes of Claims</a:t>
            </a:r>
          </a:p>
          <a:p>
            <a:pPr lvl="1">
              <a:lnSpc>
                <a:spcPct val="90000"/>
              </a:lnSpc>
            </a:pPr>
            <a:r>
              <a:rPr lang="en-GB" altLang="en-US" sz="2400" i="1" dirty="0">
                <a:effectLst/>
              </a:rPr>
              <a:t>not </a:t>
            </a:r>
            <a:r>
              <a:rPr lang="en-GB" altLang="en-US" sz="2400" dirty="0">
                <a:effectLst/>
              </a:rPr>
              <a:t>dissatisfaction with outcome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effectLst/>
              </a:rPr>
              <a:t>But instead the handling of the client relationship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effectLst/>
              </a:rPr>
              <a:t>Failure to </a:t>
            </a:r>
          </a:p>
          <a:p>
            <a:pPr lvl="2">
              <a:lnSpc>
                <a:spcPct val="90000"/>
              </a:lnSpc>
            </a:pPr>
            <a:r>
              <a:rPr lang="en-GB" altLang="en-US" dirty="0">
                <a:effectLst/>
              </a:rPr>
              <a:t>listen to the client</a:t>
            </a:r>
          </a:p>
          <a:p>
            <a:pPr lvl="2">
              <a:lnSpc>
                <a:spcPct val="90000"/>
              </a:lnSpc>
            </a:pPr>
            <a:r>
              <a:rPr lang="en-GB" altLang="en-US" dirty="0">
                <a:effectLst/>
              </a:rPr>
              <a:t>ask appropriate questions  </a:t>
            </a:r>
          </a:p>
          <a:p>
            <a:pPr lvl="2">
              <a:lnSpc>
                <a:spcPct val="90000"/>
              </a:lnSpc>
            </a:pPr>
            <a:r>
              <a:rPr lang="en-GB" altLang="en-US" dirty="0">
                <a:effectLst/>
              </a:rPr>
              <a:t>explain relevant aspects of the matter</a:t>
            </a:r>
            <a:endParaRPr lang="en-US" altLang="en-US" dirty="0">
              <a:effectLst/>
            </a:endParaRPr>
          </a:p>
          <a:p>
            <a:pPr>
              <a:lnSpc>
                <a:spcPct val="90000"/>
              </a:lnSpc>
            </a:pPr>
            <a:endParaRPr lang="en-US" altLang="en-US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DDE8D-771E-811E-B069-6A406A4B1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7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7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7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245756-7ABF-8CC3-7289-DA8C05687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1940-174C-42C3-8C2F-CC3BF6A2D4C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E8517BB2-F2A5-4A64-CAC0-B94518A12A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i="1" dirty="0">
                <a:effectLst/>
              </a:rPr>
              <a:t>Australia: Client Satisfaction with lawyers who were certified specialists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C0FE45FE-42C7-FC8D-B4A9-CD1ABA2ED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1989138"/>
            <a:ext cx="8229600" cy="3887787"/>
          </a:xfrm>
        </p:spPr>
        <p:txBody>
          <a:bodyPr/>
          <a:lstStyle/>
          <a:p>
            <a:r>
              <a:rPr lang="en-US" altLang="en-US" dirty="0">
                <a:effectLst/>
              </a:rPr>
              <a:t>Widespread client satisfaction with the specialists’ legal knowledge and skills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effectLst/>
            </a:endParaRPr>
          </a:p>
          <a:p>
            <a:r>
              <a:rPr lang="en-US" altLang="en-US" dirty="0">
                <a:effectLst/>
              </a:rPr>
              <a:t>Consistent evidence of client dissatisfaction with HOW services were provided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627DA2-E0DA-F8E9-4122-92CE02C69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E5AA0D-6718-18FE-6797-2E0C0C30A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BDE55-128A-4155-9F10-98A1557CFF9F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A6D9FF87-4C38-CA41-3BE9-EF2CED1F5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58850"/>
          </a:xfrm>
        </p:spPr>
        <p:txBody>
          <a:bodyPr/>
          <a:lstStyle/>
          <a:p>
            <a:r>
              <a:rPr lang="en-US" altLang="en-US" dirty="0">
                <a:effectLst/>
              </a:rPr>
              <a:t>Different ideas of good service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603E416E-725D-BC8E-5E1F-D11838A00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27587"/>
          </a:xfrm>
        </p:spPr>
        <p:txBody>
          <a:bodyPr/>
          <a:lstStyle/>
          <a:p>
            <a:r>
              <a:rPr lang="en-US" altLang="en-US" dirty="0">
                <a:effectLst/>
              </a:rPr>
              <a:t>Lawyers: good service is delivering good outcomes using knowledge and skills</a:t>
            </a:r>
          </a:p>
          <a:p>
            <a:r>
              <a:rPr lang="en-US" altLang="en-US" dirty="0">
                <a:effectLst/>
              </a:rPr>
              <a:t>Clients expected lawyers to have knowledge and skills</a:t>
            </a:r>
          </a:p>
          <a:p>
            <a:r>
              <a:rPr lang="en-US" altLang="en-US" dirty="0">
                <a:effectLst/>
              </a:rPr>
              <a:t>But were disappointed by the PROCESS of getting to outcomes</a:t>
            </a:r>
          </a:p>
          <a:p>
            <a:endParaRPr lang="en-US" altLang="en-US" dirty="0"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8E466-2928-0185-BB27-D4C21B97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BAF885E-E5CF-2CEF-289B-BA1718C7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04825-E28D-411A-BA81-2B79EE0F5BD0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07FB11AA-1FAF-F849-08B9-508A7A438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ffectLst/>
              </a:rPr>
              <a:t>Clients complained that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8CD680FC-7F13-CA95-19A9-1498D2913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8775" y="2133600"/>
            <a:ext cx="8229600" cy="3484563"/>
          </a:xfrm>
        </p:spPr>
        <p:txBody>
          <a:bodyPr/>
          <a:lstStyle/>
          <a:p>
            <a:r>
              <a:rPr lang="en-US" altLang="en-US" dirty="0">
                <a:effectLst/>
              </a:rPr>
              <a:t>Lawyers were not accessible</a:t>
            </a:r>
          </a:p>
          <a:p>
            <a:r>
              <a:rPr lang="en-US" altLang="en-US" dirty="0">
                <a:effectLst/>
              </a:rPr>
              <a:t>Lack of communication</a:t>
            </a:r>
          </a:p>
          <a:p>
            <a:r>
              <a:rPr lang="en-US" altLang="en-US" dirty="0">
                <a:effectLst/>
              </a:rPr>
              <a:t>Lack of empathy and understanding</a:t>
            </a:r>
          </a:p>
          <a:p>
            <a:r>
              <a:rPr lang="en-US" altLang="en-US" dirty="0">
                <a:effectLst/>
              </a:rPr>
              <a:t>Lack of respect</a:t>
            </a:r>
            <a:r>
              <a:rPr lang="en-US" altLang="en-US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DD360C-EE2F-4E94-7A30-514923A3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858BE-31AB-7F9A-F604-F692C1EE6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www.clarkcunningham.org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D360CA-029D-BA21-14CA-1F291CF72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56627" y="1600200"/>
            <a:ext cx="463074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A43D4-CD73-B2F2-7EB4-0EFC5FEF4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4EFDF-630D-C12E-DFC5-DCD84D0D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656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78CC2E-70EF-B392-FD06-2186614D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49FD-365D-4D3D-A7CA-E046410C79C3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9BADACFD-EB24-71A5-2D4E-209B7177A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ffectLst/>
              </a:rPr>
              <a:t>Additional Training Recommended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E93432BF-F537-35C7-46CE-2BD5FE270E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ffectLst/>
              </a:rPr>
              <a:t>client focused rather than transaction focused</a:t>
            </a:r>
          </a:p>
          <a:p>
            <a:r>
              <a:rPr lang="en-US" altLang="en-US" dirty="0">
                <a:effectLst/>
              </a:rPr>
              <a:t>client needs are not confined to attaining outcomes</a:t>
            </a:r>
          </a:p>
          <a:p>
            <a:r>
              <a:rPr lang="en-US" altLang="en-US" dirty="0">
                <a:effectLst/>
              </a:rPr>
              <a:t>listen to clients better</a:t>
            </a:r>
          </a:p>
          <a:p>
            <a:r>
              <a:rPr lang="en-US" altLang="en-US" dirty="0">
                <a:effectLst/>
              </a:rPr>
              <a:t>understand their needs</a:t>
            </a:r>
          </a:p>
          <a:p>
            <a:r>
              <a:rPr lang="en-US" altLang="en-US" dirty="0">
                <a:effectLst/>
              </a:rPr>
              <a:t>demonstrate empathy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B76541-0357-82E0-E7C0-DB1AF9E2F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0E0B29-A625-6D28-D0D3-82E341294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F1E4E-BDD5-4E94-A567-27D76779E5B5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2EB419A-0621-8E6C-8D0A-FBF2A5A3B8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/>
          <a:lstStyle/>
          <a:p>
            <a:r>
              <a:rPr lang="en-US" altLang="en-US" sz="4000" dirty="0">
                <a:effectLst/>
              </a:rPr>
              <a:t>Value of Experience for </a:t>
            </a:r>
            <a:br>
              <a:rPr lang="en-US" altLang="en-US" sz="4000" dirty="0">
                <a:effectLst/>
              </a:rPr>
            </a:br>
            <a:r>
              <a:rPr lang="en-US" altLang="en-US" sz="4000" dirty="0">
                <a:effectLst/>
              </a:rPr>
              <a:t>Client Communication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CD6732DC-FF62-03E1-E807-667B590BE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ffectLst/>
              </a:rPr>
              <a:t>Study at University of London</a:t>
            </a:r>
          </a:p>
          <a:p>
            <a:r>
              <a:rPr lang="en-US" altLang="en-US" dirty="0">
                <a:effectLst/>
              </a:rPr>
              <a:t>143 actual 1</a:t>
            </a:r>
            <a:r>
              <a:rPr lang="en-US" altLang="en-US" baseline="30000" dirty="0">
                <a:effectLst/>
              </a:rPr>
              <a:t>st</a:t>
            </a:r>
            <a:r>
              <a:rPr lang="en-US" altLang="en-US" dirty="0">
                <a:effectLst/>
              </a:rPr>
              <a:t> interviews</a:t>
            </a:r>
          </a:p>
          <a:p>
            <a:pPr lvl="1"/>
            <a:r>
              <a:rPr lang="en-US" altLang="en-US" dirty="0">
                <a:effectLst/>
              </a:rPr>
              <a:t>24 % beginning lawyers</a:t>
            </a:r>
          </a:p>
          <a:p>
            <a:pPr lvl="1"/>
            <a:r>
              <a:rPr lang="en-US" altLang="en-US" dirty="0">
                <a:effectLst/>
              </a:rPr>
              <a:t>76% experienced lawyers </a:t>
            </a:r>
          </a:p>
          <a:p>
            <a:pPr lvl="2"/>
            <a:r>
              <a:rPr lang="en-US" altLang="en-US" dirty="0">
                <a:effectLst/>
              </a:rPr>
              <a:t>70% at least 6 years</a:t>
            </a:r>
          </a:p>
          <a:p>
            <a:pPr lvl="2"/>
            <a:r>
              <a:rPr lang="en-US" altLang="en-US" dirty="0">
                <a:effectLst/>
              </a:rPr>
              <a:t>23% more than 11 years</a:t>
            </a:r>
          </a:p>
          <a:p>
            <a:r>
              <a:rPr lang="en-US" altLang="en-US" dirty="0">
                <a:effectLst/>
              </a:rPr>
              <a:t>High percentages of ineffective interviews</a:t>
            </a:r>
          </a:p>
          <a:p>
            <a:pPr lvl="1"/>
            <a:r>
              <a:rPr lang="en-US" altLang="en-US" dirty="0">
                <a:effectLst/>
              </a:rPr>
              <a:t>Experienced lawyers generally NO better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7D0E4-E9FD-34F3-7BCE-BCE5F4E12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5128FB-3A77-E6B0-324B-14D81D01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A076-E7DF-467A-B847-42EC4E1D3859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49389492-90C0-6A3B-BF25-5B2BE8C49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effectLst/>
              </a:rPr>
              <a:t>Common Problems with </a:t>
            </a:r>
            <a:br>
              <a:rPr lang="en-US" altLang="en-US" sz="3600" dirty="0">
                <a:effectLst/>
              </a:rPr>
            </a:br>
            <a:r>
              <a:rPr lang="en-US" altLang="en-US" sz="3600" dirty="0">
                <a:effectLst/>
              </a:rPr>
              <a:t>Both New and Experienced Lawyers</a:t>
            </a:r>
            <a:br>
              <a:rPr lang="en-US" altLang="en-US" sz="3600" dirty="0"/>
            </a:br>
            <a:endParaRPr lang="en-US" altLang="en-US" sz="2400" dirty="0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D4B426FE-A954-15E2-A802-B559D4CD6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ffectLst/>
              </a:rPr>
              <a:t>51% failed to get the client’s agreement to advice or plan of action</a:t>
            </a:r>
          </a:p>
          <a:p>
            <a:r>
              <a:rPr lang="en-US" altLang="en-US" dirty="0">
                <a:effectLst/>
              </a:rPr>
              <a:t>76% failed to confirm with client the lawyer’s understanding of the facts</a:t>
            </a:r>
          </a:p>
          <a:p>
            <a:r>
              <a:rPr lang="en-US" altLang="en-US" dirty="0">
                <a:effectLst/>
              </a:rPr>
              <a:t>85% failed to ask before ending whether there was anything else the client wanted to discuss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6352BC-4BBC-FCC6-68A0-2ECFD9F8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E148A98-EDD3-C725-20D5-000FF2D8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22D9-19B0-49E2-B17F-7E345524B665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0825C83B-488B-7C80-E238-1E73C8CEE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effectLst/>
              </a:rPr>
              <a:t>Where There </a:t>
            </a:r>
            <a:r>
              <a:rPr lang="en-US" altLang="en-US" sz="3200" b="1" u="sng" dirty="0">
                <a:effectLst/>
              </a:rPr>
              <a:t>Was a</a:t>
            </a:r>
            <a:r>
              <a:rPr lang="en-US" altLang="en-US" sz="3200" dirty="0">
                <a:effectLst/>
              </a:rPr>
              <a:t> Difference Between New and Experienced Lawyers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77D03854-4D1F-2B85-8259-1E486EE7F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ffectLst/>
              </a:rPr>
              <a:t>Experienced lawyers</a:t>
            </a:r>
          </a:p>
          <a:p>
            <a:pPr lvl="1"/>
            <a:r>
              <a:rPr lang="en-US" altLang="en-US" dirty="0">
                <a:effectLst/>
              </a:rPr>
              <a:t>Rated their own interview performance higher than did new lawyers </a:t>
            </a:r>
          </a:p>
          <a:p>
            <a:r>
              <a:rPr lang="en-US" altLang="en-US" dirty="0">
                <a:effectLst/>
              </a:rPr>
              <a:t>But the clients saw </a:t>
            </a:r>
            <a:r>
              <a:rPr lang="en-US" altLang="en-US" dirty="0">
                <a:effectLst/>
                <a:highlight>
                  <a:srgbClr val="FFFF00"/>
                </a:highlight>
              </a:rPr>
              <a:t>no difference </a:t>
            </a:r>
            <a:r>
              <a:rPr lang="en-US" altLang="en-US" dirty="0">
                <a:effectLst/>
              </a:rPr>
              <a:t>in performance between new and experienced lawyers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1FF767-05B0-6473-7C3E-C6EFD4ED2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6BCB79-B197-55F7-0CAA-48B0117BA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7923-79A1-46C9-9ABB-50A5012A3EC7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3F00D34F-3356-360D-8C07-2B7A013CE6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ffectLst/>
              </a:rPr>
              <a:t>2000 Research Study </a:t>
            </a:r>
            <a:br>
              <a:rPr lang="en-US" altLang="en-US" sz="3200">
                <a:effectLst/>
              </a:rPr>
            </a:br>
            <a:r>
              <a:rPr lang="en-US" altLang="en-US" sz="3200">
                <a:effectLst/>
              </a:rPr>
              <a:t> Law Society of England &amp; Wales</a:t>
            </a:r>
            <a:br>
              <a:rPr lang="en-US" altLang="en-US" sz="3600">
                <a:effectLst/>
              </a:rPr>
            </a:br>
            <a:endParaRPr lang="en-US" altLang="en-US" sz="3600">
              <a:effectLst/>
            </a:endParaRP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F19152E4-7D01-7F38-E977-DA95BD72A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33488"/>
            <a:ext cx="8229600" cy="486251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>
                <a:effectLst/>
              </a:rPr>
              <a:t>Study of client satisfaction when government pays lawyers to represent people (“legal aid”)</a:t>
            </a:r>
          </a:p>
          <a:p>
            <a:r>
              <a:rPr lang="en-US" altLang="en-US" sz="2800" dirty="0">
                <a:effectLst/>
              </a:rPr>
              <a:t>Interviewed 44 legal aid clients of 21 different lawyers in the north of England.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C0AA25-E0A1-D754-DCF0-DD1A88DEC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32235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/>
      <p:bldP spid="12390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6BCB79-B197-55F7-0CAA-48B0117BA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7923-79A1-46C9-9ABB-50A5012A3EC7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3F00D34F-3356-360D-8C07-2B7A013CE6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ffectLst/>
              </a:rPr>
              <a:t>2000 Research Study </a:t>
            </a:r>
            <a:br>
              <a:rPr lang="en-US" altLang="en-US" sz="3200">
                <a:effectLst/>
              </a:rPr>
            </a:br>
            <a:r>
              <a:rPr lang="en-US" altLang="en-US" sz="3200">
                <a:effectLst/>
              </a:rPr>
              <a:t> Law Society of England &amp; Wales</a:t>
            </a:r>
            <a:br>
              <a:rPr lang="en-US" altLang="en-US" sz="3600">
                <a:effectLst/>
              </a:rPr>
            </a:br>
            <a:endParaRPr lang="en-US" altLang="en-US" sz="3600">
              <a:effectLst/>
            </a:endParaRP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F19152E4-7D01-7F38-E977-DA95BD72A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33488"/>
            <a:ext cx="8229600" cy="4862512"/>
          </a:xfrm>
        </p:spPr>
        <p:txBody>
          <a:bodyPr/>
          <a:lstStyle/>
          <a:p>
            <a:r>
              <a:rPr lang="en-US" altLang="en-US" sz="2800" dirty="0">
                <a:effectLst/>
              </a:rPr>
              <a:t>50% said that they had previously used a solicitor whom they did not like.  </a:t>
            </a:r>
          </a:p>
          <a:p>
            <a:r>
              <a:rPr lang="en-US" altLang="en-US" sz="2800" dirty="0">
                <a:effectLst/>
              </a:rPr>
              <a:t>Those 50% were then asked an open-ended question:</a:t>
            </a:r>
          </a:p>
          <a:p>
            <a:pPr lvl="1"/>
            <a:r>
              <a:rPr lang="en-US" altLang="en-US" dirty="0">
                <a:effectLst/>
              </a:rPr>
              <a:t>“Why were you disappointed?”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7102A1-1468-5465-D25F-4FAAEE48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175137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/>
      <p:bldP spid="12390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96FA22-A2FC-3465-B36B-9F159AB4C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882F-9170-432B-B44F-C73D7D605FE6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02C33E44-D2F4-02BE-7AB0-5B2324EBEA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0628"/>
            <a:ext cx="8229600" cy="828092"/>
          </a:xfrm>
        </p:spPr>
        <p:txBody>
          <a:bodyPr/>
          <a:lstStyle/>
          <a:p>
            <a:r>
              <a:rPr lang="en-US" altLang="en-US" sz="4000" dirty="0">
                <a:effectLst/>
              </a:rPr>
              <a:t>I went to [my current lawyer]...</a:t>
            </a:r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37171FAD-5CAF-F392-9FA2-6312A9FE58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08720"/>
            <a:ext cx="8229600" cy="518728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ffectLst/>
              </a:rPr>
              <a:t>because of her reputation and expertise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ffectLst/>
              </a:rPr>
              <a:t>she is a part-time judge and has a big reputation as a specialist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ffectLst/>
              </a:rPr>
              <a:t>but SHE JUST DOESN’T LISTEN.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ffectLst/>
              </a:rPr>
              <a:t>She listens for part of what I have to say, and then interrupts, saying something like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ffectLst/>
              </a:rPr>
              <a:t>‘OK, I’ve got the picture, what we’ll do is ...’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ffectLst/>
              </a:rPr>
              <a:t>and she hasn’t really got the picture, she’s only got half the facts.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7F9EE8-B8C3-A265-39E2-06001F65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369840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  <p:bldP spid="14438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04A6DC-80E0-EEBB-AAF7-7FCD8D58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876-9786-4763-864E-35699F78E98B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3196A4B9-5716-C191-52FD-D26952364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58118"/>
          </a:xfrm>
        </p:spPr>
        <p:txBody>
          <a:bodyPr/>
          <a:lstStyle/>
          <a:p>
            <a:r>
              <a:rPr lang="en-US" altLang="en-US" sz="4000" dirty="0">
                <a:effectLst/>
              </a:rPr>
              <a:t>I think it’s partly because …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8D769990-D0D1-F612-0F79-9811BC631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32756"/>
            <a:ext cx="8229600" cy="4863244"/>
          </a:xfrm>
        </p:spPr>
        <p:txBody>
          <a:bodyPr/>
          <a:lstStyle/>
          <a:p>
            <a:endParaRPr lang="en-US" altLang="en-US" dirty="0">
              <a:effectLst/>
            </a:endParaRPr>
          </a:p>
          <a:p>
            <a:r>
              <a:rPr lang="en-US" altLang="en-US" dirty="0">
                <a:effectLst/>
              </a:rPr>
              <a:t>she is so busy </a:t>
            </a:r>
          </a:p>
          <a:p>
            <a:r>
              <a:rPr lang="en-US" altLang="en-US" dirty="0">
                <a:effectLst/>
              </a:rPr>
              <a:t>and also because she’s simply not used to giving clients a voice.</a:t>
            </a:r>
          </a:p>
          <a:p>
            <a:r>
              <a:rPr lang="en-US" altLang="en-US" dirty="0">
                <a:effectLst/>
              </a:rPr>
              <a:t>What’s more she has actually made me frightened of expressing my views. </a:t>
            </a:r>
          </a:p>
          <a:p>
            <a:r>
              <a:rPr lang="en-US" altLang="en-US" dirty="0">
                <a:effectLst/>
                <a:highlight>
                  <a:srgbClr val="FFFF00"/>
                </a:highlight>
              </a:rPr>
              <a:t>I am about to change to another lawyer</a:t>
            </a:r>
          </a:p>
          <a:p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D153CE-3DD7-D12F-EB81-77A7FE5CA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116087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/>
      <p:bldP spid="12697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146BA5-50EA-C1EF-4324-F61FE8A1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A7F4-E613-4ABF-A741-A373C1C68484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CA685F50-6C25-5F80-2C71-3E685EB96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561975"/>
          </a:xfrm>
        </p:spPr>
        <p:txBody>
          <a:bodyPr/>
          <a:lstStyle/>
          <a:p>
            <a:r>
              <a:rPr lang="en-US" altLang="en-US" sz="4000" dirty="0">
                <a:effectLst/>
              </a:rPr>
              <a:t>The Importance of Listening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951F50A5-F855-8C95-42C0-BAD57FBFBE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899025"/>
          </a:xfrm>
        </p:spPr>
        <p:txBody>
          <a:bodyPr/>
          <a:lstStyle/>
          <a:p>
            <a:r>
              <a:rPr lang="en-US" altLang="en-US" dirty="0">
                <a:effectLst/>
              </a:rPr>
              <a:t>I sent my former lawyer packing because SHE WOULDN’T LISTEN. That is absolutely fundamental; this was my case, only I knew the full circumstances.”</a:t>
            </a:r>
          </a:p>
          <a:p>
            <a:r>
              <a:rPr lang="en-US" altLang="en-US" dirty="0">
                <a:effectLst/>
              </a:rPr>
              <a:t>“They must be able to give you time.  If lawyers haven’t got enough time, they can’t get enough out of you.  You have to have time to be able to </a:t>
            </a:r>
            <a:r>
              <a:rPr lang="en-US" altLang="en-US" b="1" i="1" dirty="0">
                <a:effectLst/>
              </a:rPr>
              <a:t>tell your story.”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21500-3F90-71F2-6189-F8A79916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341986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0" grpId="0"/>
      <p:bldP spid="14541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18DCDB-8C86-B11C-D365-600769B9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3487-2EAF-4EAA-B604-6887AC676740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CAD8EB7B-B891-117B-5732-50532750C1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en-US" altLang="en-US" sz="4000" dirty="0">
                <a:effectLst/>
              </a:rPr>
              <a:t>The Importance of Explaining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244AF108-E55B-2752-80D9-D459C690D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8775" y="1016000"/>
            <a:ext cx="8229600" cy="5184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>
                <a:effectLst/>
              </a:rPr>
              <a:t>“At my first meeting with [my current lawyer] ... I was impressed by his natural ability to talk about technical things with knowledge, but on a level that I could understand.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effectLst/>
              </a:rPr>
              <a:t>we actually talked and he explained in clear language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effectLst/>
              </a:rPr>
              <a:t>Other people just had a job to do, but [he] took time to clearly explain technical things.  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effectLst/>
              </a:rPr>
              <a:t>He explained how the system works.”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effectLst/>
              </a:rPr>
              <a:t>“She speaks of legal matters in a way that is knowledgeable and she explains it well.”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effectLst/>
              </a:rPr>
              <a:t>“She communicates clearly.  She puts things in layman’s terms.”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43AF7-318C-0A82-2C9E-E2F1DB85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119785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D7AB4A-F380-6F76-04F3-3448444F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083" y="137611"/>
            <a:ext cx="3465911" cy="1128251"/>
          </a:xfrm>
        </p:spPr>
        <p:txBody>
          <a:bodyPr>
            <a:normAutofit/>
          </a:bodyPr>
          <a:lstStyle/>
          <a:p>
            <a:r>
              <a:rPr lang="en-US" dirty="0"/>
              <a:t>GSU:  AT A GLANCE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EDEB128-20B1-F727-0969-A79F895CA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4" y="1985502"/>
            <a:ext cx="4445222" cy="2475557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1575" dirty="0"/>
              <a:t>#1 public university in U.S. for undergraduate teaching* </a:t>
            </a:r>
          </a:p>
          <a:p>
            <a:r>
              <a:rPr lang="en-US" sz="1575" dirty="0"/>
              <a:t>#5 public university in US for learning communities* </a:t>
            </a:r>
          </a:p>
          <a:p>
            <a:r>
              <a:rPr lang="en-US" sz="1575" dirty="0"/>
              <a:t>Most innovative public universities in the U.S. – in top 5 for last 11 years*</a:t>
            </a:r>
          </a:p>
          <a:p>
            <a:r>
              <a:rPr lang="en-US" sz="1575" dirty="0"/>
              <a:t>One of the fastest growing research institutions in the country</a:t>
            </a:r>
          </a:p>
          <a:p>
            <a:r>
              <a:rPr lang="en-US" sz="1575" dirty="0"/>
              <a:t>One of the most diverse universities in the country</a:t>
            </a:r>
          </a:p>
          <a:p>
            <a:pPr marL="0" indent="0">
              <a:buNone/>
            </a:pPr>
            <a:r>
              <a:rPr lang="en-US" sz="1500" dirty="0"/>
              <a:t>*US News &amp; World Report</a:t>
            </a:r>
          </a:p>
          <a:p>
            <a:endParaRPr lang="en-US" sz="1500" dirty="0"/>
          </a:p>
          <a:p>
            <a:endParaRPr lang="en-US" sz="15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C4CFA4-990B-55EB-A76C-D3BFD42C2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14" y="1935075"/>
            <a:ext cx="4445222" cy="2948645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F14CE8-2BA3-40AC-C412-31CF878DAABC}"/>
              </a:ext>
            </a:extLst>
          </p:cNvPr>
          <p:cNvSpPr txBox="1"/>
          <p:nvPr/>
        </p:nvSpPr>
        <p:spPr>
          <a:xfrm>
            <a:off x="313098" y="4461058"/>
            <a:ext cx="32704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“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 other university has accomplished what Georgia State has the last decade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” ~ Bill Gates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“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 hotbed of growth and innovation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”  ~ Washington Post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B03A33-DC05-CFF9-0A52-A1EF782BA10E}"/>
              </a:ext>
            </a:extLst>
          </p:cNvPr>
          <p:cNvSpPr txBox="1"/>
          <p:nvPr/>
        </p:nvSpPr>
        <p:spPr>
          <a:xfrm>
            <a:off x="4382293" y="5084307"/>
            <a:ext cx="34659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One of the largest universities in Georgia with an enrollment of more than 53,000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9298C5-6CB3-E672-1F67-25A337E81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</a:rPr>
              <a:t>What Do Clients Want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42CE4-917D-D313-11EC-2DC076309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fld id="{F12E1F1B-AC18-4DCB-AB4A-23B6F439E21A}" type="slidenum">
              <a:rPr lang="en-US" smtClean="0">
                <a:solidFill>
                  <a:prstClr val="black"/>
                </a:solidFill>
              </a:rPr>
              <a:pPr defTabSz="257175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24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A0FDD-770A-421F-BB55-AF385992A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dirty="0">
                <a:effectLst/>
              </a:rPr>
              <a:t>How to address this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7B665-CC26-4425-F0F6-2FBE97417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9248"/>
          </a:xfrm>
        </p:spPr>
        <p:txBody>
          <a:bodyPr/>
          <a:lstStyle/>
          <a:p>
            <a:r>
              <a:rPr lang="en-US" dirty="0">
                <a:effectLst/>
              </a:rPr>
              <a:t>How do law schools TEACH client relationship skills?</a:t>
            </a:r>
          </a:p>
          <a:p>
            <a:r>
              <a:rPr lang="en-US" dirty="0">
                <a:effectLst/>
              </a:rPr>
              <a:t>How do law schools TEST client relationship skills?</a:t>
            </a:r>
          </a:p>
          <a:p>
            <a:r>
              <a:rPr lang="en-US" dirty="0">
                <a:effectLst/>
              </a:rPr>
              <a:t>Are basic client relationship skills REQUIRED to become a lawyer?</a:t>
            </a:r>
          </a:p>
          <a:p>
            <a:r>
              <a:rPr lang="en-US" dirty="0">
                <a:effectLst/>
              </a:rPr>
              <a:t>Are law firms training and testing their lawyers on client relationship skills?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EE3604-C124-F7CA-91B3-AB7A9900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4C847-CDEE-CDDA-994A-2164F589E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293656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48A19F-FCA4-C79E-3308-90276AF5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90166"/>
          </a:xfrm>
        </p:spPr>
        <p:txBody>
          <a:bodyPr/>
          <a:lstStyle/>
          <a:p>
            <a:r>
              <a:rPr lang="en-US" dirty="0">
                <a:effectLst/>
              </a:rPr>
              <a:t>Standardized Patients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in Medical Education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1F815-552D-5C39-4721-94A51F7F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5EF6-591A-4901-B418-D84453BF8751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13E0FDA-3DF8-6F4B-88B7-65B49978C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72166"/>
            <a:ext cx="8229600" cy="315186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01F13-21EA-31BC-BDDB-F4F2A16E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3565790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D61AD-739D-5D01-AF00-0D58CB28F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FDEC67-B85A-4AF7-8D68-16B4798D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8118"/>
          </a:xfrm>
        </p:spPr>
        <p:txBody>
          <a:bodyPr/>
          <a:lstStyle/>
          <a:p>
            <a:r>
              <a:rPr lang="en-US" sz="3600" dirty="0">
                <a:effectLst/>
              </a:rPr>
              <a:t>Standardized Patients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89D49-EF0C-DC38-47EE-AF1689DF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5EF6-591A-4901-B418-D84453BF8751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6F4C41-CD1A-EA8B-B457-88B1DFCC2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5232"/>
          </a:xfrm>
        </p:spPr>
        <p:txBody>
          <a:bodyPr/>
          <a:lstStyle/>
          <a:p>
            <a:r>
              <a:rPr lang="en-US" dirty="0">
                <a:effectLst/>
              </a:rPr>
              <a:t>Used at all levels of medical education </a:t>
            </a:r>
          </a:p>
          <a:p>
            <a:r>
              <a:rPr lang="en-US" dirty="0">
                <a:effectLst/>
              </a:rPr>
              <a:t>And sometimes as part of the examination to be licensed as a doctor </a:t>
            </a:r>
          </a:p>
          <a:p>
            <a:r>
              <a:rPr lang="en-US" dirty="0">
                <a:effectLst/>
              </a:rPr>
              <a:t>Developed over the past 50 years</a:t>
            </a:r>
          </a:p>
          <a:p>
            <a:r>
              <a:rPr lang="en-US" dirty="0">
                <a:effectLst/>
              </a:rPr>
              <a:t>Used in many countries, including here at UAG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360FEF-A6E9-6E36-D3BC-1C3F3EC28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147130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3D2B3-2A2A-9609-733E-032649A2A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076356-A0AE-A156-DC93-81D768DE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8118"/>
          </a:xfrm>
        </p:spPr>
        <p:txBody>
          <a:bodyPr/>
          <a:lstStyle/>
          <a:p>
            <a:r>
              <a:rPr lang="en-US" sz="3600" dirty="0">
                <a:effectLst/>
              </a:rPr>
              <a:t>Standardized Patients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09C5-FF7B-BAC4-A803-A5D644D2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5EF6-591A-4901-B418-D84453BF8751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15EBBB-B49A-EBE5-6D3C-56BBFE6B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76564"/>
          </a:xfrm>
        </p:spPr>
        <p:txBody>
          <a:bodyPr/>
          <a:lstStyle/>
          <a:p>
            <a:r>
              <a:rPr lang="en-US" dirty="0">
                <a:effectLst/>
              </a:rPr>
              <a:t>Simulated clinical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examination</a:t>
            </a:r>
          </a:p>
          <a:p>
            <a:pPr marL="0" indent="0">
              <a:buNone/>
            </a:pP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r>
              <a:rPr lang="en-US" dirty="0">
                <a:effectLst/>
              </a:rPr>
              <a:t>Standardized patient presents as the same person with the same medical problems to each examiner</a:t>
            </a:r>
          </a:p>
          <a:p>
            <a:r>
              <a:rPr lang="en-US" dirty="0">
                <a:effectLst/>
              </a:rPr>
              <a:t>Standardized patient ALSO evaluates the examiner as to basic communication skills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1DEEC-AF2D-46FD-37C8-98B55277D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385156"/>
            <a:ext cx="2736845" cy="221423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3F94D2-0949-3576-4632-6E9D0D721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26295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8CC6A-32BA-3195-58D5-E2111C6FC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CC8DA5-C2C6-7EDB-8101-67F85B95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8118"/>
          </a:xfrm>
        </p:spPr>
        <p:txBody>
          <a:bodyPr/>
          <a:lstStyle/>
          <a:p>
            <a:r>
              <a:rPr lang="en-US" sz="3600" dirty="0">
                <a:effectLst/>
              </a:rPr>
              <a:t>Standardized Patients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400F7-FF2A-3012-80EF-A461C55A0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5EF6-591A-4901-B418-D84453BF8751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FB992C-9E0A-4CDB-70BE-4F9277455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5232"/>
          </a:xfrm>
        </p:spPr>
        <p:txBody>
          <a:bodyPr/>
          <a:lstStyle/>
          <a:p>
            <a:r>
              <a:rPr lang="en-US" dirty="0">
                <a:effectLst/>
              </a:rPr>
              <a:t>In 2004 a team from the United States and Scotland was formed to test</a:t>
            </a:r>
          </a:p>
          <a:p>
            <a:r>
              <a:rPr lang="en-US" dirty="0">
                <a:effectLst/>
              </a:rPr>
              <a:t>Whether this method could be adapted to legal education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8E4437-21FA-236A-468E-6B0DFEB8E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348041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86DE8F-4977-5A38-9616-FCF91514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2094"/>
          </a:xfrm>
        </p:spPr>
        <p:txBody>
          <a:bodyPr/>
          <a:lstStyle/>
          <a:p>
            <a:r>
              <a:rPr lang="en-US" dirty="0">
                <a:effectLst/>
              </a:rPr>
              <a:t>13 Clinical Law Review 1 (2006)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CA90F51-53E5-73F9-D138-3339BB3EC0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08" y="1582818"/>
            <a:ext cx="4428492" cy="2243666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28C3771-8A61-E33A-78AE-31ABCCC258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35210"/>
            <a:ext cx="4038600" cy="40257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378C2-2D9C-FBEB-0B97-DB073B2C0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5EF6-591A-4901-B418-D84453BF8751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198B1-7911-240D-DD74-02D5C7E4E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2824556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AF533-BE16-6B6D-A165-2844F5F4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36</a:t>
            </a:fld>
            <a:endParaRPr lang="en-US" altLang="en-US"/>
          </a:p>
        </p:txBody>
      </p:sp>
      <p:pic>
        <p:nvPicPr>
          <p:cNvPr id="7" name="Picture 6" descr="A map of europe with countries/regions&#10;&#10;AI-generated content may be incorrect.">
            <a:extLst>
              <a:ext uri="{FF2B5EF4-FFF2-40B4-BE49-F238E27FC236}">
                <a16:creationId xmlns:a16="http://schemas.microsoft.com/office/drawing/2014/main" id="{16B63290-DB2B-07F6-4AD6-A8B9C7055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364917"/>
            <a:ext cx="6228692" cy="596397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06F730-6388-2005-43D0-414FCD27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3285344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F54E9-007E-2BC3-1D12-0C8B44BD8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5EF6-591A-4901-B418-D84453BF8751}" type="slidenum">
              <a:rPr lang="en-US" altLang="en-US" smtClean="0"/>
              <a:pPr/>
              <a:t>37</a:t>
            </a:fld>
            <a:endParaRPr lang="en-US" altLang="en-US"/>
          </a:p>
        </p:txBody>
      </p:sp>
      <p:pic>
        <p:nvPicPr>
          <p:cNvPr id="5" name="Picture 4" descr="A map of the united kingdom&#10;&#10;AI-generated content may be incorrect.">
            <a:extLst>
              <a:ext uri="{FF2B5EF4-FFF2-40B4-BE49-F238E27FC236}">
                <a16:creationId xmlns:a16="http://schemas.microsoft.com/office/drawing/2014/main" id="{B8C7080B-5102-5B1F-DBC2-B704B46F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5715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BF7C9-D74A-F990-955C-D7BC85329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2797541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37988F-1B32-0E7D-FD35-8C2F4F14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5EF6-591A-4901-B418-D84453BF8751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5" name="Picture 4" descr="A map of scotland with black text&#10;&#10;AI-generated content may be incorrect.">
            <a:extLst>
              <a:ext uri="{FF2B5EF4-FFF2-40B4-BE49-F238E27FC236}">
                <a16:creationId xmlns:a16="http://schemas.microsoft.com/office/drawing/2014/main" id="{5FDD5A03-3672-DC36-41E9-7D64B4A6E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21" y="0"/>
            <a:ext cx="6279958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510BEF-C3C6-9505-4299-72A168660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2848167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5FCA-65C6-8149-4940-8375EF32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en-US" sz="2800" dirty="0">
                <a:effectLst/>
              </a:rPr>
              <a:t>1st Simulated Client Project</a:t>
            </a:r>
            <a:br>
              <a:rPr lang="en-US" sz="2800" dirty="0">
                <a:effectLst/>
              </a:rPr>
            </a:br>
            <a:r>
              <a:rPr lang="en-US" sz="2800" dirty="0">
                <a:effectLst/>
              </a:rPr>
              <a:t>  Glasgow Graduate School of Law 2004-2006</a:t>
            </a:r>
            <a:br>
              <a:rPr lang="en-US" sz="2800" dirty="0">
                <a:effectLst/>
              </a:rPr>
            </a:br>
            <a:r>
              <a:rPr lang="en-US" sz="2800" dirty="0">
                <a:effectLst/>
              </a:rPr>
              <a:t>Post-university 9-month training program required to become a lawyer in Scotland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8F157D-D9BF-0810-A084-F7001DF84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3212" y="2672916"/>
            <a:ext cx="6697576" cy="298136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80FDF-8121-6E07-3D45-4389AE99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39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B71FE-ED4E-2C3B-A876-B756CE32E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38018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99C141-4F23-408E-975A-3D8044EF4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40" y="1881504"/>
            <a:ext cx="6156960" cy="4104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5A0F92-8CB5-4D39-A57A-A46E106C0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0" y="1881504"/>
            <a:ext cx="6156960" cy="40979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6E1870A-1D1C-4CF0-A83C-0AEE60D7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ATLANTA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4D9823-D364-4241-868D-42878D108129}"/>
              </a:ext>
            </a:extLst>
          </p:cNvPr>
          <p:cNvSpPr txBox="1"/>
          <p:nvPr/>
        </p:nvSpPr>
        <p:spPr>
          <a:xfrm>
            <a:off x="129092" y="2142041"/>
            <a:ext cx="2709600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0039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charset="0"/>
                <a:cs typeface="+mn-cs"/>
              </a:rPr>
              <a:t>World’s Busiest Airport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0039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charset="0"/>
                <a:cs typeface="+mn-cs"/>
              </a:rPr>
              <a:t>Center for Global H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charset="0"/>
                <a:cs typeface="+mn-cs"/>
              </a:rPr>
              <a:t>ealth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charset="0"/>
              <a:cs typeface="+mn-cs"/>
            </a:endParaRP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0039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charset="0"/>
                <a:cs typeface="+mn-cs"/>
              </a:rPr>
              <a:t>National Center for Civil and Human Rights 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0039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charset="0"/>
                <a:cs typeface="+mn-cs"/>
              </a:rPr>
              <a:t>$9.5 Billion Film Industry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0039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charset="0"/>
                <a:cs typeface="+mn-cs"/>
              </a:rPr>
              <a:t>Fortune 500 Companies – 3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charset="0"/>
                <a:cs typeface="+mn-cs"/>
              </a:rPr>
              <a:t>rd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charset="0"/>
                <a:cs typeface="+mn-cs"/>
              </a:rPr>
              <a:t> in the U.S.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0039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charset="0"/>
                <a:cs typeface="+mn-cs"/>
              </a:rPr>
              <a:t>28 “Am Law 100” Firms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0039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charset="0"/>
                <a:cs typeface="+mn-cs"/>
              </a:rPr>
              <a:t>Seven Professional Sports Teams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FBE025-1417-418D-90E3-3FD82F15B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</a:rPr>
              <a:t>What Do Clients Want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AEFA9D-0636-2FC4-CF54-25CDA218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fld id="{F12E1F1B-AC18-4DCB-AB4A-23B6F439E21A}" type="slidenum">
              <a:rPr lang="en-US" smtClean="0">
                <a:solidFill>
                  <a:prstClr val="black"/>
                </a:solidFill>
              </a:rPr>
              <a:pPr defTabSz="257175"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61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811C2-211D-1F3F-01AB-7413333A7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80CC8-DA79-EE91-86ED-4C0A1F9C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r>
              <a:rPr lang="en-US" sz="2800" dirty="0">
                <a:effectLst/>
              </a:rPr>
              <a:t>2nd Simulated Client Project</a:t>
            </a:r>
            <a:br>
              <a:rPr lang="en-US" sz="2800" dirty="0">
                <a:effectLst/>
              </a:rPr>
            </a:br>
            <a:r>
              <a:rPr lang="en-US" sz="2800" dirty="0">
                <a:effectLst/>
              </a:rPr>
              <a:t>Bar Association in Edinburgh 2006-2010</a:t>
            </a:r>
            <a:br>
              <a:rPr lang="en-US" sz="2800" dirty="0">
                <a:effectLst/>
              </a:rPr>
            </a:br>
            <a:r>
              <a:rPr lang="en-US" sz="2800" dirty="0">
                <a:effectLst/>
              </a:rPr>
              <a:t>Specialty certification for junior lawyers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62694-4428-6A42-2619-6720A727E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3212" y="2708920"/>
            <a:ext cx="6697576" cy="298136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C1092-DBD8-91A5-8EB9-BC576287C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116B8-DD83-6794-D3B4-79A332213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350879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205606-6627-D91A-0F12-CA63C6495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143000"/>
          </a:xfrm>
        </p:spPr>
        <p:txBody>
          <a:bodyPr/>
          <a:lstStyle/>
          <a:p>
            <a:r>
              <a:rPr lang="en-US" sz="2000" dirty="0">
                <a:effectLst/>
              </a:rPr>
              <a:t>3</a:t>
            </a:r>
            <a:r>
              <a:rPr lang="en-US" sz="2000" baseline="30000" dirty="0">
                <a:effectLst/>
              </a:rPr>
              <a:t>rd</a:t>
            </a:r>
            <a:r>
              <a:rPr lang="en-US" sz="2000" dirty="0">
                <a:effectLst/>
              </a:rPr>
              <a:t> Simulated Client Project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State of New Hampshire 2006-2025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Part of testing to be licensed as a lawyer</a:t>
            </a:r>
          </a:p>
        </p:txBody>
      </p:sp>
      <p:pic>
        <p:nvPicPr>
          <p:cNvPr id="10" name="Content Placeholder 9" descr="A map of the united states&#10;&#10;AI-generated content may be incorrect.">
            <a:extLst>
              <a:ext uri="{FF2B5EF4-FFF2-40B4-BE49-F238E27FC236}">
                <a16:creationId xmlns:a16="http://schemas.microsoft.com/office/drawing/2014/main" id="{20B970BE-E045-7FAB-9C9E-B132673CEA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5124"/>
            <a:ext cx="4038600" cy="2505951"/>
          </a:xfrm>
        </p:spPr>
      </p:pic>
      <p:pic>
        <p:nvPicPr>
          <p:cNvPr id="12" name="Content Placeholder 11" descr="A map of the united states&#10;&#10;AI-generated content may be incorrect.">
            <a:extLst>
              <a:ext uri="{FF2B5EF4-FFF2-40B4-BE49-F238E27FC236}">
                <a16:creationId xmlns:a16="http://schemas.microsoft.com/office/drawing/2014/main" id="{A6430C39-3003-18A3-7ADD-0ED791FE0E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35" y="1600200"/>
            <a:ext cx="3394329" cy="44958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C27EB-6B43-708F-12D2-74D04995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41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83861C-46C2-A8BE-4B1C-A1E0AF3B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307921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2C98D-4336-F999-D43B-1BD3501F9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sz="2800" dirty="0">
                <a:effectLst/>
              </a:rPr>
              <a:t>Other places using simulated clients</a:t>
            </a:r>
          </a:p>
        </p:txBody>
      </p:sp>
      <p:pic>
        <p:nvPicPr>
          <p:cNvPr id="7" name="Content Placeholder 6" descr="A map of australia with different colored states&#10;&#10;AI-generated content may be incorrect.">
            <a:extLst>
              <a:ext uri="{FF2B5EF4-FFF2-40B4-BE49-F238E27FC236}">
                <a16:creationId xmlns:a16="http://schemas.microsoft.com/office/drawing/2014/main" id="{AFD09124-B2E6-3BD5-B6CA-7D79C3710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16" y="980728"/>
            <a:ext cx="1908944" cy="190894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83152-7CAE-172C-772D-DAFD72A8F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9" name="Picture 8" descr="A map of ireland with different regions&#10;&#10;AI-generated content may be incorrect.">
            <a:extLst>
              <a:ext uri="{FF2B5EF4-FFF2-40B4-BE49-F238E27FC236}">
                <a16:creationId xmlns:a16="http://schemas.microsoft.com/office/drawing/2014/main" id="{909FBEBA-0AFD-BF94-8101-47F0A19A3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60758"/>
            <a:ext cx="1908944" cy="19089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F92CAA-4BAA-3F1E-ACA0-F41BBC3CE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780" y="1076325"/>
            <a:ext cx="2495550" cy="1619250"/>
          </a:xfrm>
          <a:prstGeom prst="rect">
            <a:avLst/>
          </a:prstGeom>
        </p:spPr>
      </p:pic>
      <p:pic>
        <p:nvPicPr>
          <p:cNvPr id="13" name="Picture 12" descr="A map of england with black text&#10;&#10;AI-generated content may be incorrect.">
            <a:extLst>
              <a:ext uri="{FF2B5EF4-FFF2-40B4-BE49-F238E27FC236}">
                <a16:creationId xmlns:a16="http://schemas.microsoft.com/office/drawing/2014/main" id="{7355D047-429A-EE32-DC37-77E54B3AB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57" y="3426461"/>
            <a:ext cx="2141099" cy="2340610"/>
          </a:xfrm>
          <a:prstGeom prst="rect">
            <a:avLst/>
          </a:prstGeom>
        </p:spPr>
      </p:pic>
      <p:pic>
        <p:nvPicPr>
          <p:cNvPr id="15" name="Picture 14" descr="A map of japan with black text&#10;&#10;AI-generated content may be incorrect.">
            <a:extLst>
              <a:ext uri="{FF2B5EF4-FFF2-40B4-BE49-F238E27FC236}">
                <a16:creationId xmlns:a16="http://schemas.microsoft.com/office/drawing/2014/main" id="{3F037B10-7B39-B9E4-E4F3-4C834EF8B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36" y="3428651"/>
            <a:ext cx="2328074" cy="2340610"/>
          </a:xfrm>
          <a:prstGeom prst="rect">
            <a:avLst/>
          </a:prstGeom>
        </p:spPr>
      </p:pic>
      <p:pic>
        <p:nvPicPr>
          <p:cNvPr id="17" name="Picture 16" descr="A map of canada with different colored areas&#10;&#10;AI-generated content may be incorrect.">
            <a:extLst>
              <a:ext uri="{FF2B5EF4-FFF2-40B4-BE49-F238E27FC236}">
                <a16:creationId xmlns:a16="http://schemas.microsoft.com/office/drawing/2014/main" id="{DA8B5214-C430-A6C7-9C9A-9C62C65C45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616" y="3537012"/>
            <a:ext cx="2905528" cy="224466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BB1849-960F-F4EE-3F6B-295A66851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420008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7EF565-B22A-4689-6A48-1991EB38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Innovations in current project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7E4A6F-79A1-ED5C-5775-A6BA26E1B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Expand to civil law jurisdictions</a:t>
            </a:r>
          </a:p>
          <a:p>
            <a:pPr lvl="1"/>
            <a:r>
              <a:rPr lang="en-US" dirty="0">
                <a:effectLst/>
              </a:rPr>
              <a:t>Latin America</a:t>
            </a:r>
          </a:p>
          <a:p>
            <a:pPr lvl="1"/>
            <a:r>
              <a:rPr lang="en-US" dirty="0">
                <a:effectLst/>
              </a:rPr>
              <a:t>Continental Europe</a:t>
            </a:r>
          </a:p>
          <a:p>
            <a:r>
              <a:rPr lang="en-US" dirty="0">
                <a:effectLst/>
              </a:rPr>
              <a:t>Expand from English to other languages</a:t>
            </a:r>
          </a:p>
          <a:p>
            <a:pPr lvl="1"/>
            <a:r>
              <a:rPr lang="en-US" dirty="0">
                <a:effectLst/>
              </a:rPr>
              <a:t>Beginning with Spanish</a:t>
            </a:r>
          </a:p>
          <a:p>
            <a:r>
              <a:rPr lang="en-US" dirty="0">
                <a:effectLst/>
              </a:rPr>
              <a:t>Expand to online format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0875A-7241-95DC-868A-F1F6A7A2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F424-4E7F-4C5C-A5F1-6ACBE55A1CA3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070231-48F4-54B1-FEAF-5B418D92C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17199100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4CBA7-35F8-6E60-2FDD-D8B23C3E0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ffectLst/>
              </a:rPr>
              <a:t>Transitioning Simulated Client Interviews from Face-to-Face to Online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88B172-B2F6-1A2A-AC99-D3280294C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172272" cy="4495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>
                <a:effectLst/>
              </a:rPr>
              <a:t>Paul Maharg &amp; Angela </a:t>
            </a:r>
            <a:r>
              <a:rPr lang="en-US" sz="2000" dirty="0" err="1">
                <a:effectLst/>
              </a:rPr>
              <a:t>Yenssen</a:t>
            </a:r>
            <a:br>
              <a:rPr lang="en-US" sz="2000" dirty="0">
                <a:effectLst/>
              </a:rPr>
            </a:br>
            <a:endParaRPr lang="en-US" sz="2000" dirty="0">
              <a:effectLst/>
            </a:endParaRPr>
          </a:p>
          <a:p>
            <a:pPr marL="0" indent="0">
              <a:buNone/>
            </a:pPr>
            <a:r>
              <a:rPr lang="en-US" sz="2000" dirty="0">
                <a:effectLst/>
              </a:rPr>
              <a:t>13 European Journal of Law and Technology No. 3 (2022)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5377CA8-CF84-339D-0EA5-5B9E953F03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52108"/>
            <a:ext cx="4038600" cy="3991984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59575-C4B6-28EE-33FD-B47EFC6C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44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DECB3-6634-FC9D-C6D2-34391094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2519457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2320E-D98D-7EDE-0E8E-350B646DB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F424-4E7F-4C5C-A5F1-6ACBE55A1CA3}" type="slidenum">
              <a:rPr lang="en-US" altLang="en-US" smtClean="0"/>
              <a:pPr/>
              <a:t>45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326DAC-09BB-4768-7A25-EC19B4A44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41" y="260648"/>
            <a:ext cx="8136696" cy="612021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4C1694-9031-3760-D7A3-ACC0CE9C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</p:spTree>
    <p:extLst>
      <p:ext uri="{BB962C8B-B14F-4D97-AF65-F5344CB8AC3E}">
        <p14:creationId xmlns:p14="http://schemas.microsoft.com/office/powerpoint/2010/main" val="3650131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6BA940-8FFC-4ECE-8FEF-A5804638C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OF LAW:  AT 85 PARK PLACE 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4C7E6-1423-4937-93E9-E4D193A35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2375" r="3138" b="7257"/>
          <a:stretch/>
        </p:blipFill>
        <p:spPr>
          <a:xfrm>
            <a:off x="156258" y="2141949"/>
            <a:ext cx="3958543" cy="363734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6EC439-F2AD-46D2-B167-24BC17538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7"/>
          <a:stretch/>
        </p:blipFill>
        <p:spPr>
          <a:xfrm>
            <a:off x="4207696" y="1892251"/>
            <a:ext cx="4936304" cy="4136741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AAC2A05-3D2F-4F96-A34F-FF137A5637AC}"/>
              </a:ext>
            </a:extLst>
          </p:cNvPr>
          <p:cNvSpPr/>
          <p:nvPr/>
        </p:nvSpPr>
        <p:spPr>
          <a:xfrm rot="14613111">
            <a:off x="2069079" y="2850724"/>
            <a:ext cx="3709904" cy="2494004"/>
          </a:xfrm>
          <a:custGeom>
            <a:avLst/>
            <a:gdLst>
              <a:gd name="connsiteX0" fmla="*/ 0 w 2384386"/>
              <a:gd name="connsiteY0" fmla="*/ 2025570 h 2025570"/>
              <a:gd name="connsiteX1" fmla="*/ 1192193 w 2384386"/>
              <a:gd name="connsiteY1" fmla="*/ 0 h 2025570"/>
              <a:gd name="connsiteX2" fmla="*/ 2384386 w 2384386"/>
              <a:gd name="connsiteY2" fmla="*/ 2025570 h 2025570"/>
              <a:gd name="connsiteX3" fmla="*/ 0 w 2384386"/>
              <a:gd name="connsiteY3" fmla="*/ 2025570 h 2025570"/>
              <a:gd name="connsiteX0" fmla="*/ 0 w 2117899"/>
              <a:gd name="connsiteY0" fmla="*/ 2025570 h 3340910"/>
              <a:gd name="connsiteX1" fmla="*/ 1192193 w 2117899"/>
              <a:gd name="connsiteY1" fmla="*/ 0 h 3340910"/>
              <a:gd name="connsiteX2" fmla="*/ 2117899 w 2117899"/>
              <a:gd name="connsiteY2" fmla="*/ 3340910 h 3340910"/>
              <a:gd name="connsiteX3" fmla="*/ 0 w 2117899"/>
              <a:gd name="connsiteY3" fmla="*/ 2025570 h 3340910"/>
              <a:gd name="connsiteX0" fmla="*/ 0 w 4946538"/>
              <a:gd name="connsiteY0" fmla="*/ 877011 h 3340910"/>
              <a:gd name="connsiteX1" fmla="*/ 4020832 w 4946538"/>
              <a:gd name="connsiteY1" fmla="*/ 0 h 3340910"/>
              <a:gd name="connsiteX2" fmla="*/ 4946538 w 4946538"/>
              <a:gd name="connsiteY2" fmla="*/ 3340910 h 3340910"/>
              <a:gd name="connsiteX3" fmla="*/ 0 w 4946538"/>
              <a:gd name="connsiteY3" fmla="*/ 877011 h 3340910"/>
              <a:gd name="connsiteX0" fmla="*/ 0 w 4946538"/>
              <a:gd name="connsiteY0" fmla="*/ 861439 h 3325338"/>
              <a:gd name="connsiteX1" fmla="*/ 4000158 w 4946538"/>
              <a:gd name="connsiteY1" fmla="*/ 0 h 3325338"/>
              <a:gd name="connsiteX2" fmla="*/ 4946538 w 4946538"/>
              <a:gd name="connsiteY2" fmla="*/ 3325338 h 3325338"/>
              <a:gd name="connsiteX3" fmla="*/ 0 w 4946538"/>
              <a:gd name="connsiteY3" fmla="*/ 861439 h 332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6538" h="3325338">
                <a:moveTo>
                  <a:pt x="0" y="861439"/>
                </a:moveTo>
                <a:lnTo>
                  <a:pt x="4000158" y="0"/>
                </a:lnTo>
                <a:lnTo>
                  <a:pt x="4946538" y="3325338"/>
                </a:lnTo>
                <a:lnTo>
                  <a:pt x="0" y="861439"/>
                </a:lnTo>
                <a:close/>
              </a:path>
            </a:pathLst>
          </a:custGeom>
          <a:solidFill>
            <a:srgbClr val="00AEE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FF0C7D-D911-6700-CF5A-036B883B0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</a:rPr>
              <a:t>What Do Clients Want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9D06F-392A-E3F1-7F46-D11C19F0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fld id="{F12E1F1B-AC18-4DCB-AB4A-23B6F439E21A}" type="slidenum">
              <a:rPr lang="en-US" smtClean="0">
                <a:solidFill>
                  <a:prstClr val="black"/>
                </a:solidFill>
              </a:rPr>
              <a:pPr defTabSz="257175"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36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B11AC-7909-46D7-A711-4A2AB27FE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857250"/>
            <a:ext cx="3429000" cy="5143500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024853AD-45BB-46DC-9634-4B81F66292AB}"/>
              </a:ext>
            </a:extLst>
          </p:cNvPr>
          <p:cNvSpPr/>
          <p:nvPr/>
        </p:nvSpPr>
        <p:spPr>
          <a:xfrm>
            <a:off x="0" y="857250"/>
            <a:ext cx="5715000" cy="1004567"/>
          </a:xfrm>
          <a:prstGeom prst="rect">
            <a:avLst/>
          </a:prstGeom>
          <a:solidFill>
            <a:srgbClr val="0539A6">
              <a:alpha val="90000"/>
            </a:srgbClr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51E0A-B3A2-4E77-B64F-1B81533DAAC6}"/>
              </a:ext>
            </a:extLst>
          </p:cNvPr>
          <p:cNvSpPr txBox="1"/>
          <p:nvPr/>
        </p:nvSpPr>
        <p:spPr>
          <a:xfrm>
            <a:off x="299907" y="1047909"/>
            <a:ext cx="5286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srgbClr val="C60C30"/>
                  </a:solidFill>
                </a:uFill>
                <a:latin typeface="Gill Sans MT" panose="020B0502020104020203" pitchFamily="34" charset="0"/>
                <a:ea typeface="+mn-ea"/>
                <a:cs typeface="+mn-cs"/>
              </a:rPr>
              <a:t>GSU LAW:  AT A GLANCE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8FA0D6-B67F-491C-A435-6B9CF9705A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6" y="5111003"/>
            <a:ext cx="1634383" cy="6857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FBF4B8-C980-4F3F-A12C-840F67439057}"/>
              </a:ext>
            </a:extLst>
          </p:cNvPr>
          <p:cNvSpPr txBox="1"/>
          <p:nvPr/>
        </p:nvSpPr>
        <p:spPr>
          <a:xfrm>
            <a:off x="237009" y="1969590"/>
            <a:ext cx="5477991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Established: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1982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Student Body: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700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Flexibility: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Full-Time and Part-Time programs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0039A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Rankings among U.S. Law Schools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Health Law #2	*		Q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uality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of Teaching #14*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Practical Training #14* 	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*Princeton Review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Part-Time #21* 		Best Value Law School #14*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Clinical Training #36*		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*National Jurist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*US News &amp; World Report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Bar Performance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#1 Pass Rate in Georgia-First-Time Takers (Feb 2026)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93% Bar Passage Rate (Class of 2023)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1" u="none" strike="noStrike" kern="1200" cap="none" spc="0" normalizeH="0" baseline="0" noProof="0" dirty="0">
                <a:ln>
                  <a:noFill/>
                </a:ln>
                <a:solidFill>
                  <a:srgbClr val="0039A6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	</a:t>
            </a:r>
            <a:endParaRPr kumimoji="0" lang="en-US" sz="1875" b="0" i="0" u="none" strike="noStrike" kern="1200" cap="none" spc="0" normalizeH="0" baseline="0" noProof="0" dirty="0">
              <a:ln>
                <a:noFill/>
              </a:ln>
              <a:solidFill>
                <a:srgbClr val="0039A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b="0" i="0" u="none" strike="noStrike" kern="1200" cap="none" spc="0" normalizeH="0" baseline="0" noProof="0" dirty="0">
              <a:ln>
                <a:noFill/>
              </a:ln>
              <a:solidFill>
                <a:srgbClr val="0039A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39A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srgbClr val="0039A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srgbClr val="0039A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srgbClr val="0039A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srgbClr val="0039A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7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E221D-4C69-96B3-A4B8-89179848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53790"/>
          </a:xfrm>
        </p:spPr>
        <p:txBody>
          <a:bodyPr/>
          <a:lstStyle/>
          <a:p>
            <a:r>
              <a:rPr lang="en-US" sz="2800" dirty="0">
                <a:effectLst/>
              </a:rPr>
              <a:t>Cunningham, </a:t>
            </a:r>
            <a:br>
              <a:rPr lang="en-US" sz="2800" dirty="0">
                <a:effectLst/>
              </a:rPr>
            </a:br>
            <a:r>
              <a:rPr lang="en-US" sz="2800" dirty="0">
                <a:effectLst/>
              </a:rPr>
              <a:t>"A Tale of Two Clients: Thinking About Law as Language," 87 Michigan Law Review 2459  (1989)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AB28EB-C901-69EB-A546-7763D38E7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21875" y="2744924"/>
            <a:ext cx="552388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41F0D-AF32-2E4F-48D5-2DDBFD1D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What Do Clients Want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6A35E-F2BC-9248-8875-AEE42BA8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382-EC6E-4068-BFA0-9ABC5C19CF3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650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8FBBC-BE00-91CA-F3BE-101FF729C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624A-31D9-A73D-095F-3EF688BA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6360"/>
          </a:xfrm>
        </p:spPr>
        <p:txBody>
          <a:bodyPr/>
          <a:lstStyle/>
          <a:p>
            <a:r>
              <a:rPr lang="en-US" sz="2400" dirty="0">
                <a:effectLst/>
              </a:rPr>
              <a:t>Cunningham, 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"A Tale of Two Clients: Thinking About Law as Language," 87 Michigan Law Review 2459  (1989)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6C10E5-339F-C19F-374F-F207EDDD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What Do Clients Want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9E65E-C60B-EA42-7C5C-DE3CF430E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939382-EC6E-4068-BFA0-9ABC5C19CF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B02A28F-DE43-C003-4A32-CA131246B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01240" y="1376363"/>
            <a:ext cx="4741520" cy="47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25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55CE4-0F1A-3AC6-4A6E-5359ABB13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C155C-C92C-AC6D-3A25-E10C72725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en-US" sz="2400" dirty="0">
                <a:effectLst/>
              </a:rPr>
              <a:t>Cunningham, </a:t>
            </a:r>
            <a:br>
              <a:rPr lang="en-US" sz="2400" dirty="0">
                <a:effectLst/>
              </a:rPr>
            </a:br>
            <a:r>
              <a:rPr lang="en-US" sz="2400" i="1" dirty="0">
                <a:effectLst/>
              </a:rPr>
              <a:t>The Lawyer as Translator, Representation as Text: Towards an Ethnography of Legal Discourse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77 </a:t>
            </a:r>
            <a:r>
              <a:rPr lang="en-US" sz="2400" b="1" dirty="0">
                <a:effectLst/>
              </a:rPr>
              <a:t>Cornell Law Review </a:t>
            </a:r>
            <a:r>
              <a:rPr lang="en-US" sz="2400" dirty="0">
                <a:effectLst/>
              </a:rPr>
              <a:t>1298 (1992)</a:t>
            </a: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E63CE-8EC7-E500-9DFA-04B3B5EE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What Do Clients Want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21886-D360-B5F7-A990-A147467A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939382-EC6E-4068-BFA0-9ABC5C19CF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0D72AA-B427-3FFD-61C7-9257D6DC6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69375" y="3179215"/>
            <a:ext cx="6805250" cy="165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39735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it">
  <a:themeElements>
    <a:clrScheme name="Slit 9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66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B8E2FF"/>
      </a:accent5>
      <a:accent6>
        <a:srgbClr val="8A8AE7"/>
      </a:accent6>
      <a:hlink>
        <a:srgbClr val="3333CC"/>
      </a:hlink>
      <a:folHlink>
        <a:srgbClr val="00808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rallax">
  <a:themeElements>
    <a:clrScheme name="GS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9A6"/>
      </a:accent1>
      <a:accent2>
        <a:srgbClr val="00AFF0"/>
      </a:accent2>
      <a:accent3>
        <a:srgbClr val="0FCAEB"/>
      </a:accent3>
      <a:accent4>
        <a:srgbClr val="C9C9C9"/>
      </a:accent4>
      <a:accent5>
        <a:srgbClr val="666666"/>
      </a:accent5>
      <a:accent6>
        <a:srgbClr val="C60C30"/>
      </a:accent6>
      <a:hlink>
        <a:srgbClr val="0563C1"/>
      </a:hlink>
      <a:folHlink>
        <a:srgbClr val="954F72"/>
      </a:folHlink>
    </a:clrScheme>
    <a:fontScheme name="GSU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GS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9A6"/>
      </a:accent1>
      <a:accent2>
        <a:srgbClr val="E0E0E0"/>
      </a:accent2>
      <a:accent3>
        <a:srgbClr val="00B0F0"/>
      </a:accent3>
      <a:accent4>
        <a:srgbClr val="002060"/>
      </a:accent4>
      <a:accent5>
        <a:srgbClr val="666666"/>
      </a:accent5>
      <a:accent6>
        <a:srgbClr val="C60C30"/>
      </a:accent6>
      <a:hlink>
        <a:srgbClr val="0563C1"/>
      </a:hlink>
      <a:folHlink>
        <a:srgbClr val="954F72"/>
      </a:folHlink>
    </a:clrScheme>
    <a:fontScheme name="GSU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5326</TotalTime>
  <Words>1918</Words>
  <Application>Microsoft Office PowerPoint</Application>
  <PresentationFormat>On-screen Show (4:3)</PresentationFormat>
  <Paragraphs>267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Aptos</vt:lpstr>
      <vt:lpstr>Arial</vt:lpstr>
      <vt:lpstr>Calibri</vt:lpstr>
      <vt:lpstr>Gill Sans MT</vt:lpstr>
      <vt:lpstr>Tahoma</vt:lpstr>
      <vt:lpstr>Times New Roman</vt:lpstr>
      <vt:lpstr>Wingdings</vt:lpstr>
      <vt:lpstr>Slit</vt:lpstr>
      <vt:lpstr>Parallax</vt:lpstr>
      <vt:lpstr>Office Theme</vt:lpstr>
      <vt:lpstr>What do clients want  from their lawyers?  Professor Clark D. Cunningham W. Lee Burge Chair in Law &amp; Ethics Director, National Institute for Teaching Ethics &amp; Professionalism Georgia State University College of Law Atlanta, Georgia   U.S.A.  cdcunningham@gsu.edu   www.clarkcunningham.org  www.niftep.org </vt:lpstr>
      <vt:lpstr>www.clarkcunningham.org</vt:lpstr>
      <vt:lpstr>GSU:  AT A GLANCE</vt:lpstr>
      <vt:lpstr>ATLANTA</vt:lpstr>
      <vt:lpstr>COLLEGE OF LAW:  AT 85 PARK PLACE NE</vt:lpstr>
      <vt:lpstr>PowerPoint Presentation</vt:lpstr>
      <vt:lpstr>Cunningham,  "A Tale of Two Clients: Thinking About Law as Language," 87 Michigan Law Review 2459  (1989) </vt:lpstr>
      <vt:lpstr>Cunningham,  "A Tale of Two Clients: Thinking About Law as Language," 87 Michigan Law Review 2459  (1989) </vt:lpstr>
      <vt:lpstr>Cunningham,  The Lawyer as Translator, Representation as Text: Towards an Ethnography of Legal Discourse 77 Cornell Law Review 1298 (1992)</vt:lpstr>
      <vt:lpstr>Cunningham,  The Lawyer as Translator, Representation as Text: Towards an Ethnography of Legal Discourse 77 Cornell Law Review 1298 (1992)</vt:lpstr>
      <vt:lpstr>Clark D. Cunningham &amp; Bonnie S. McElhinny Taking It to the Streets:  Putting Discourse Analysis to the Service  of a Public Defender's Office 2 Clinical Law Review 285 (1995)</vt:lpstr>
      <vt:lpstr>Evaluating Effective Lawyer-Client Communication:  an International Project Moving From Research to Reform</vt:lpstr>
      <vt:lpstr>Cunningham, "What Do Clients Want From Their Lawyers?", 2013 Journal of Dispute Resolution 143</vt:lpstr>
      <vt:lpstr>What do clients most care about?</vt:lpstr>
      <vt:lpstr>PLAINTIFFS AND THE PROCESS OF LITIGATION: An Analysis of the Perceptions of Plaintiffs Following their Experience of Litigation Tania Matruglio (Civil Research Centre  Australia 1994)</vt:lpstr>
      <vt:lpstr>LawCover Study</vt:lpstr>
      <vt:lpstr>Australia: Client Satisfaction with lawyers who were certified specialists</vt:lpstr>
      <vt:lpstr>Different ideas of good service</vt:lpstr>
      <vt:lpstr>Clients complained that</vt:lpstr>
      <vt:lpstr>Additional Training Recommended</vt:lpstr>
      <vt:lpstr>Value of Experience for  Client Communication</vt:lpstr>
      <vt:lpstr>Common Problems with  Both New and Experienced Lawyers </vt:lpstr>
      <vt:lpstr>Where There Was a Difference Between New and Experienced Lawyers</vt:lpstr>
      <vt:lpstr>2000 Research Study   Law Society of England &amp; Wales </vt:lpstr>
      <vt:lpstr>2000 Research Study   Law Society of England &amp; Wales </vt:lpstr>
      <vt:lpstr>I went to [my current lawyer]...</vt:lpstr>
      <vt:lpstr>I think it’s partly because …</vt:lpstr>
      <vt:lpstr>The Importance of Listening</vt:lpstr>
      <vt:lpstr>The Importance of Explaining</vt:lpstr>
      <vt:lpstr>How to address this problem?</vt:lpstr>
      <vt:lpstr>Standardized Patients  in Medical Education</vt:lpstr>
      <vt:lpstr>Standardized Patients </vt:lpstr>
      <vt:lpstr>Standardized Patients </vt:lpstr>
      <vt:lpstr>Standardized Patients </vt:lpstr>
      <vt:lpstr>13 Clinical Law Review 1 (2006)</vt:lpstr>
      <vt:lpstr>PowerPoint Presentation</vt:lpstr>
      <vt:lpstr>PowerPoint Presentation</vt:lpstr>
      <vt:lpstr>PowerPoint Presentation</vt:lpstr>
      <vt:lpstr>1st Simulated Client Project   Glasgow Graduate School of Law 2004-2006 Post-university 9-month training program required to become a lawyer in Scotland</vt:lpstr>
      <vt:lpstr>2nd Simulated Client Project Bar Association in Edinburgh 2006-2010 Specialty certification for junior lawyers</vt:lpstr>
      <vt:lpstr>3rd Simulated Client Project State of New Hampshire 2006-2025 Part of testing to be licensed as a lawyer</vt:lpstr>
      <vt:lpstr>Other places using simulated clients</vt:lpstr>
      <vt:lpstr>Innovations in current project</vt:lpstr>
      <vt:lpstr>Transitioning Simulated Client Interviews from Face-to-Face to Online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CDC</dc:creator>
  <cp:lastModifiedBy>Clark D Cunningham</cp:lastModifiedBy>
  <cp:revision>102</cp:revision>
  <cp:lastPrinted>1601-01-01T00:00:00Z</cp:lastPrinted>
  <dcterms:created xsi:type="dcterms:W3CDTF">1601-01-01T00:00:00Z</dcterms:created>
  <dcterms:modified xsi:type="dcterms:W3CDTF">2026-05-20T13:10:04Z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