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4097" r:id="rId2"/>
    <p:sldMasterId id="2147484217" r:id="rId3"/>
  </p:sldMasterIdLst>
  <p:notesMasterIdLst>
    <p:notesMasterId r:id="rId62"/>
  </p:notesMasterIdLst>
  <p:handoutMasterIdLst>
    <p:handoutMasterId r:id="rId63"/>
  </p:handoutMasterIdLst>
  <p:sldIdLst>
    <p:sldId id="503" r:id="rId4"/>
    <p:sldId id="504" r:id="rId5"/>
    <p:sldId id="513" r:id="rId6"/>
    <p:sldId id="510" r:id="rId7"/>
    <p:sldId id="511" r:id="rId8"/>
    <p:sldId id="463" r:id="rId9"/>
    <p:sldId id="465" r:id="rId10"/>
    <p:sldId id="464" r:id="rId11"/>
    <p:sldId id="466" r:id="rId12"/>
    <p:sldId id="467" r:id="rId13"/>
    <p:sldId id="469" r:id="rId14"/>
    <p:sldId id="471" r:id="rId15"/>
    <p:sldId id="472" r:id="rId16"/>
    <p:sldId id="474" r:id="rId17"/>
    <p:sldId id="475" r:id="rId18"/>
    <p:sldId id="480" r:id="rId19"/>
    <p:sldId id="479" r:id="rId20"/>
    <p:sldId id="476" r:id="rId21"/>
    <p:sldId id="477" r:id="rId22"/>
    <p:sldId id="478" r:id="rId23"/>
    <p:sldId id="481" r:id="rId24"/>
    <p:sldId id="482" r:id="rId25"/>
    <p:sldId id="483" r:id="rId26"/>
    <p:sldId id="486" r:id="rId27"/>
    <p:sldId id="506" r:id="rId28"/>
    <p:sldId id="505" r:id="rId29"/>
    <p:sldId id="487" r:id="rId30"/>
    <p:sldId id="488" r:id="rId31"/>
    <p:sldId id="489" r:id="rId32"/>
    <p:sldId id="490" r:id="rId33"/>
    <p:sldId id="499" r:id="rId34"/>
    <p:sldId id="501" r:id="rId35"/>
    <p:sldId id="502" r:id="rId36"/>
    <p:sldId id="500" r:id="rId37"/>
    <p:sldId id="492" r:id="rId38"/>
    <p:sldId id="494" r:id="rId39"/>
    <p:sldId id="493" r:id="rId40"/>
    <p:sldId id="495" r:id="rId41"/>
    <p:sldId id="496" r:id="rId42"/>
    <p:sldId id="497" r:id="rId43"/>
    <p:sldId id="512" r:id="rId44"/>
    <p:sldId id="507" r:id="rId45"/>
    <p:sldId id="508" r:id="rId46"/>
    <p:sldId id="527" r:id="rId47"/>
    <p:sldId id="528" r:id="rId48"/>
    <p:sldId id="529" r:id="rId49"/>
    <p:sldId id="534" r:id="rId50"/>
    <p:sldId id="533" r:id="rId51"/>
    <p:sldId id="536" r:id="rId52"/>
    <p:sldId id="526" r:id="rId53"/>
    <p:sldId id="523" r:id="rId54"/>
    <p:sldId id="522" r:id="rId55"/>
    <p:sldId id="515" r:id="rId56"/>
    <p:sldId id="517" r:id="rId57"/>
    <p:sldId id="521" r:id="rId58"/>
    <p:sldId id="518" r:id="rId59"/>
    <p:sldId id="524" r:id="rId60"/>
    <p:sldId id="525" r:id="rId61"/>
  </p:sldIdLst>
  <p:sldSz cx="12192000" cy="6858000"/>
  <p:notesSz cx="6950075" cy="9236075"/>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4564" autoAdjust="0"/>
  </p:normalViewPr>
  <p:slideViewPr>
    <p:cSldViewPr>
      <p:cViewPr varScale="1">
        <p:scale>
          <a:sx n="74" d="100"/>
          <a:sy n="74" d="100"/>
        </p:scale>
        <p:origin x="72" y="494"/>
      </p:cViewPr>
      <p:guideLst>
        <p:guide orient="horz" pos="2160"/>
        <p:guide pos="3840"/>
      </p:guideLst>
    </p:cSldViewPr>
  </p:slideViewPr>
  <p:outlineViewPr>
    <p:cViewPr>
      <p:scale>
        <a:sx n="33" d="100"/>
        <a:sy n="33" d="100"/>
      </p:scale>
      <p:origin x="0" y="86400"/>
    </p:cViewPr>
  </p:outlineViewPr>
  <p:notesTextViewPr>
    <p:cViewPr>
      <p:scale>
        <a:sx n="100" d="100"/>
        <a:sy n="100" d="100"/>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0768B91-4856-434A-BED4-BF313E5E61D9}" type="datetimeFigureOut">
              <a:rPr lang="en-US" smtClean="0"/>
              <a:t>1/4/2024</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4EF3D278-0507-4778-963E-85BD01A61EC7}" type="slidenum">
              <a:rPr lang="en-US" smtClean="0"/>
              <a:t>‹#›</a:t>
            </a:fld>
            <a:endParaRPr lang="en-US"/>
          </a:p>
        </p:txBody>
      </p:sp>
    </p:spTree>
    <p:extLst>
      <p:ext uri="{BB962C8B-B14F-4D97-AF65-F5344CB8AC3E}">
        <p14:creationId xmlns:p14="http://schemas.microsoft.com/office/powerpoint/2010/main" val="3448202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defRPr sz="1200"/>
            </a:lvl1pPr>
          </a:lstStyle>
          <a:p>
            <a:endParaRPr lang="en-US" dirty="0"/>
          </a:p>
        </p:txBody>
      </p:sp>
      <p:sp>
        <p:nvSpPr>
          <p:cNvPr id="34819" name="Rectangle 3"/>
          <p:cNvSpPr>
            <a:spLocks noGrp="1" noChangeArrowheads="1"/>
          </p:cNvSpPr>
          <p:nvPr>
            <p:ph type="dt"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a:defRPr sz="1200"/>
            </a:lvl1pPr>
          </a:lstStyle>
          <a:p>
            <a:endParaRPr lang="en-US" dirty="0"/>
          </a:p>
        </p:txBody>
      </p:sp>
      <p:sp>
        <p:nvSpPr>
          <p:cNvPr id="34820" name="Rectangle 4"/>
          <p:cNvSpPr>
            <a:spLocks noGrp="1" noRot="1" noChangeAspect="1" noChangeArrowheads="1" noTextEdit="1"/>
          </p:cNvSpPr>
          <p:nvPr>
            <p:ph type="sldImg" idx="2"/>
          </p:nvPr>
        </p:nvSpPr>
        <p:spPr bwMode="auto">
          <a:xfrm>
            <a:off x="395288" y="692150"/>
            <a:ext cx="6159500"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95008" y="4387136"/>
            <a:ext cx="55600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2" name="Rectangle 6"/>
          <p:cNvSpPr>
            <a:spLocks noGrp="1" noChangeArrowheads="1"/>
          </p:cNvSpPr>
          <p:nvPr>
            <p:ph type="ftr" sz="quarter" idx="4"/>
          </p:nvPr>
        </p:nvSpPr>
        <p:spPr bwMode="auto">
          <a:xfrm>
            <a:off x="0"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defRPr sz="1200"/>
            </a:lvl1pPr>
          </a:lstStyle>
          <a:p>
            <a:endParaRPr lang="en-US" dirty="0"/>
          </a:p>
        </p:txBody>
      </p:sp>
      <p:sp>
        <p:nvSpPr>
          <p:cNvPr id="34823" name="Rectangle 7"/>
          <p:cNvSpPr>
            <a:spLocks noGrp="1" noChangeArrowheads="1"/>
          </p:cNvSpPr>
          <p:nvPr>
            <p:ph type="sldNum" sz="quarter" idx="5"/>
          </p:nvPr>
        </p:nvSpPr>
        <p:spPr bwMode="auto">
          <a:xfrm>
            <a:off x="3936768"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a:defRPr sz="1200"/>
            </a:lvl1pPr>
          </a:lstStyle>
          <a:p>
            <a:fld id="{C3320FFE-D8E0-4F53-B0BC-DF8CD2E97C94}" type="slidenum">
              <a:rPr lang="en-US"/>
              <a:pPr/>
              <a:t>‹#›</a:t>
            </a:fld>
            <a:endParaRPr lang="en-US" dirty="0"/>
          </a:p>
        </p:txBody>
      </p:sp>
    </p:spTree>
    <p:extLst>
      <p:ext uri="{BB962C8B-B14F-4D97-AF65-F5344CB8AC3E}">
        <p14:creationId xmlns:p14="http://schemas.microsoft.com/office/powerpoint/2010/main" val="10979503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320FFE-D8E0-4F53-B0BC-DF8CD2E97C94}" type="slidenum">
              <a:rPr lang="en-US" smtClean="0"/>
              <a:pPr/>
              <a:t>3</a:t>
            </a:fld>
            <a:endParaRPr lang="en-US" dirty="0"/>
          </a:p>
        </p:txBody>
      </p:sp>
    </p:spTree>
    <p:extLst>
      <p:ext uri="{BB962C8B-B14F-4D97-AF65-F5344CB8AC3E}">
        <p14:creationId xmlns:p14="http://schemas.microsoft.com/office/powerpoint/2010/main" val="240786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20FFE-D8E0-4F53-B0BC-DF8CD2E97C94}" type="slidenum">
              <a:rPr lang="en-US" smtClean="0"/>
              <a:pPr/>
              <a:t>23</a:t>
            </a:fld>
            <a:endParaRPr lang="en-US" dirty="0"/>
          </a:p>
        </p:txBody>
      </p:sp>
    </p:spTree>
    <p:extLst>
      <p:ext uri="{BB962C8B-B14F-4D97-AF65-F5344CB8AC3E}">
        <p14:creationId xmlns:p14="http://schemas.microsoft.com/office/powerpoint/2010/main" val="419955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11277600" cy="5943600"/>
            <a:chOff x="0" y="0"/>
            <a:chExt cx="5328" cy="3744"/>
          </a:xfrm>
        </p:grpSpPr>
        <p:sp>
          <p:nvSpPr>
            <p:cNvPr id="6451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charset="0"/>
              </a:endParaRPr>
            </a:p>
          </p:txBody>
        </p:sp>
        <p:sp>
          <p:nvSpPr>
            <p:cNvPr id="6451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charset="0"/>
              </a:endParaRPr>
            </a:p>
          </p:txBody>
        </p:sp>
      </p:grpSp>
      <p:sp>
        <p:nvSpPr>
          <p:cNvPr id="64517"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4518" name="Rectangle 6"/>
          <p:cNvSpPr>
            <a:spLocks noGrp="1" noChangeArrowheads="1"/>
          </p:cNvSpPr>
          <p:nvPr>
            <p:ph type="dt" sz="quarter" idx="2"/>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64519" name="Rectangle 7"/>
          <p:cNvSpPr>
            <a:spLocks noGrp="1" noChangeArrowheads="1"/>
          </p:cNvSpPr>
          <p:nvPr>
            <p:ph type="ftr" sz="quarter" idx="3"/>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4520" name="Rectangle 8"/>
          <p:cNvSpPr>
            <a:spLocks noGrp="1" noChangeArrowheads="1"/>
          </p:cNvSpPr>
          <p:nvPr>
            <p:ph type="sldNum" sz="quarter" idx="4"/>
          </p:nvPr>
        </p:nvSpPr>
        <p:spPr/>
        <p:txBody>
          <a:bodyPr/>
          <a:lstStyle>
            <a:lvl1pPr>
              <a:defRPr/>
            </a:lvl1pPr>
          </a:lstStyle>
          <a:p>
            <a:fld id="{5365D7FC-FFA1-4D75-9DAC-5ADDB737354D}" type="slidenum">
              <a:rPr lang="en-US">
                <a:solidFill>
                  <a:srgbClr val="000000"/>
                </a:solidFill>
              </a:rPr>
              <a:pPr/>
              <a:t>‹#›</a:t>
            </a:fld>
            <a:endParaRPr lang="en-US" dirty="0">
              <a:solidFill>
                <a:srgbClr val="000000"/>
              </a:solidFill>
            </a:endParaRPr>
          </a:p>
        </p:txBody>
      </p:sp>
      <p:sp>
        <p:nvSpPr>
          <p:cNvPr id="64521" name="Rectangle 9"/>
          <p:cNvSpPr>
            <a:spLocks noGrp="1" noChangeArrowheads="1"/>
          </p:cNvSpPr>
          <p:nvPr>
            <p:ph type="ctrTitle" sz="quarter"/>
          </p:nvPr>
        </p:nvSpPr>
        <p:spPr>
          <a:xfrm>
            <a:off x="914400" y="1768476"/>
            <a:ext cx="10363200" cy="1736725"/>
          </a:xfrm>
        </p:spPr>
        <p:txBody>
          <a:bodyPr anchor="b" anchorCtr="1"/>
          <a:lstStyle>
            <a:lvl1pPr>
              <a:defRPr sz="4400"/>
            </a:lvl1pPr>
          </a:lstStyle>
          <a:p>
            <a:pPr lvl="0"/>
            <a:r>
              <a:rPr lang="en-US" noProof="0"/>
              <a:t>Click to edit Master title style</a:t>
            </a:r>
          </a:p>
        </p:txBody>
      </p:sp>
    </p:spTree>
    <p:extLst>
      <p:ext uri="{BB962C8B-B14F-4D97-AF65-F5344CB8AC3E}">
        <p14:creationId xmlns:p14="http://schemas.microsoft.com/office/powerpoint/2010/main" val="1779778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uild="p">
        <p:tmplLst>
          <p:tmpl lvl="1">
            <p:tnLst>
              <p:par>
                <p:cTn presetID="1" presetClass="entr" presetSubtype="0" fill="hold" nodeType="clickEffect">
                  <p:stCondLst>
                    <p:cond delay="0"/>
                  </p:stCondLst>
                  <p:childTnLst>
                    <p:set>
                      <p:cBhvr>
                        <p:cTn dur="1" fill="hold">
                          <p:stCondLst>
                            <p:cond delay="0"/>
                          </p:stCondLst>
                        </p:cTn>
                        <p:tgtEl>
                          <p:spTgt spid="64517"/>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4CD901-41D2-4DFF-8340-C746B9BBF92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104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E3FE17-5031-4568-8C6B-EE7BCC7F27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4290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64514" name="Group 2"/>
          <p:cNvGrpSpPr>
            <a:grpSpLocks/>
          </p:cNvGrpSpPr>
          <p:nvPr/>
        </p:nvGrpSpPr>
        <p:grpSpPr bwMode="auto">
          <a:xfrm>
            <a:off x="0" y="0"/>
            <a:ext cx="11277600" cy="5943600"/>
            <a:chOff x="0" y="0"/>
            <a:chExt cx="5328" cy="3744"/>
          </a:xfrm>
        </p:grpSpPr>
        <p:sp>
          <p:nvSpPr>
            <p:cNvPr id="6451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a:endParaRPr>
            </a:p>
          </p:txBody>
        </p:sp>
        <p:sp>
          <p:nvSpPr>
            <p:cNvPr id="6451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dirty="0">
                <a:solidFill>
                  <a:srgbClr val="000000"/>
                </a:solidFill>
                <a:latin typeface="Tahoma"/>
              </a:endParaRPr>
            </a:p>
          </p:txBody>
        </p:sp>
      </p:grpSp>
      <p:sp>
        <p:nvSpPr>
          <p:cNvPr id="64517" name="Rectangle 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4518" name="Rectangle 6"/>
          <p:cNvSpPr>
            <a:spLocks noGrp="1" noChangeArrowheads="1"/>
          </p:cNvSpPr>
          <p:nvPr>
            <p:ph type="dt" sz="quarter" idx="2"/>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64519" name="Rectangle 7"/>
          <p:cNvSpPr>
            <a:spLocks noGrp="1" noChangeArrowheads="1"/>
          </p:cNvSpPr>
          <p:nvPr>
            <p:ph type="ftr" sz="quarter" idx="3"/>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4520" name="Rectangle 8"/>
          <p:cNvSpPr>
            <a:spLocks noGrp="1" noChangeArrowheads="1"/>
          </p:cNvSpPr>
          <p:nvPr>
            <p:ph type="sldNum" sz="quarter" idx="4"/>
          </p:nvPr>
        </p:nvSpPr>
        <p:spPr/>
        <p:txBody>
          <a:bodyPr/>
          <a:lstStyle>
            <a:lvl1pPr>
              <a:defRPr/>
            </a:lvl1pPr>
          </a:lstStyle>
          <a:p>
            <a:fld id="{30E75783-62AA-435F-9CF8-5D08AEC1FCDD}" type="slidenum">
              <a:rPr lang="en-US">
                <a:solidFill>
                  <a:srgbClr val="000000"/>
                </a:solidFill>
              </a:rPr>
              <a:pPr/>
              <a:t>‹#›</a:t>
            </a:fld>
            <a:endParaRPr lang="en-US" dirty="0">
              <a:solidFill>
                <a:srgbClr val="000000"/>
              </a:solidFill>
            </a:endParaRPr>
          </a:p>
        </p:txBody>
      </p:sp>
      <p:sp>
        <p:nvSpPr>
          <p:cNvPr id="64521" name="Rectangle 9"/>
          <p:cNvSpPr>
            <a:spLocks noGrp="1" noChangeArrowheads="1"/>
          </p:cNvSpPr>
          <p:nvPr>
            <p:ph type="ctrTitle" sz="quarter"/>
          </p:nvPr>
        </p:nvSpPr>
        <p:spPr>
          <a:xfrm>
            <a:off x="914400" y="1768478"/>
            <a:ext cx="10363200" cy="1736725"/>
          </a:xfrm>
        </p:spPr>
        <p:txBody>
          <a:bodyPr anchor="b" anchorCtr="1"/>
          <a:lstStyle>
            <a:lvl1pPr>
              <a:defRPr sz="3300"/>
            </a:lvl1pPr>
          </a:lstStyle>
          <a:p>
            <a:pPr lvl="0"/>
            <a:r>
              <a:rPr lang="en-US" noProof="0"/>
              <a:t>Click to edit Master title style</a:t>
            </a:r>
          </a:p>
        </p:txBody>
      </p:sp>
    </p:spTree>
    <p:extLst>
      <p:ext uri="{BB962C8B-B14F-4D97-AF65-F5344CB8AC3E}">
        <p14:creationId xmlns:p14="http://schemas.microsoft.com/office/powerpoint/2010/main" val="3190714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build="p">
        <p:tmplLst>
          <p:tmpl lvl="1">
            <p:tnLst>
              <p:par>
                <p:cTn presetID="1" presetClass="entr" presetSubtype="0" fill="hold" nodeType="clickEffect">
                  <p:stCondLst>
                    <p:cond delay="0"/>
                  </p:stCondLst>
                  <p:childTnLst>
                    <p:set>
                      <p:cBhvr>
                        <p:cTn dur="1" fill="hold">
                          <p:stCondLst>
                            <p:cond delay="0"/>
                          </p:stCondLst>
                        </p:cTn>
                        <p:tgtEl>
                          <p:spTgt spid="64517"/>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CD6248-A3EA-4C5A-A10D-C5E2F29F50C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2507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CC7F10-F29D-48F3-9AB7-13C12C99089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74926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28824C-9DA5-4EBA-8724-2946CC41BD6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6244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6673BE6-BAC0-4C04-A92D-2526DE7E108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6469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C8733E-A063-4474-B73A-2A1F1E1E7B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4469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B5D9CC6-218B-4033-8EA9-3F26CA4098D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0702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A99EF6C-892A-4BC6-A0BC-63D437BCFB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340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867F20-FF30-4BC8-9E43-6A55E3E7A29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73112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209F06-2E35-43F9-800A-F53FC15BB9C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64936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89D319-8C04-46D9-9E60-87FDB2E639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4898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BA2883-A9FC-44D2-8878-32F12A820F0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91167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15 September 2016</a:t>
            </a:r>
          </a:p>
        </p:txBody>
      </p:sp>
      <p:sp>
        <p:nvSpPr>
          <p:cNvPr id="5" name="Footer Placeholder 4"/>
          <p:cNvSpPr>
            <a:spLocks noGrp="1"/>
          </p:cNvSpPr>
          <p:nvPr>
            <p:ph type="ftr" sz="quarter" idx="11"/>
          </p:nvPr>
        </p:nvSpPr>
        <p:spPr/>
        <p:txBody>
          <a:bodyPr/>
          <a:lstStyle/>
          <a:p>
            <a:r>
              <a:rPr lang="en-US">
                <a:solidFill>
                  <a:prstClr val="black">
                    <a:tint val="75000"/>
                  </a:prstClr>
                </a:solidFill>
              </a:rPr>
              <a:t>Rutgers Law School - Newark</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944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15 September 2016</a:t>
            </a:r>
          </a:p>
        </p:txBody>
      </p:sp>
      <p:sp>
        <p:nvSpPr>
          <p:cNvPr id="5" name="Footer Placeholder 4"/>
          <p:cNvSpPr>
            <a:spLocks noGrp="1"/>
          </p:cNvSpPr>
          <p:nvPr>
            <p:ph type="ftr" sz="quarter" idx="11"/>
          </p:nvPr>
        </p:nvSpPr>
        <p:spPr/>
        <p:txBody>
          <a:bodyPr/>
          <a:lstStyle/>
          <a:p>
            <a:r>
              <a:rPr lang="en-US">
                <a:solidFill>
                  <a:prstClr val="black">
                    <a:tint val="75000"/>
                  </a:prstClr>
                </a:solidFill>
              </a:rPr>
              <a:t>Rutgers Law School - Newark</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36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15 September 2016</a:t>
            </a:r>
          </a:p>
        </p:txBody>
      </p:sp>
      <p:sp>
        <p:nvSpPr>
          <p:cNvPr id="5" name="Footer Placeholder 4"/>
          <p:cNvSpPr>
            <a:spLocks noGrp="1"/>
          </p:cNvSpPr>
          <p:nvPr>
            <p:ph type="ftr" sz="quarter" idx="11"/>
          </p:nvPr>
        </p:nvSpPr>
        <p:spPr/>
        <p:txBody>
          <a:bodyPr/>
          <a:lstStyle/>
          <a:p>
            <a:r>
              <a:rPr lang="en-US">
                <a:solidFill>
                  <a:prstClr val="black">
                    <a:tint val="75000"/>
                  </a:prstClr>
                </a:solidFill>
              </a:rPr>
              <a:t>Rutgers Law School - Newark</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762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solidFill>
                  <a:prstClr val="black">
                    <a:tint val="75000"/>
                  </a:prstClr>
                </a:solidFill>
              </a:rPr>
              <a:t>15 September 2016</a:t>
            </a:r>
          </a:p>
        </p:txBody>
      </p:sp>
      <p:sp>
        <p:nvSpPr>
          <p:cNvPr id="6" name="Footer Placeholder 5"/>
          <p:cNvSpPr>
            <a:spLocks noGrp="1"/>
          </p:cNvSpPr>
          <p:nvPr>
            <p:ph type="ftr" sz="quarter" idx="11"/>
          </p:nvPr>
        </p:nvSpPr>
        <p:spPr/>
        <p:txBody>
          <a:bodyPr/>
          <a:lstStyle/>
          <a:p>
            <a:r>
              <a:rPr lang="en-US">
                <a:solidFill>
                  <a:prstClr val="black">
                    <a:tint val="75000"/>
                  </a:prstClr>
                </a:solidFill>
              </a:rPr>
              <a:t>Rutgers Law School - Newark</a:t>
            </a: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101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solidFill>
                  <a:prstClr val="black">
                    <a:tint val="75000"/>
                  </a:prstClr>
                </a:solidFill>
              </a:rPr>
              <a:t>15 September 2016</a:t>
            </a:r>
          </a:p>
        </p:txBody>
      </p:sp>
      <p:sp>
        <p:nvSpPr>
          <p:cNvPr id="8" name="Footer Placeholder 7"/>
          <p:cNvSpPr>
            <a:spLocks noGrp="1"/>
          </p:cNvSpPr>
          <p:nvPr>
            <p:ph type="ftr" sz="quarter" idx="11"/>
          </p:nvPr>
        </p:nvSpPr>
        <p:spPr/>
        <p:txBody>
          <a:bodyPr/>
          <a:lstStyle/>
          <a:p>
            <a:r>
              <a:rPr lang="en-US">
                <a:solidFill>
                  <a:prstClr val="black">
                    <a:tint val="75000"/>
                  </a:prstClr>
                </a:solidFill>
              </a:rPr>
              <a:t>Rutgers Law School - Newark</a:t>
            </a:r>
          </a:p>
        </p:txBody>
      </p:sp>
      <p:sp>
        <p:nvSpPr>
          <p:cNvPr id="9" name="Slide Number Placeholder 8"/>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130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solidFill>
                  <a:prstClr val="black">
                    <a:tint val="75000"/>
                  </a:prstClr>
                </a:solidFill>
              </a:rPr>
              <a:t>15 September 2016</a:t>
            </a:r>
          </a:p>
        </p:txBody>
      </p:sp>
      <p:sp>
        <p:nvSpPr>
          <p:cNvPr id="4" name="Footer Placeholder 3"/>
          <p:cNvSpPr>
            <a:spLocks noGrp="1"/>
          </p:cNvSpPr>
          <p:nvPr>
            <p:ph type="ftr" sz="quarter" idx="11"/>
          </p:nvPr>
        </p:nvSpPr>
        <p:spPr/>
        <p:txBody>
          <a:bodyPr/>
          <a:lstStyle/>
          <a:p>
            <a:r>
              <a:rPr lang="en-US">
                <a:solidFill>
                  <a:prstClr val="black">
                    <a:tint val="75000"/>
                  </a:prstClr>
                </a:solidFill>
              </a:rPr>
              <a:t>Rutgers Law School - Newark</a:t>
            </a:r>
          </a:p>
        </p:txBody>
      </p:sp>
      <p:sp>
        <p:nvSpPr>
          <p:cNvPr id="5" name="Slide Number Placeholder 4"/>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870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15 September 2016</a:t>
            </a:r>
          </a:p>
        </p:txBody>
      </p:sp>
      <p:sp>
        <p:nvSpPr>
          <p:cNvPr id="3" name="Footer Placeholder 2"/>
          <p:cNvSpPr>
            <a:spLocks noGrp="1"/>
          </p:cNvSpPr>
          <p:nvPr>
            <p:ph type="ftr" sz="quarter" idx="11"/>
          </p:nvPr>
        </p:nvSpPr>
        <p:spPr/>
        <p:txBody>
          <a:bodyPr/>
          <a:lstStyle/>
          <a:p>
            <a:r>
              <a:rPr lang="en-US">
                <a:solidFill>
                  <a:prstClr val="black">
                    <a:tint val="75000"/>
                  </a:prstClr>
                </a:solidFill>
              </a:rPr>
              <a:t>Rutgers Law School - Newark</a:t>
            </a:r>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43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35C81A-C0CF-42FF-A0F8-EC43F56D498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8244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15 September 2016</a:t>
            </a:r>
          </a:p>
        </p:txBody>
      </p:sp>
      <p:sp>
        <p:nvSpPr>
          <p:cNvPr id="6" name="Footer Placeholder 5"/>
          <p:cNvSpPr>
            <a:spLocks noGrp="1"/>
          </p:cNvSpPr>
          <p:nvPr>
            <p:ph type="ftr" sz="quarter" idx="11"/>
          </p:nvPr>
        </p:nvSpPr>
        <p:spPr/>
        <p:txBody>
          <a:bodyPr/>
          <a:lstStyle/>
          <a:p>
            <a:r>
              <a:rPr lang="en-US">
                <a:solidFill>
                  <a:prstClr val="black">
                    <a:tint val="75000"/>
                  </a:prstClr>
                </a:solidFill>
              </a:rPr>
              <a:t>Rutgers Law School - Newark</a:t>
            </a: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40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15 September 2016</a:t>
            </a:r>
          </a:p>
        </p:txBody>
      </p:sp>
      <p:sp>
        <p:nvSpPr>
          <p:cNvPr id="6" name="Footer Placeholder 5"/>
          <p:cNvSpPr>
            <a:spLocks noGrp="1"/>
          </p:cNvSpPr>
          <p:nvPr>
            <p:ph type="ftr" sz="quarter" idx="11"/>
          </p:nvPr>
        </p:nvSpPr>
        <p:spPr/>
        <p:txBody>
          <a:bodyPr/>
          <a:lstStyle/>
          <a:p>
            <a:r>
              <a:rPr lang="en-US">
                <a:solidFill>
                  <a:prstClr val="black">
                    <a:tint val="75000"/>
                  </a:prstClr>
                </a:solidFill>
              </a:rPr>
              <a:t>Rutgers Law School - Newark</a:t>
            </a: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664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15 September 2016</a:t>
            </a:r>
          </a:p>
        </p:txBody>
      </p:sp>
      <p:sp>
        <p:nvSpPr>
          <p:cNvPr id="5" name="Footer Placeholder 4"/>
          <p:cNvSpPr>
            <a:spLocks noGrp="1"/>
          </p:cNvSpPr>
          <p:nvPr>
            <p:ph type="ftr" sz="quarter" idx="11"/>
          </p:nvPr>
        </p:nvSpPr>
        <p:spPr/>
        <p:txBody>
          <a:bodyPr/>
          <a:lstStyle/>
          <a:p>
            <a:r>
              <a:rPr lang="en-US">
                <a:solidFill>
                  <a:prstClr val="black">
                    <a:tint val="75000"/>
                  </a:prstClr>
                </a:solidFill>
              </a:rPr>
              <a:t>Rutgers Law School - Newark</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849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prstClr val="black">
                    <a:tint val="75000"/>
                  </a:prstClr>
                </a:solidFill>
              </a:rPr>
              <a:t>15 September 2016</a:t>
            </a:r>
          </a:p>
        </p:txBody>
      </p:sp>
      <p:sp>
        <p:nvSpPr>
          <p:cNvPr id="5" name="Footer Placeholder 4"/>
          <p:cNvSpPr>
            <a:spLocks noGrp="1"/>
          </p:cNvSpPr>
          <p:nvPr>
            <p:ph type="ftr" sz="quarter" idx="11"/>
          </p:nvPr>
        </p:nvSpPr>
        <p:spPr/>
        <p:txBody>
          <a:bodyPr/>
          <a:lstStyle/>
          <a:p>
            <a:r>
              <a:rPr lang="en-US">
                <a:solidFill>
                  <a:prstClr val="black">
                    <a:tint val="75000"/>
                  </a:prstClr>
                </a:solidFill>
              </a:rPr>
              <a:t>Rutgers Law School - Newark</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22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7BDEBE-405C-4884-935D-163ACA4421B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4713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7A16C7A-44D5-4A79-ADD8-D24FB9C9507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8937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5F20E87-1028-4B03-9347-CFB21F33C33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4797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D2B6CD0-EC81-46F8-B16D-9448C092119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684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F5A9BD-7E82-4DE7-939D-8104BEF498C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0060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000000"/>
                </a:solidFill>
              </a:rPr>
              <a:t>15 September 2016</a:t>
            </a: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Rutgers Law School - Newark</a:t>
            </a: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9C7140-866F-4080-8816-B066FFF77A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139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1" y="0"/>
            <a:ext cx="9656233" cy="1981200"/>
            <a:chOff x="0" y="0"/>
            <a:chExt cx="4562" cy="1248"/>
          </a:xfrm>
        </p:grpSpPr>
        <p:sp>
          <p:nvSpPr>
            <p:cNvPr id="6349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charset="0"/>
              </a:endParaRPr>
            </a:p>
          </p:txBody>
        </p:sp>
        <p:sp>
          <p:nvSpPr>
            <p:cNvPr id="6349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charset="0"/>
              </a:endParaRPr>
            </a:p>
          </p:txBody>
        </p:sp>
      </p:grpSp>
      <p:sp>
        <p:nvSpPr>
          <p:cNvPr id="63493" name="Rectangle 5"/>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4" name="Rectangle 6"/>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5" name="Rectangle 7"/>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C0C0C0"/>
                  </a:outerShdw>
                </a:effectLst>
              </a:defRPr>
            </a:lvl1pPr>
          </a:lstStyle>
          <a:p>
            <a:r>
              <a:rPr lang="en-US">
                <a:solidFill>
                  <a:srgbClr val="000000"/>
                </a:solidFill>
                <a:latin typeface="Tahoma" charset="0"/>
              </a:rPr>
              <a:t>15 September 2016</a:t>
            </a:r>
            <a:endParaRPr lang="en-US" dirty="0">
              <a:solidFill>
                <a:srgbClr val="000000"/>
              </a:solidFill>
              <a:latin typeface="Tahoma" charset="0"/>
            </a:endParaRPr>
          </a:p>
        </p:txBody>
      </p:sp>
      <p:sp>
        <p:nvSpPr>
          <p:cNvPr id="63496" name="Rectangle 8"/>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C0C0C0"/>
                  </a:outerShdw>
                </a:effectLst>
              </a:defRPr>
            </a:lvl1pPr>
          </a:lstStyle>
          <a:p>
            <a:r>
              <a:rPr lang="en-US">
                <a:solidFill>
                  <a:srgbClr val="000000"/>
                </a:solidFill>
                <a:latin typeface="Tahoma" charset="0"/>
              </a:rPr>
              <a:t>Rutgers Law School - Newark</a:t>
            </a:r>
            <a:endParaRPr lang="en-US" dirty="0">
              <a:solidFill>
                <a:srgbClr val="000000"/>
              </a:solidFill>
              <a:latin typeface="Tahoma" charset="0"/>
            </a:endParaRPr>
          </a:p>
        </p:txBody>
      </p:sp>
      <p:sp>
        <p:nvSpPr>
          <p:cNvPr id="63497" name="Rectangle 9"/>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defRPr>
            </a:lvl1pPr>
          </a:lstStyle>
          <a:p>
            <a:fld id="{AE194B73-4B90-4505-AF03-EBD58DBB2F83}" type="slidenum">
              <a:rPr lang="en-US">
                <a:solidFill>
                  <a:srgbClr val="000000"/>
                </a:solidFill>
                <a:latin typeface="Tahoma" charset="0"/>
              </a:rPr>
              <a:pPr/>
              <a:t>‹#›</a:t>
            </a:fld>
            <a:endParaRPr lang="en-US" dirty="0">
              <a:solidFill>
                <a:srgbClr val="000000"/>
              </a:solidFill>
              <a:latin typeface="Tahoma" charset="0"/>
            </a:endParaRPr>
          </a:p>
        </p:txBody>
      </p:sp>
    </p:spTree>
    <p:extLst>
      <p:ext uri="{BB962C8B-B14F-4D97-AF65-F5344CB8AC3E}">
        <p14:creationId xmlns:p14="http://schemas.microsoft.com/office/powerpoint/2010/main" val="3785030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tmplLst>
          <p:tmpl lvl="1">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Lst>
      </p:bldP>
    </p:bldLst>
  </p:timing>
  <p:hf hdr="0" ftr="0" dt="0"/>
  <p:txStyles>
    <p:titleStyle>
      <a:lvl1pPr algn="ctr" rtl="0" fontAlgn="base">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2pPr>
      <a:lvl3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3pPr>
      <a:lvl4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4pPr>
      <a:lvl5pPr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5pPr>
      <a:lvl6pPr marL="4572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6pPr>
      <a:lvl7pPr marL="9144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7pPr>
      <a:lvl8pPr marL="13716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8pPr>
      <a:lvl9pPr marL="1828800" algn="ctr" rtl="0" fontAlgn="base">
        <a:spcBef>
          <a:spcPct val="0"/>
        </a:spcBef>
        <a:spcAft>
          <a:spcPct val="0"/>
        </a:spcAft>
        <a:defRPr sz="3600">
          <a:solidFill>
            <a:schemeClr val="tx2"/>
          </a:solidFill>
          <a:effectLst>
            <a:outerShdw blurRad="38100" dist="38100" dir="2700000" algn="tl">
              <a:srgbClr val="C0C0C0"/>
            </a:outerShdw>
          </a:effectLst>
          <a:latin typeface="Tahoma"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1"/>
        </a:buClr>
        <a:buChar char="–"/>
        <a:defRPr sz="32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2" y="0"/>
            <a:ext cx="9656233" cy="1981200"/>
            <a:chOff x="0" y="0"/>
            <a:chExt cx="4562" cy="1248"/>
          </a:xfrm>
        </p:grpSpPr>
        <p:sp>
          <p:nvSpPr>
            <p:cNvPr id="6349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a:endParaRPr>
            </a:p>
          </p:txBody>
        </p:sp>
        <p:sp>
          <p:nvSpPr>
            <p:cNvPr id="6349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hangingPunct="0"/>
              <a:endParaRPr lang="en-US" dirty="0">
                <a:solidFill>
                  <a:srgbClr val="000000"/>
                </a:solidFill>
                <a:latin typeface="Tahoma"/>
              </a:endParaRPr>
            </a:p>
          </p:txBody>
        </p:sp>
      </p:grpSp>
      <p:sp>
        <p:nvSpPr>
          <p:cNvPr id="63493" name="Rectangle 5"/>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4" name="Rectangle 6"/>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5" name="Rectangle 7"/>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900">
                <a:effectLst>
                  <a:outerShdw blurRad="38100" dist="38100" dir="2700000" algn="tl">
                    <a:srgbClr val="C0C0C0"/>
                  </a:outerShdw>
                </a:effectLst>
              </a:defRPr>
            </a:lvl1pPr>
          </a:lstStyle>
          <a:p>
            <a:r>
              <a:rPr lang="en-US">
                <a:solidFill>
                  <a:srgbClr val="000000"/>
                </a:solidFill>
                <a:latin typeface="Tahoma"/>
              </a:rPr>
              <a:t>15 September 2016</a:t>
            </a:r>
            <a:endParaRPr lang="en-US" dirty="0">
              <a:solidFill>
                <a:srgbClr val="000000"/>
              </a:solidFill>
              <a:latin typeface="Tahoma"/>
            </a:endParaRPr>
          </a:p>
        </p:txBody>
      </p:sp>
      <p:sp>
        <p:nvSpPr>
          <p:cNvPr id="63496" name="Rectangle 8"/>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900">
                <a:effectLst>
                  <a:outerShdw blurRad="38100" dist="38100" dir="2700000" algn="tl">
                    <a:srgbClr val="C0C0C0"/>
                  </a:outerShdw>
                </a:effectLst>
              </a:defRPr>
            </a:lvl1pPr>
          </a:lstStyle>
          <a:p>
            <a:r>
              <a:rPr lang="en-US">
                <a:solidFill>
                  <a:srgbClr val="000000"/>
                </a:solidFill>
                <a:latin typeface="Tahoma"/>
              </a:rPr>
              <a:t>Rutgers Law School - Newark</a:t>
            </a:r>
            <a:endParaRPr lang="en-US" dirty="0">
              <a:solidFill>
                <a:srgbClr val="000000"/>
              </a:solidFill>
              <a:latin typeface="Tahoma"/>
            </a:endParaRPr>
          </a:p>
        </p:txBody>
      </p:sp>
      <p:sp>
        <p:nvSpPr>
          <p:cNvPr id="63497" name="Rectangle 9"/>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00">
                <a:effectLst>
                  <a:outerShdw blurRad="38100" dist="38100" dir="2700000" algn="tl">
                    <a:srgbClr val="C0C0C0"/>
                  </a:outerShdw>
                </a:effectLst>
              </a:defRPr>
            </a:lvl1pPr>
          </a:lstStyle>
          <a:p>
            <a:fld id="{A7E6FCE7-5BE4-46F4-B6DA-447B2CB002A8}" type="slidenum">
              <a:rPr lang="en-US">
                <a:solidFill>
                  <a:srgbClr val="000000"/>
                </a:solidFill>
                <a:latin typeface="Tahoma"/>
              </a:rPr>
              <a:pPr/>
              <a:t>‹#›</a:t>
            </a:fld>
            <a:endParaRPr lang="en-US" dirty="0">
              <a:solidFill>
                <a:srgbClr val="000000"/>
              </a:solidFill>
              <a:latin typeface="Tahoma"/>
            </a:endParaRPr>
          </a:p>
        </p:txBody>
      </p:sp>
    </p:spTree>
    <p:extLst>
      <p:ext uri="{BB962C8B-B14F-4D97-AF65-F5344CB8AC3E}">
        <p14:creationId xmlns:p14="http://schemas.microsoft.com/office/powerpoint/2010/main" val="40186604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tmplLst>
          <p:tmpl lvl="1">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63494"/>
                        </p:tgtEl>
                        <p:attrNameLst>
                          <p:attrName>style.visibility</p:attrName>
                        </p:attrNameLst>
                      </p:cBhvr>
                      <p:to>
                        <p:strVal val="visible"/>
                      </p:to>
                    </p:set>
                  </p:childTnLst>
                </p:cTn>
              </p:par>
            </p:tnLst>
          </p:tmpl>
        </p:tmplLst>
      </p:bldP>
    </p:bldLst>
  </p:timing>
  <p:hf hdr="0" ftr="0" dt="0"/>
  <p:txStyles>
    <p:titleStyle>
      <a:lvl1pPr algn="ctr" rtl="0" fontAlgn="base">
        <a:spcBef>
          <a:spcPct val="0"/>
        </a:spcBef>
        <a:spcAft>
          <a:spcPct val="0"/>
        </a:spcAft>
        <a:defRPr sz="27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2pPr>
      <a:lvl3pPr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3pPr>
      <a:lvl4pPr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4pPr>
      <a:lvl5pPr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5pPr>
      <a:lvl6pPr marL="342900"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6pPr>
      <a:lvl7pPr marL="685800"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7pPr>
      <a:lvl8pPr marL="1028700"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8pPr>
      <a:lvl9pPr marL="1371600" algn="ctr" rtl="0" fontAlgn="base">
        <a:spcBef>
          <a:spcPct val="0"/>
        </a:spcBef>
        <a:spcAft>
          <a:spcPct val="0"/>
        </a:spcAft>
        <a:defRPr sz="2700">
          <a:solidFill>
            <a:schemeClr val="tx2"/>
          </a:solidFill>
          <a:effectLst>
            <a:outerShdw blurRad="38100" dist="38100" dir="2700000" algn="tl">
              <a:srgbClr val="C0C0C0"/>
            </a:outerShdw>
          </a:effectLst>
          <a:latin typeface="Tahoma" charset="0"/>
        </a:defRPr>
      </a:lvl9pPr>
    </p:titleStyle>
    <p:bodyStyle>
      <a:lvl1pPr marL="257175" indent="-257175" algn="l" rtl="0" fontAlgn="base">
        <a:spcBef>
          <a:spcPct val="20000"/>
        </a:spcBef>
        <a:spcAft>
          <a:spcPct val="0"/>
        </a:spcAft>
        <a:buClr>
          <a:schemeClr val="hlink"/>
        </a:buClr>
        <a:buSzPct val="80000"/>
        <a:buFont typeface="Wingdings" pitchFamily="2" charset="2"/>
        <a:buChar char="n"/>
        <a:defRPr sz="2400">
          <a:solidFill>
            <a:schemeClr val="tx1"/>
          </a:solidFill>
          <a:effectLst>
            <a:outerShdw blurRad="38100" dist="38100" dir="2700000" algn="tl">
              <a:srgbClr val="C0C0C0"/>
            </a:outerShdw>
          </a:effectLst>
          <a:latin typeface="+mn-lt"/>
          <a:ea typeface="+mn-ea"/>
          <a:cs typeface="+mn-cs"/>
        </a:defRPr>
      </a:lvl1pPr>
      <a:lvl2pPr marL="557213" indent="-214313" algn="l" rtl="0" fontAlgn="base">
        <a:spcBef>
          <a:spcPct val="20000"/>
        </a:spcBef>
        <a:spcAft>
          <a:spcPct val="0"/>
        </a:spcAft>
        <a:buClr>
          <a:schemeClr val="tx1"/>
        </a:buClr>
        <a:buChar char="–"/>
        <a:defRPr sz="2400">
          <a:solidFill>
            <a:schemeClr val="tx1"/>
          </a:solidFill>
          <a:effectLst>
            <a:outerShdw blurRad="38100" dist="38100" dir="2700000" algn="tl">
              <a:srgbClr val="C0C0C0"/>
            </a:outerShdw>
          </a:effectLst>
          <a:latin typeface="+mn-lt"/>
        </a:defRPr>
      </a:lvl2pPr>
      <a:lvl3pPr marL="857250" indent="-17145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200150" indent="-171450" algn="l" rtl="0" fontAlgn="base">
        <a:spcBef>
          <a:spcPct val="20000"/>
        </a:spcBef>
        <a:spcAft>
          <a:spcPct val="0"/>
        </a:spcAft>
        <a:buChar char="–"/>
        <a:defRPr sz="2400">
          <a:solidFill>
            <a:schemeClr val="tx1"/>
          </a:solidFill>
          <a:effectLst>
            <a:outerShdw blurRad="38100" dist="38100" dir="2700000" algn="tl">
              <a:srgbClr val="C0C0C0"/>
            </a:outerShdw>
          </a:effectLst>
          <a:latin typeface="+mn-lt"/>
        </a:defRPr>
      </a:lvl4pPr>
      <a:lvl5pPr marL="15430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5pPr>
      <a:lvl6pPr marL="18859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6pPr>
      <a:lvl7pPr marL="22288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7pPr>
      <a:lvl8pPr marL="25717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8pPr>
      <a:lvl9pPr marL="2914650" indent="-171450" algn="l" rtl="0" fontAlgn="base">
        <a:spcBef>
          <a:spcPct val="20000"/>
        </a:spcBef>
        <a:spcAft>
          <a:spcPct val="0"/>
        </a:spcAft>
        <a:buClr>
          <a:schemeClr val="hlink"/>
        </a:buClr>
        <a:buFont typeface="Wingdings" pitchFamily="2" charset="2"/>
        <a:buChar char="§"/>
        <a:defRPr sz="1500">
          <a:solidFill>
            <a:schemeClr val="tx1"/>
          </a:solidFill>
          <a:effectLst>
            <a:outerShdw blurRad="38100" dist="38100" dir="2700000" algn="tl">
              <a:srgbClr val="C0C0C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 September 2016</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Rutgers Law School - Newark</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DDDC8-15FC-4E55-BFF0-8AA321BCFE17}" type="slidenum">
              <a:rPr lang="en-US" smtClean="0"/>
              <a:pPr/>
              <a:t>‹#›</a:t>
            </a:fld>
            <a:endParaRPr lang="en-US" dirty="0"/>
          </a:p>
        </p:txBody>
      </p:sp>
    </p:spTree>
    <p:extLst>
      <p:ext uri="{BB962C8B-B14F-4D97-AF65-F5344CB8AC3E}">
        <p14:creationId xmlns:p14="http://schemas.microsoft.com/office/powerpoint/2010/main" val="3280401540"/>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yalelawjournal.org/forum/apple-and-the-american-revolution-remembering-why-we-have-the-fourth-amendment-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clarkcunningham.org/Apple/Cases/Microsoft2dCir.html" TargetMode="External"/><Relationship Id="rId1" Type="http://schemas.openxmlformats.org/officeDocument/2006/relationships/slideLayout" Target="../slideLayouts/slideLayout26.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clarkcunningham.org/Apple/Cases/USvRavelo.html" TargetMode="External"/><Relationship Id="rId1" Type="http://schemas.openxmlformats.org/officeDocument/2006/relationships/slideLayout" Target="../slideLayouts/slideLayout26.xml"/><Relationship Id="rId4" Type="http://schemas.openxmlformats.org/officeDocument/2006/relationships/hyperlink" Target="http://www.bloomberg.com/news/articles/2015-11-11/inside-a-5-7-billion-antitrust-trainwreck"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www.clarkcunningham.org/Apple-web/AALS-2024-Resources/DOJ-Manual-SampleESIWarrant.pdf" TargetMode="External"/><Relationship Id="rId2" Type="http://schemas.openxmlformats.org/officeDocument/2006/relationships/hyperlink" Target="http://www.clarkcunningham.org/Apple-web/AALS-2024-Resources/Warrants.html" TargetMode="External"/><Relationship Id="rId1" Type="http://schemas.openxmlformats.org/officeDocument/2006/relationships/slideLayout" Target="../slideLayouts/slideLayout24.xml"/><Relationship Id="rId5" Type="http://schemas.openxmlformats.org/officeDocument/2006/relationships/hyperlink" Target="http://www.clarkcunningham.org/Apple-web/AALS-2024-Resources/USvMicrosoft-2dCir-warrant.pdf" TargetMode="External"/><Relationship Id="rId4" Type="http://schemas.openxmlformats.org/officeDocument/2006/relationships/hyperlink" Target="http://www.clarkcunningham.org/Apple-web/AALS-2024-Resources/VT-2010-12-22%20search%20warrant%20as%20issued.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larkcunningham.org/Apple-web/AALS-2024-Resources/Nelson-SearchWarrant-18Jan2018.pdf" TargetMode="External"/><Relationship Id="rId2" Type="http://schemas.openxmlformats.org/officeDocument/2006/relationships/hyperlink" Target="http://www.clarkcunningham.org/Apple-web/AALS-2024-Resources/Warrants.html" TargetMode="External"/><Relationship Id="rId1" Type="http://schemas.openxmlformats.org/officeDocument/2006/relationships/slideLayout" Target="../slideLayouts/slideLayout24.xml"/><Relationship Id="rId6" Type="http://schemas.openxmlformats.org/officeDocument/2006/relationships/hyperlink" Target="http://www.clarkcunningham.org/Apple-web/AALS-2024-Resources/Crawford-Warrant.pdf" TargetMode="External"/><Relationship Id="rId5" Type="http://schemas.openxmlformats.org/officeDocument/2006/relationships/hyperlink" Target="http://www.clarkcunningham.org/Apple-web/AALS-2024-Resources/Crawford-WarrantApplication-Excerpt.pdf" TargetMode="External"/><Relationship Id="rId4" Type="http://schemas.openxmlformats.org/officeDocument/2006/relationships/hyperlink" Target="http://www.clarkcunningham.org/Apple-web/AALS-2024-Resources/Crawford-WarrantApplication.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clarkcunningham.org/Apple/Cases/Facciola/Facciola%20-%20Redacted%20Mac.Com%20-%20Magistrate.pdf" TargetMode="External"/><Relationship Id="rId2" Type="http://schemas.openxmlformats.org/officeDocument/2006/relationships/hyperlink" Target="http://www.clarkcunningham.org/Apple/Cases/Waxse/Waxse%20-%20Three%20Hotmail%20Accounts.pdf" TargetMode="External"/><Relationship Id="rId1" Type="http://schemas.openxmlformats.org/officeDocument/2006/relationships/slideLayout" Target="../slideLayouts/slideLayout24.xml"/><Relationship Id="rId4" Type="http://schemas.openxmlformats.org/officeDocument/2006/relationships/hyperlink" Target="http://www.clarkcunningham.org/Apple/Index.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natlawreview.com/article/magistrates-revolt-unexpected-resistance-to-federal-governmentefforts-to-get-genera" TargetMode="External"/><Relationship Id="rId2" Type="http://schemas.openxmlformats.org/officeDocument/2006/relationships/hyperlink" Target="http://bclawreview.org/files/2015/12/06_clark.pdf" TargetMode="External"/><Relationship Id="rId1" Type="http://schemas.openxmlformats.org/officeDocument/2006/relationships/slideLayout" Target="../slideLayouts/slideLayout24.xml"/><Relationship Id="rId6" Type="http://schemas.openxmlformats.org/officeDocument/2006/relationships/hyperlink" Target="https://www.vanderbiltlawreview.org/wp-content/uploads/sites/89/2016/04/The-Post-Riley-Search-Warrant-Search-Protocols-and-Particularity-in-Cell-Phone-Searches.pdf" TargetMode="External"/><Relationship Id="rId5" Type="http://schemas.openxmlformats.org/officeDocument/2006/relationships/hyperlink" Target="https://scholarship.law.georgetown.edu/facpub/1791" TargetMode="External"/><Relationship Id="rId4" Type="http://schemas.openxmlformats.org/officeDocument/2006/relationships/hyperlink" Target="http://www.yalelawjournal.org/forum/apple-and-the-american-revolution-remembering-why-we-have-the-fourth-amendment-1"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washingtonpost.com/local/crime/low-level-federal-judges-balking-at-law-enforcement-requests-for-electronic-evidence/2014/04/24/eec81748-c01b-11e3-b195-dd0c1174052c_story.html" TargetMode="Externa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hyperlink" Target="http://www.clarkcunningham.org/Apple/Index.html"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A88870-DA59-BF2B-7C42-544B1D629447}"/>
              </a:ext>
            </a:extLst>
          </p:cNvPr>
          <p:cNvSpPr>
            <a:spLocks noGrp="1"/>
          </p:cNvSpPr>
          <p:nvPr>
            <p:ph type="ctrTitle"/>
          </p:nvPr>
        </p:nvSpPr>
        <p:spPr>
          <a:xfrm>
            <a:off x="457200" y="304801"/>
            <a:ext cx="10210800" cy="2286000"/>
          </a:xfrm>
        </p:spPr>
        <p:txBody>
          <a:bodyPr>
            <a:normAutofit fontScale="90000"/>
          </a:bodyPr>
          <a:lstStyle/>
          <a:p>
            <a:r>
              <a:rPr lang="en-US" b="1" dirty="0"/>
              <a:t>Are most search warrants for electronically stored information unconstitutional general warrants?</a:t>
            </a:r>
          </a:p>
        </p:txBody>
      </p:sp>
      <p:sp>
        <p:nvSpPr>
          <p:cNvPr id="7" name="Content Placeholder 6">
            <a:extLst>
              <a:ext uri="{FF2B5EF4-FFF2-40B4-BE49-F238E27FC236}">
                <a16:creationId xmlns:a16="http://schemas.microsoft.com/office/drawing/2014/main" id="{8EB25E3F-2EAE-BCFE-89CA-3DDC7FADD734}"/>
              </a:ext>
            </a:extLst>
          </p:cNvPr>
          <p:cNvSpPr>
            <a:spLocks noGrp="1"/>
          </p:cNvSpPr>
          <p:nvPr>
            <p:ph type="subTitle" idx="1"/>
          </p:nvPr>
        </p:nvSpPr>
        <p:spPr>
          <a:xfrm>
            <a:off x="914400" y="2743200"/>
            <a:ext cx="9753600" cy="3276600"/>
          </a:xfrm>
        </p:spPr>
        <p:txBody>
          <a:bodyPr>
            <a:normAutofit/>
          </a:bodyPr>
          <a:lstStyle/>
          <a:p>
            <a:r>
              <a:rPr lang="en-US" b="1" dirty="0"/>
              <a:t>Association of American </a:t>
            </a:r>
            <a:r>
              <a:rPr lang="en-US" b="1"/>
              <a:t>Law Schools </a:t>
            </a:r>
            <a:r>
              <a:rPr lang="en-US" b="1" dirty="0"/>
              <a:t>2024 Meeting</a:t>
            </a:r>
          </a:p>
          <a:p>
            <a:r>
              <a:rPr lang="en-US" dirty="0"/>
              <a:t>Criminal Procedure Section</a:t>
            </a:r>
            <a:br>
              <a:rPr lang="en-US" dirty="0"/>
            </a:br>
            <a:r>
              <a:rPr lang="en-US" dirty="0"/>
              <a:t>Friday, January 5, 2024  </a:t>
            </a:r>
            <a:br>
              <a:rPr lang="en-US" dirty="0"/>
            </a:br>
            <a:r>
              <a:rPr lang="en-US" dirty="0"/>
              <a:t>Clark D. Cunningham, Georgia State Law, Moderator</a:t>
            </a:r>
            <a:br>
              <a:rPr lang="en-US" dirty="0"/>
            </a:br>
            <a:r>
              <a:rPr lang="en-US" dirty="0"/>
              <a:t>Leonard Bailey, U.S. Department of Justice</a:t>
            </a:r>
            <a:br>
              <a:rPr lang="en-US" dirty="0"/>
            </a:br>
            <a:r>
              <a:rPr lang="en-US" dirty="0"/>
              <a:t>Laura Donohue, Georgetown Law</a:t>
            </a:r>
            <a:br>
              <a:rPr lang="en-US" dirty="0"/>
            </a:br>
            <a:r>
              <a:rPr lang="en-US" dirty="0"/>
              <a:t>Orin Kerr, Berkeley Law</a:t>
            </a:r>
            <a:br>
              <a:rPr lang="en-US" dirty="0"/>
            </a:br>
            <a:r>
              <a:rPr lang="en-US" dirty="0"/>
              <a:t>Tracey Maclin, Levin College of Law, University of Florida</a:t>
            </a:r>
            <a:br>
              <a:rPr lang="en-US" dirty="0"/>
            </a:br>
            <a:r>
              <a:rPr lang="en-US" dirty="0"/>
              <a:t>Paul Ohm, Georgetown Law</a:t>
            </a:r>
          </a:p>
        </p:txBody>
      </p:sp>
      <p:sp>
        <p:nvSpPr>
          <p:cNvPr id="5" name="Slide Number Placeholder 4">
            <a:extLst>
              <a:ext uri="{FF2B5EF4-FFF2-40B4-BE49-F238E27FC236}">
                <a16:creationId xmlns:a16="http://schemas.microsoft.com/office/drawing/2014/main" id="{33C3DD0B-8773-56E5-5519-BF754C10717E}"/>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1516434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Autofit/>
          </a:bodyPr>
          <a:lstStyle/>
          <a:p>
            <a:r>
              <a:rPr lang="en-US" sz="5400" b="1" dirty="0"/>
              <a:t>James Otis</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1295400"/>
            <a:ext cx="2737669" cy="3807149"/>
          </a:xfrm>
        </p:spPr>
      </p:pic>
      <p:sp>
        <p:nvSpPr>
          <p:cNvPr id="4" name="Content Placeholder 3"/>
          <p:cNvSpPr>
            <a:spLocks noGrp="1"/>
          </p:cNvSpPr>
          <p:nvPr>
            <p:ph sz="half" idx="2"/>
          </p:nvPr>
        </p:nvSpPr>
        <p:spPr>
          <a:xfrm>
            <a:off x="4267200" y="1143000"/>
            <a:ext cx="7086600" cy="5033963"/>
          </a:xfrm>
        </p:spPr>
        <p:txBody>
          <a:bodyPr>
            <a:normAutofit/>
          </a:bodyPr>
          <a:lstStyle/>
          <a:p>
            <a:r>
              <a:rPr lang="en-US" sz="5400" dirty="0"/>
              <a:t>The writ of assistance is</a:t>
            </a:r>
          </a:p>
          <a:p>
            <a:r>
              <a:rPr lang="en-US" sz="5400" dirty="0"/>
              <a:t> “the worst instrument of arbitrary power</a:t>
            </a:r>
          </a:p>
          <a:p>
            <a:r>
              <a:rPr lang="en-US" sz="5400" dirty="0"/>
              <a:t>the most destructive of English liberty”</a:t>
            </a:r>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01262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lstStyle/>
          <a:p>
            <a:r>
              <a:rPr lang="en-US" dirty="0"/>
              <a:t>Otis                                    Fourth Amendment</a:t>
            </a:r>
          </a:p>
        </p:txBody>
      </p:sp>
      <p:sp>
        <p:nvSpPr>
          <p:cNvPr id="3" name="Content Placeholder 2"/>
          <p:cNvSpPr>
            <a:spLocks noGrp="1"/>
          </p:cNvSpPr>
          <p:nvPr>
            <p:ph sz="half" idx="1"/>
          </p:nvPr>
        </p:nvSpPr>
        <p:spPr>
          <a:xfrm>
            <a:off x="838200" y="1246187"/>
            <a:ext cx="4648200" cy="4930776"/>
          </a:xfrm>
        </p:spPr>
        <p:txBody>
          <a:bodyPr>
            <a:normAutofit fontScale="92500"/>
          </a:bodyPr>
          <a:lstStyle/>
          <a:p>
            <a:r>
              <a:rPr lang="en-US" sz="4000" dirty="0"/>
              <a:t>“</a:t>
            </a:r>
            <a:r>
              <a:rPr lang="en-US" sz="4000" dirty="0">
                <a:highlight>
                  <a:srgbClr val="FFFF00"/>
                </a:highlight>
              </a:rPr>
              <a:t>special warrants only are legal</a:t>
            </a:r>
            <a:r>
              <a:rPr lang="en-US" sz="4000" dirty="0"/>
              <a:t>”</a:t>
            </a:r>
          </a:p>
          <a:p>
            <a:r>
              <a:rPr lang="en-US" sz="4000" dirty="0"/>
              <a:t>“upon oath by the person who asks </a:t>
            </a:r>
            <a:br>
              <a:rPr lang="en-US" sz="4000" dirty="0"/>
            </a:br>
            <a:r>
              <a:rPr lang="en-US" sz="4000" dirty="0"/>
              <a:t>that he suspects such goods to be concealed in THOSE VERY PLACES HE DESIRES TO SEARCH.” </a:t>
            </a:r>
          </a:p>
        </p:txBody>
      </p:sp>
      <p:sp>
        <p:nvSpPr>
          <p:cNvPr id="4" name="Content Placeholder 3"/>
          <p:cNvSpPr>
            <a:spLocks noGrp="1"/>
          </p:cNvSpPr>
          <p:nvPr>
            <p:ph sz="half" idx="2"/>
          </p:nvPr>
        </p:nvSpPr>
        <p:spPr>
          <a:xfrm>
            <a:off x="5638800" y="1246187"/>
            <a:ext cx="5715000" cy="4930776"/>
          </a:xfrm>
        </p:spPr>
        <p:txBody>
          <a:bodyPr>
            <a:normAutofit fontScale="92500"/>
          </a:bodyPr>
          <a:lstStyle/>
          <a:p>
            <a:r>
              <a:rPr lang="en-US" sz="4000" dirty="0"/>
              <a:t>“no Warrants shall issue</a:t>
            </a:r>
          </a:p>
          <a:p>
            <a:r>
              <a:rPr lang="en-US" sz="4000" dirty="0"/>
              <a:t>but upon probable cause supported by Oath or affirmation, and</a:t>
            </a:r>
          </a:p>
          <a:p>
            <a:r>
              <a:rPr lang="en-US" sz="4000" dirty="0">
                <a:highlight>
                  <a:srgbClr val="FFFF00"/>
                </a:highlight>
              </a:rPr>
              <a:t>particularly describing </a:t>
            </a:r>
            <a:r>
              <a:rPr lang="en-US" sz="4000" dirty="0"/>
              <a:t>the place to be searched and</a:t>
            </a:r>
          </a:p>
          <a:p>
            <a:r>
              <a:rPr lang="en-US" sz="4000" dirty="0"/>
              <a:t>the persons or things to be seized.”</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324919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609600" y="274638"/>
            <a:ext cx="10972800" cy="639762"/>
          </a:xfrm>
        </p:spPr>
        <p:txBody>
          <a:bodyPr/>
          <a:lstStyle/>
          <a:p>
            <a:r>
              <a:rPr lang="en-US" dirty="0">
                <a:effectLst/>
              </a:rPr>
              <a:t>John Adams</a:t>
            </a:r>
          </a:p>
        </p:txBody>
      </p:sp>
      <p:sp>
        <p:nvSpPr>
          <p:cNvPr id="18" name="Text Placeholder 17"/>
          <p:cNvSpPr>
            <a:spLocks noGrp="1"/>
          </p:cNvSpPr>
          <p:nvPr>
            <p:ph type="body" idx="1"/>
          </p:nvPr>
        </p:nvSpPr>
        <p:spPr>
          <a:xfrm>
            <a:off x="304801" y="1107509"/>
            <a:ext cx="5691188" cy="498476"/>
          </a:xfrm>
        </p:spPr>
        <p:txBody>
          <a:bodyPr/>
          <a:lstStyle/>
          <a:p>
            <a:r>
              <a:rPr lang="en-US" sz="2800" dirty="0">
                <a:effectLst/>
              </a:rPr>
              <a:t>“Otis was a flame of Fire!”</a:t>
            </a:r>
          </a:p>
        </p:txBody>
      </p:sp>
      <p:pic>
        <p:nvPicPr>
          <p:cNvPr id="22" name="Content Placeholder 2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1916341"/>
            <a:ext cx="4591405" cy="2427059"/>
          </a:xfrm>
        </p:spPr>
      </p:pic>
      <p:sp>
        <p:nvSpPr>
          <p:cNvPr id="20" name="Text Placeholder 19"/>
          <p:cNvSpPr>
            <a:spLocks noGrp="1"/>
          </p:cNvSpPr>
          <p:nvPr>
            <p:ph type="body" sz="quarter" idx="3"/>
          </p:nvPr>
        </p:nvSpPr>
        <p:spPr>
          <a:xfrm>
            <a:off x="6193368" y="1036637"/>
            <a:ext cx="5389033" cy="334963"/>
          </a:xfrm>
        </p:spPr>
        <p:txBody>
          <a:bodyPr/>
          <a:lstStyle/>
          <a:p>
            <a:endParaRPr lang="en-US" dirty="0"/>
          </a:p>
        </p:txBody>
      </p:sp>
      <p:sp>
        <p:nvSpPr>
          <p:cNvPr id="21" name="Content Placeholder 20"/>
          <p:cNvSpPr>
            <a:spLocks noGrp="1"/>
          </p:cNvSpPr>
          <p:nvPr>
            <p:ph sz="quarter" idx="4"/>
          </p:nvPr>
        </p:nvSpPr>
        <p:spPr>
          <a:xfrm>
            <a:off x="5201006" y="1371600"/>
            <a:ext cx="6381396" cy="4754563"/>
          </a:xfrm>
        </p:spPr>
        <p:txBody>
          <a:bodyPr/>
          <a:lstStyle/>
          <a:p>
            <a:r>
              <a:rPr lang="en-US" sz="3200" dirty="0"/>
              <a:t>“Every man of an immense crowded Audience appeared to me to go away, as I did, ready to take up Arms against </a:t>
            </a:r>
            <a:r>
              <a:rPr lang="en-US" sz="3200" dirty="0" err="1"/>
              <a:t>Writts</a:t>
            </a:r>
            <a:r>
              <a:rPr lang="en-US" sz="3200" dirty="0"/>
              <a:t> of Assistants [sic].</a:t>
            </a:r>
          </a:p>
          <a:p>
            <a:r>
              <a:rPr lang="en-US" sz="3200" dirty="0"/>
              <a:t> Then and there was the first scene of the first Act of Opposition to the arbitrary Claims of Great Britain.” </a:t>
            </a:r>
          </a:p>
          <a:p>
            <a:pPr marL="0" indent="0">
              <a:buNone/>
            </a:pPr>
            <a:endParaRPr lang="en-US" dirty="0"/>
          </a:p>
        </p:txBody>
      </p:sp>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92260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sz="4400" dirty="0">
                <a:effectLst/>
              </a:rPr>
              <a:t>Fourth Amendment</a:t>
            </a:r>
          </a:p>
        </p:txBody>
      </p:sp>
      <p:sp>
        <p:nvSpPr>
          <p:cNvPr id="16" name="Content Placeholder 15"/>
          <p:cNvSpPr>
            <a:spLocks noGrp="1"/>
          </p:cNvSpPr>
          <p:nvPr>
            <p:ph idx="1"/>
          </p:nvPr>
        </p:nvSpPr>
        <p:spPr/>
        <p:txBody>
          <a:bodyPr/>
          <a:lstStyle/>
          <a:p>
            <a:r>
              <a:rPr lang="en-US" sz="4400" dirty="0">
                <a:effectLst/>
              </a:rPr>
              <a:t>“The right of the people to be secure in their … </a:t>
            </a:r>
            <a:r>
              <a:rPr lang="en-US" sz="4400" b="1" i="1" dirty="0">
                <a:effectLst/>
              </a:rPr>
              <a:t>papers</a:t>
            </a:r>
            <a:r>
              <a:rPr lang="en-US" sz="4400" dirty="0">
                <a:effectLst/>
              </a:rPr>
              <a:t> …</a:t>
            </a:r>
          </a:p>
          <a:p>
            <a:r>
              <a:rPr lang="en-US" sz="4400" dirty="0">
                <a:effectLst/>
              </a:rPr>
              <a:t>against unreasonable searches and seizures</a:t>
            </a:r>
          </a:p>
          <a:p>
            <a:r>
              <a:rPr lang="en-US" sz="4400" dirty="0">
                <a:effectLst/>
              </a:rPr>
              <a:t>shall not be violated”</a:t>
            </a:r>
          </a:p>
          <a:p>
            <a:endParaRPr lang="en-US" dirty="0">
              <a:effectLst/>
            </a:endParaRPr>
          </a:p>
        </p:txBody>
      </p:sp>
      <p:sp>
        <p:nvSpPr>
          <p:cNvPr id="9" name="Slide Number Placeholder 8"/>
          <p:cNvSpPr>
            <a:spLocks noGrp="1"/>
          </p:cNvSpPr>
          <p:nvPr>
            <p:ph type="sldNum" sz="quarter" idx="12"/>
          </p:nvPr>
        </p:nvSpPr>
        <p:spPr/>
        <p:txBody>
          <a:bodyPr/>
          <a:lstStyle/>
          <a:p>
            <a:fld id="{37A16C7A-44D5-4A79-ADD8-D24FB9C95076}"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164230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639762"/>
          </a:xfrm>
        </p:spPr>
        <p:txBody>
          <a:bodyPr/>
          <a:lstStyle/>
          <a:p>
            <a:r>
              <a:rPr lang="en-US" dirty="0"/>
              <a:t>England                  April 23, 1763</a:t>
            </a: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6945" y="952500"/>
            <a:ext cx="3298655" cy="502920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05015" y="914400"/>
            <a:ext cx="7204737" cy="4800599"/>
          </a:xfrm>
        </p:spPr>
      </p:pic>
      <p:sp>
        <p:nvSpPr>
          <p:cNvPr id="6" name="Slide Number Placeholder 5"/>
          <p:cNvSpPr>
            <a:spLocks noGrp="1"/>
          </p:cNvSpPr>
          <p:nvPr>
            <p:ph type="sldNum" sz="quarter" idx="12"/>
          </p:nvPr>
        </p:nvSpPr>
        <p:spPr/>
        <p:txBody>
          <a:bodyPr/>
          <a:lstStyle/>
          <a:p>
            <a:fld id="{7C867F20-FF30-4BC8-9E43-6A55E3E7A295}"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422765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868362"/>
          </a:xfrm>
        </p:spPr>
        <p:txBody>
          <a:bodyPr/>
          <a:lstStyle/>
          <a:p>
            <a:r>
              <a:rPr lang="en-US" dirty="0"/>
              <a:t>Lord Halifax, Secretary of State: Warrant</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8930" y="1295400"/>
            <a:ext cx="2709970" cy="3276600"/>
          </a:xfrm>
        </p:spPr>
      </p:pic>
      <p:sp>
        <p:nvSpPr>
          <p:cNvPr id="10" name="Content Placeholder 9"/>
          <p:cNvSpPr>
            <a:spLocks noGrp="1"/>
          </p:cNvSpPr>
          <p:nvPr>
            <p:ph sz="half" idx="2"/>
          </p:nvPr>
        </p:nvSpPr>
        <p:spPr>
          <a:xfrm>
            <a:off x="4343400" y="1143000"/>
            <a:ext cx="7239000" cy="5105400"/>
          </a:xfrm>
        </p:spPr>
        <p:txBody>
          <a:bodyPr/>
          <a:lstStyle/>
          <a:p>
            <a:r>
              <a:rPr lang="en-US" sz="4000" dirty="0">
                <a:effectLst/>
              </a:rPr>
              <a:t>make strict and diligent search for the authors, printers and publishers of a seditious and treasonable paper</a:t>
            </a:r>
          </a:p>
          <a:p>
            <a:r>
              <a:rPr lang="en-US" sz="4000" dirty="0">
                <a:effectLst/>
              </a:rPr>
              <a:t>entitled the North Briton, Number 45 </a:t>
            </a:r>
          </a:p>
          <a:p>
            <a:pPr marL="0" indent="0">
              <a:buNone/>
            </a:pPr>
            <a:endParaRPr lang="en-US" sz="3200" dirty="0">
              <a:effectLst/>
            </a:endParaRP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15</a:t>
            </a:fld>
            <a:endParaRPr lang="en-US" dirty="0">
              <a:solidFill>
                <a:srgbClr val="000000"/>
              </a:solidFill>
            </a:endParaRPr>
          </a:p>
        </p:txBody>
      </p:sp>
    </p:spTree>
    <p:extLst>
      <p:ext uri="{BB962C8B-B14F-4D97-AF65-F5344CB8AC3E}">
        <p14:creationId xmlns:p14="http://schemas.microsoft.com/office/powerpoint/2010/main" val="157809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868362"/>
          </a:xfrm>
        </p:spPr>
        <p:txBody>
          <a:bodyPr/>
          <a:lstStyle/>
          <a:p>
            <a:r>
              <a:rPr lang="en-US" dirty="0"/>
              <a:t>Lord Halifax Warrant</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8930" y="1295400"/>
            <a:ext cx="2709970" cy="3276600"/>
          </a:xfrm>
        </p:spPr>
      </p:pic>
      <p:sp>
        <p:nvSpPr>
          <p:cNvPr id="10" name="Content Placeholder 9"/>
          <p:cNvSpPr>
            <a:spLocks noGrp="1"/>
          </p:cNvSpPr>
          <p:nvPr>
            <p:ph sz="half" idx="2"/>
          </p:nvPr>
        </p:nvSpPr>
        <p:spPr>
          <a:xfrm>
            <a:off x="4343400" y="1143000"/>
            <a:ext cx="7239000" cy="5105400"/>
          </a:xfrm>
        </p:spPr>
        <p:txBody>
          <a:bodyPr/>
          <a:lstStyle/>
          <a:p>
            <a:r>
              <a:rPr lang="en-US" sz="4800" dirty="0">
                <a:effectLst/>
              </a:rPr>
              <a:t>and any of them having found</a:t>
            </a:r>
          </a:p>
          <a:p>
            <a:r>
              <a:rPr lang="en-US" sz="4800" dirty="0">
                <a:effectLst/>
              </a:rPr>
              <a:t>apprehend and seize</a:t>
            </a:r>
          </a:p>
          <a:p>
            <a:r>
              <a:rPr lang="en-US" sz="4800" dirty="0">
                <a:effectLst/>
              </a:rPr>
              <a:t>together with their papers</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7BDEBE-405C-4884-935D-163ACA4421BA}"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63094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639762"/>
          </a:xfrm>
        </p:spPr>
        <p:txBody>
          <a:bodyPr/>
          <a:lstStyle/>
          <a:p>
            <a:pPr algn="l"/>
            <a:r>
              <a:rPr lang="en-US" dirty="0"/>
              <a:t>John  Wilkes         Testimony at trial</a:t>
            </a:r>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2012" y="896471"/>
            <a:ext cx="2331256" cy="3142129"/>
          </a:xfrm>
        </p:spPr>
      </p:pic>
      <p:sp>
        <p:nvSpPr>
          <p:cNvPr id="10" name="Content Placeholder 9"/>
          <p:cNvSpPr>
            <a:spLocks noGrp="1"/>
          </p:cNvSpPr>
          <p:nvPr>
            <p:ph sz="half" idx="2"/>
          </p:nvPr>
        </p:nvSpPr>
        <p:spPr>
          <a:xfrm>
            <a:off x="3124200" y="914400"/>
            <a:ext cx="8458200" cy="5334000"/>
          </a:xfrm>
        </p:spPr>
        <p:txBody>
          <a:bodyPr/>
          <a:lstStyle/>
          <a:p>
            <a:r>
              <a:rPr lang="en-US" dirty="0"/>
              <a:t>“</a:t>
            </a:r>
            <a:r>
              <a:rPr lang="en-US" sz="4000" dirty="0"/>
              <a:t>Whether a table with a locked drawer should be removed entire or be opened”</a:t>
            </a:r>
          </a:p>
          <a:p>
            <a:r>
              <a:rPr lang="en-US" sz="4000" dirty="0"/>
              <a:t>“Mr. Mann was sent to Lord Halifax for directions, and brought word that the drawers must be opened.”</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7BDEBE-405C-4884-935D-163ACA4421BA}"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23943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639762"/>
          </a:xfrm>
        </p:spPr>
        <p:txBody>
          <a:bodyPr/>
          <a:lstStyle/>
          <a:p>
            <a:pPr algn="l"/>
            <a:r>
              <a:rPr lang="en-US" dirty="0"/>
              <a:t>John  Wilkes         Testimony at trial</a:t>
            </a:r>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2012" y="896471"/>
            <a:ext cx="2331256" cy="3142129"/>
          </a:xfrm>
        </p:spPr>
      </p:pic>
      <p:sp>
        <p:nvSpPr>
          <p:cNvPr id="10" name="Content Placeholder 9"/>
          <p:cNvSpPr>
            <a:spLocks noGrp="1"/>
          </p:cNvSpPr>
          <p:nvPr>
            <p:ph sz="half" idx="2"/>
          </p:nvPr>
        </p:nvSpPr>
        <p:spPr>
          <a:xfrm>
            <a:off x="3124200" y="914400"/>
            <a:ext cx="8458200" cy="5334000"/>
          </a:xfrm>
        </p:spPr>
        <p:txBody>
          <a:bodyPr/>
          <a:lstStyle/>
          <a:p>
            <a:r>
              <a:rPr lang="en-US" sz="4400" dirty="0"/>
              <a:t>“Blackmore fetched a smith to open the table.”</a:t>
            </a:r>
          </a:p>
          <a:p>
            <a:r>
              <a:rPr lang="en-US" sz="4400" dirty="0"/>
              <a:t>“They took all the papers in those drawers and pocket book of Mr. Wilkes’s</a:t>
            </a:r>
          </a:p>
          <a:p>
            <a:r>
              <a:rPr lang="en-US" sz="4400" dirty="0"/>
              <a:t>And put them all in a sack together”</a:t>
            </a: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4258927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15962"/>
          </a:xfrm>
        </p:spPr>
        <p:txBody>
          <a:bodyPr/>
          <a:lstStyle/>
          <a:p>
            <a:r>
              <a:rPr lang="en-US" dirty="0"/>
              <a:t>Wilkes’ Attorney</a:t>
            </a:r>
          </a:p>
        </p:txBody>
      </p:sp>
      <p:sp>
        <p:nvSpPr>
          <p:cNvPr id="9" name="Content Placeholder 8"/>
          <p:cNvSpPr>
            <a:spLocks noGrp="1"/>
          </p:cNvSpPr>
          <p:nvPr>
            <p:ph idx="1"/>
          </p:nvPr>
        </p:nvSpPr>
        <p:spPr>
          <a:xfrm>
            <a:off x="609600" y="990600"/>
            <a:ext cx="10972800" cy="5105400"/>
          </a:xfrm>
        </p:spPr>
        <p:txBody>
          <a:bodyPr/>
          <a:lstStyle/>
          <a:p>
            <a:r>
              <a:rPr lang="en-US" sz="4400" dirty="0"/>
              <a:t>This case extended far beyond Mr. Wilkes personally</a:t>
            </a:r>
          </a:p>
          <a:p>
            <a:r>
              <a:rPr lang="en-US" sz="4400" dirty="0"/>
              <a:t> It touched the liberty of every subject of this country</a:t>
            </a:r>
          </a:p>
          <a:p>
            <a:r>
              <a:rPr lang="en-US" sz="4400" dirty="0"/>
              <a:t> Of all offences that of a seizure of papers was the least capable of reparation</a:t>
            </a:r>
          </a:p>
        </p:txBody>
      </p:sp>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19</a:t>
            </a:fld>
            <a:endParaRPr lang="en-US" dirty="0">
              <a:solidFill>
                <a:srgbClr val="000000"/>
              </a:solidFill>
            </a:endParaRPr>
          </a:p>
        </p:txBody>
      </p:sp>
    </p:spTree>
    <p:extLst>
      <p:ext uri="{BB962C8B-B14F-4D97-AF65-F5344CB8AC3E}">
        <p14:creationId xmlns:p14="http://schemas.microsoft.com/office/powerpoint/2010/main" val="162624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B36905-3AF7-3921-6B3D-EDAD18B6E54B}"/>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2</a:t>
            </a:fld>
            <a:endParaRPr lang="en-US">
              <a:solidFill>
                <a:prstClr val="black">
                  <a:tint val="75000"/>
                </a:prstClr>
              </a:solidFill>
            </a:endParaRPr>
          </a:p>
        </p:txBody>
      </p:sp>
      <p:pic>
        <p:nvPicPr>
          <p:cNvPr id="8" name="Picture 7">
            <a:extLst>
              <a:ext uri="{FF2B5EF4-FFF2-40B4-BE49-F238E27FC236}">
                <a16:creationId xmlns:a16="http://schemas.microsoft.com/office/drawing/2014/main" id="{AEC5B041-6498-EA4A-757B-71AF6D49F58B}"/>
              </a:ext>
            </a:extLst>
          </p:cNvPr>
          <p:cNvPicPr>
            <a:picLocks noChangeAspect="1"/>
          </p:cNvPicPr>
          <p:nvPr/>
        </p:nvPicPr>
        <p:blipFill>
          <a:blip r:embed="rId2"/>
          <a:stretch>
            <a:fillRect/>
          </a:stretch>
        </p:blipFill>
        <p:spPr>
          <a:xfrm>
            <a:off x="3123692" y="0"/>
            <a:ext cx="5944615" cy="6858000"/>
          </a:xfrm>
          <a:prstGeom prst="rect">
            <a:avLst/>
          </a:prstGeom>
        </p:spPr>
      </p:pic>
    </p:spTree>
    <p:extLst>
      <p:ext uri="{BB962C8B-B14F-4D97-AF65-F5344CB8AC3E}">
        <p14:creationId xmlns:p14="http://schemas.microsoft.com/office/powerpoint/2010/main" val="383181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15962"/>
          </a:xfrm>
        </p:spPr>
        <p:txBody>
          <a:bodyPr/>
          <a:lstStyle/>
          <a:p>
            <a:r>
              <a:rPr lang="en-US" dirty="0"/>
              <a:t>Wilkes’ Attorney</a:t>
            </a:r>
          </a:p>
        </p:txBody>
      </p:sp>
      <p:sp>
        <p:nvSpPr>
          <p:cNvPr id="9" name="Content Placeholder 8"/>
          <p:cNvSpPr>
            <a:spLocks noGrp="1"/>
          </p:cNvSpPr>
          <p:nvPr>
            <p:ph idx="1"/>
          </p:nvPr>
        </p:nvSpPr>
        <p:spPr>
          <a:xfrm>
            <a:off x="609600" y="990600"/>
            <a:ext cx="10972800" cy="5105400"/>
          </a:xfrm>
        </p:spPr>
        <p:txBody>
          <a:bodyPr/>
          <a:lstStyle/>
          <a:p>
            <a:r>
              <a:rPr lang="en-US" sz="4000" dirty="0"/>
              <a:t>And for the promulgation of our most private concerns, affairs of the most secret personal nature, no reparation could be made</a:t>
            </a:r>
          </a:p>
          <a:p>
            <a:r>
              <a:rPr lang="en-US" sz="4000" dirty="0"/>
              <a:t>The law never admits of a general search warrant</a:t>
            </a:r>
          </a:p>
          <a:p>
            <a:r>
              <a:rPr lang="en-US" sz="4000" dirty="0"/>
              <a:t> Even in the Inquisition itself, they never delegate an infinite power to search</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7BDEBE-405C-4884-935D-163ACA4421BA}"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99633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74638"/>
            <a:ext cx="10972800" cy="944562"/>
          </a:xfrm>
        </p:spPr>
        <p:txBody>
          <a:bodyPr/>
          <a:lstStyle/>
          <a:p>
            <a:r>
              <a:rPr lang="en-US" sz="4400" dirty="0"/>
              <a:t>Chief Justice Pratt (later Lord Camden)</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8239" y="1600200"/>
            <a:ext cx="2058232" cy="2590800"/>
          </a:xfrm>
        </p:spPr>
      </p:pic>
      <p:sp>
        <p:nvSpPr>
          <p:cNvPr id="9" name="Content Placeholder 8"/>
          <p:cNvSpPr>
            <a:spLocks noGrp="1"/>
          </p:cNvSpPr>
          <p:nvPr>
            <p:ph sz="half" idx="2"/>
          </p:nvPr>
        </p:nvSpPr>
        <p:spPr>
          <a:xfrm>
            <a:off x="3733800" y="1371600"/>
            <a:ext cx="7848600" cy="4724400"/>
          </a:xfrm>
        </p:spPr>
        <p:txBody>
          <a:bodyPr/>
          <a:lstStyle/>
          <a:p>
            <a:r>
              <a:rPr lang="en-US" sz="4400" dirty="0"/>
              <a:t>was a point of the greatest consequence I have ever met with in my whole practice</a:t>
            </a:r>
          </a:p>
          <a:p>
            <a:r>
              <a:rPr lang="en-US" sz="4400" dirty="0"/>
              <a:t>“such a power </a:t>
            </a:r>
          </a:p>
          <a:p>
            <a:r>
              <a:rPr lang="en-US" sz="4400" dirty="0"/>
              <a:t>is totally subversive of liberty”</a:t>
            </a:r>
          </a:p>
        </p:txBody>
      </p:sp>
      <p:sp>
        <p:nvSpPr>
          <p:cNvPr id="6" name="Slide Number Placeholder 5"/>
          <p:cNvSpPr>
            <a:spLocks noGrp="1"/>
          </p:cNvSpPr>
          <p:nvPr>
            <p:ph type="sldNum" sz="quarter" idx="12"/>
          </p:nvPr>
        </p:nvSpPr>
        <p:spPr/>
        <p:txBody>
          <a:bodyPr/>
          <a:lstStyle/>
          <a:p>
            <a:fld id="{7C867F20-FF30-4BC8-9E43-6A55E3E7A295}" type="slidenum">
              <a:rPr lang="en-US" smtClean="0">
                <a:solidFill>
                  <a:srgbClr val="000000"/>
                </a:solidFill>
              </a:rPr>
              <a:pPr/>
              <a:t>21</a:t>
            </a:fld>
            <a:endParaRPr lang="en-US" dirty="0">
              <a:solidFill>
                <a:srgbClr val="000000"/>
              </a:solidFill>
            </a:endParaRPr>
          </a:p>
        </p:txBody>
      </p:sp>
    </p:spTree>
    <p:extLst>
      <p:ext uri="{BB962C8B-B14F-4D97-AF65-F5344CB8AC3E}">
        <p14:creationId xmlns:p14="http://schemas.microsoft.com/office/powerpoint/2010/main" val="364865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274638"/>
            <a:ext cx="10972800" cy="792162"/>
          </a:xfrm>
        </p:spPr>
        <p:txBody>
          <a:bodyPr/>
          <a:lstStyle/>
          <a:p>
            <a:r>
              <a:rPr lang="en-US" dirty="0"/>
              <a:t>Paul Revere</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5240" y="1219200"/>
            <a:ext cx="8261519" cy="5029200"/>
          </a:xfrm>
        </p:spPr>
      </p:pic>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22</a:t>
            </a:fld>
            <a:endParaRPr lang="en-US" dirty="0">
              <a:solidFill>
                <a:srgbClr val="000000"/>
              </a:solidFill>
            </a:endParaRPr>
          </a:p>
        </p:txBody>
      </p:sp>
    </p:spTree>
    <p:extLst>
      <p:ext uri="{BB962C8B-B14F-4D97-AF65-F5344CB8AC3E}">
        <p14:creationId xmlns:p14="http://schemas.microsoft.com/office/powerpoint/2010/main" val="2664418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Liberty Bowl (1768)</a:t>
            </a:r>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0600" y="1453497"/>
            <a:ext cx="3276785" cy="3956704"/>
          </a:xfrm>
        </p:spPr>
      </p:pic>
      <p:pic>
        <p:nvPicPr>
          <p:cNvPr id="12"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492647"/>
            <a:ext cx="6858000" cy="4564856"/>
          </a:xfrm>
        </p:spPr>
      </p:pic>
      <p:sp>
        <p:nvSpPr>
          <p:cNvPr id="7" name="Slide Number Placeholder 6"/>
          <p:cNvSpPr>
            <a:spLocks noGrp="1"/>
          </p:cNvSpPr>
          <p:nvPr>
            <p:ph type="sldNum" sz="quarter" idx="12"/>
          </p:nvPr>
        </p:nvSpPr>
        <p:spPr/>
        <p:txBody>
          <a:bodyPr/>
          <a:lstStyle/>
          <a:p>
            <a:fld id="{7C7BDEBE-405C-4884-935D-163ACA4421BA}"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1790681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2B6CD0-EC81-46F8-B16D-9448C0921196}" type="slidenum">
              <a:rPr lang="en-US" smtClean="0">
                <a:solidFill>
                  <a:srgbClr val="000000"/>
                </a:solidFill>
              </a:rPr>
              <a:pPr/>
              <a:t>24</a:t>
            </a:fld>
            <a:endParaRPr lang="en-US"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02036"/>
            <a:ext cx="12825506" cy="8176260"/>
          </a:xfrm>
          <a:prstGeom prst="rect">
            <a:avLst/>
          </a:prstGeom>
        </p:spPr>
      </p:pic>
    </p:spTree>
    <p:extLst>
      <p:ext uri="{BB962C8B-B14F-4D97-AF65-F5344CB8AC3E}">
        <p14:creationId xmlns:p14="http://schemas.microsoft.com/office/powerpoint/2010/main" val="36800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8B0F9F-17B8-BA34-1214-21238D5ACEBF}"/>
              </a:ext>
            </a:extLst>
          </p:cNvPr>
          <p:cNvSpPr>
            <a:spLocks noGrp="1"/>
          </p:cNvSpPr>
          <p:nvPr>
            <p:ph type="title"/>
          </p:nvPr>
        </p:nvSpPr>
        <p:spPr>
          <a:xfrm>
            <a:off x="609600" y="0"/>
            <a:ext cx="10972800" cy="762000"/>
          </a:xfrm>
        </p:spPr>
        <p:txBody>
          <a:bodyPr/>
          <a:lstStyle/>
          <a:p>
            <a:r>
              <a:rPr lang="en-US" dirty="0">
                <a:effectLst/>
              </a:rPr>
              <a:t>For more on this history:</a:t>
            </a:r>
          </a:p>
        </p:txBody>
      </p:sp>
      <p:sp>
        <p:nvSpPr>
          <p:cNvPr id="4" name="Content Placeholder 3">
            <a:extLst>
              <a:ext uri="{FF2B5EF4-FFF2-40B4-BE49-F238E27FC236}">
                <a16:creationId xmlns:a16="http://schemas.microsoft.com/office/drawing/2014/main" id="{64833A6E-EDF5-4605-64B7-980AF24C367F}"/>
              </a:ext>
            </a:extLst>
          </p:cNvPr>
          <p:cNvSpPr>
            <a:spLocks noGrp="1"/>
          </p:cNvSpPr>
          <p:nvPr>
            <p:ph idx="1"/>
          </p:nvPr>
        </p:nvSpPr>
        <p:spPr>
          <a:xfrm>
            <a:off x="457200" y="762000"/>
            <a:ext cx="11125200" cy="5943600"/>
          </a:xfrm>
        </p:spPr>
        <p:txBody>
          <a:bodyPr/>
          <a:lstStyle/>
          <a:p>
            <a:r>
              <a:rPr lang="en-US" dirty="0">
                <a:effectLst/>
              </a:rPr>
              <a:t>Clark D. Cunningham, </a:t>
            </a:r>
            <a:r>
              <a:rPr lang="en-US" i="1" dirty="0">
                <a:effectLst/>
              </a:rPr>
              <a:t>Apple and the American Revolution: Remembering Why We Have the Fourth Amendment</a:t>
            </a:r>
            <a:r>
              <a:rPr lang="en-US" dirty="0">
                <a:effectLst/>
              </a:rPr>
              <a:t>, 126 Yale Law Journal Forum 218 (2016)</a:t>
            </a:r>
          </a:p>
          <a:p>
            <a:r>
              <a:rPr lang="en-US" sz="2000" dirty="0">
                <a:effectLst/>
                <a:hlinkClick r:id="rId2"/>
              </a:rPr>
              <a:t>www.yalelawjournal.org/forum/apple-and-the-american-revolution-remembering-why-we-have-the-fourth-amendment-1</a:t>
            </a:r>
            <a:r>
              <a:rPr lang="en-US" sz="2000" dirty="0">
                <a:effectLst/>
              </a:rPr>
              <a:t> </a:t>
            </a:r>
          </a:p>
          <a:p>
            <a:r>
              <a:rPr lang="en-US" dirty="0">
                <a:effectLst/>
              </a:rPr>
              <a:t>Laura K. Donohue, </a:t>
            </a:r>
            <a:r>
              <a:rPr lang="en-US" i="1" dirty="0">
                <a:effectLst/>
              </a:rPr>
              <a:t>The Original Fourth Amendment</a:t>
            </a:r>
            <a:r>
              <a:rPr lang="en-US" dirty="0">
                <a:effectLst/>
              </a:rPr>
              <a:t>, 83 U. Chi. L. Rev. 1181-1328 (2016)</a:t>
            </a:r>
          </a:p>
          <a:p>
            <a:r>
              <a:rPr lang="en-US" dirty="0">
                <a:effectLst/>
              </a:rPr>
              <a:t>Tracey Maclin, </a:t>
            </a:r>
            <a:r>
              <a:rPr lang="en-US" i="1" dirty="0">
                <a:effectLst/>
              </a:rPr>
              <a:t>The Complexity of the Fourth Amendment: A Historical Review</a:t>
            </a:r>
            <a:r>
              <a:rPr lang="en-US" dirty="0">
                <a:effectLst/>
              </a:rPr>
              <a:t>, 77 B.U. L. Rev. 925 (1997)</a:t>
            </a:r>
          </a:p>
          <a:p>
            <a:r>
              <a:rPr lang="en-US" dirty="0">
                <a:effectLst/>
              </a:rPr>
              <a:t>Tracey Maclin, </a:t>
            </a:r>
            <a:r>
              <a:rPr lang="en-US" i="1" dirty="0">
                <a:effectLst/>
              </a:rPr>
              <a:t>James Otis (1725-1783</a:t>
            </a:r>
            <a:r>
              <a:rPr lang="en-US" dirty="0">
                <a:effectLst/>
              </a:rPr>
              <a:t>), Yale Biographical Dictionary Of American Law (Roger K. Newman ed. 2009)</a:t>
            </a:r>
          </a:p>
          <a:p>
            <a:r>
              <a:rPr lang="en-US" dirty="0">
                <a:effectLst/>
              </a:rPr>
              <a:t>And see other references in bibliography at end of this ppt</a:t>
            </a:r>
          </a:p>
        </p:txBody>
      </p:sp>
      <p:sp>
        <p:nvSpPr>
          <p:cNvPr id="2" name="Slide Number Placeholder 1">
            <a:extLst>
              <a:ext uri="{FF2B5EF4-FFF2-40B4-BE49-F238E27FC236}">
                <a16:creationId xmlns:a16="http://schemas.microsoft.com/office/drawing/2014/main" id="{8EE987CA-D2A1-AA97-39B7-8F061F62ACC8}"/>
              </a:ext>
            </a:extLst>
          </p:cNvPr>
          <p:cNvSpPr>
            <a:spLocks noGrp="1"/>
          </p:cNvSpPr>
          <p:nvPr>
            <p:ph type="sldNum" sz="quarter" idx="12"/>
          </p:nvPr>
        </p:nvSpPr>
        <p:spPr/>
        <p:txBody>
          <a:bodyPr/>
          <a:lstStyle/>
          <a:p>
            <a:fld id="{4D2B6CD0-EC81-46F8-B16D-9448C0921196}"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3434633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3FE0F-EF9A-BEAE-0DDB-9F1E075D3FE9}"/>
              </a:ext>
            </a:extLst>
          </p:cNvPr>
          <p:cNvSpPr>
            <a:spLocks noGrp="1"/>
          </p:cNvSpPr>
          <p:nvPr>
            <p:ph type="title"/>
          </p:nvPr>
        </p:nvSpPr>
        <p:spPr/>
        <p:txBody>
          <a:bodyPr/>
          <a:lstStyle/>
          <a:p>
            <a:r>
              <a:rPr lang="en-US" dirty="0"/>
              <a:t>General Warrant?</a:t>
            </a:r>
          </a:p>
        </p:txBody>
      </p:sp>
      <p:sp>
        <p:nvSpPr>
          <p:cNvPr id="4" name="Content Placeholder 3">
            <a:extLst>
              <a:ext uri="{FF2B5EF4-FFF2-40B4-BE49-F238E27FC236}">
                <a16:creationId xmlns:a16="http://schemas.microsoft.com/office/drawing/2014/main" id="{4307EF50-B930-9530-BB9B-55FCCB2979E6}"/>
              </a:ext>
            </a:extLst>
          </p:cNvPr>
          <p:cNvSpPr>
            <a:spLocks noGrp="1"/>
          </p:cNvSpPr>
          <p:nvPr>
            <p:ph idx="1"/>
          </p:nvPr>
        </p:nvSpPr>
        <p:spPr/>
        <p:txBody>
          <a:bodyPr/>
          <a:lstStyle/>
          <a:p>
            <a:r>
              <a:rPr lang="en-US" dirty="0"/>
              <a:t>As written?</a:t>
            </a:r>
          </a:p>
          <a:p>
            <a:r>
              <a:rPr lang="en-US" dirty="0"/>
              <a:t>As executed?</a:t>
            </a:r>
          </a:p>
        </p:txBody>
      </p:sp>
      <p:sp>
        <p:nvSpPr>
          <p:cNvPr id="2" name="Slide Number Placeholder 1">
            <a:extLst>
              <a:ext uri="{FF2B5EF4-FFF2-40B4-BE49-F238E27FC236}">
                <a16:creationId xmlns:a16="http://schemas.microsoft.com/office/drawing/2014/main" id="{BA315CC4-856B-2401-0C74-79464ED48E5E}"/>
              </a:ext>
            </a:extLst>
          </p:cNvPr>
          <p:cNvSpPr>
            <a:spLocks noGrp="1"/>
          </p:cNvSpPr>
          <p:nvPr>
            <p:ph type="sldNum" sz="quarter" idx="12"/>
          </p:nvPr>
        </p:nvSpPr>
        <p:spPr/>
        <p:txBody>
          <a:bodyPr/>
          <a:lstStyle/>
          <a:p>
            <a:fld id="{4D2B6CD0-EC81-46F8-B16D-9448C0921196}"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1436514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2131181"/>
          </a:xfrm>
        </p:spPr>
        <p:txBody>
          <a:bodyPr>
            <a:normAutofit fontScale="90000"/>
          </a:bodyPr>
          <a:lstStyle/>
          <a:p>
            <a:pPr algn="ctr"/>
            <a:r>
              <a:rPr lang="en-US" i="1" dirty="0"/>
              <a:t>As Written</a:t>
            </a:r>
            <a:br>
              <a:rPr lang="en-US" dirty="0"/>
            </a:br>
            <a:r>
              <a:rPr lang="en-US" dirty="0"/>
              <a:t>Microsoft v US Dept of Justice (S.D.N.Y)</a:t>
            </a:r>
            <a:br>
              <a:rPr lang="en-US" dirty="0"/>
            </a:br>
            <a:r>
              <a:rPr lang="en-US" sz="3100" dirty="0">
                <a:hlinkClick r:id="rId2"/>
              </a:rPr>
              <a:t>http://www.clarkcunningham.org/Apple/Cases/Microsoft2dCir.html</a:t>
            </a:r>
            <a:r>
              <a:rPr lang="en-US" sz="3100" dirty="0"/>
              <a:t> </a:t>
            </a: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66800" y="2267706"/>
            <a:ext cx="4710805" cy="3457197"/>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77685"/>
            <a:ext cx="5181600" cy="3447218"/>
          </a:xfrm>
        </p:spPr>
      </p:pic>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1726131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28</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341585"/>
            <a:ext cx="10820401" cy="6005655"/>
          </a:xfrm>
          <a:prstGeom prst="rect">
            <a:avLst/>
          </a:prstGeom>
        </p:spPr>
      </p:pic>
    </p:spTree>
    <p:extLst>
      <p:ext uri="{BB962C8B-B14F-4D97-AF65-F5344CB8AC3E}">
        <p14:creationId xmlns:p14="http://schemas.microsoft.com/office/powerpoint/2010/main" val="1100598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29</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09600"/>
            <a:ext cx="12192000" cy="5433326"/>
          </a:xfrm>
          <a:prstGeom prst="rect">
            <a:avLst/>
          </a:prstGeom>
        </p:spPr>
      </p:pic>
    </p:spTree>
    <p:extLst>
      <p:ext uri="{BB962C8B-B14F-4D97-AF65-F5344CB8AC3E}">
        <p14:creationId xmlns:p14="http://schemas.microsoft.com/office/powerpoint/2010/main" val="39193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A0A7-3478-BD53-99CF-31097CF96485}"/>
              </a:ext>
            </a:extLst>
          </p:cNvPr>
          <p:cNvSpPr>
            <a:spLocks noGrp="1"/>
          </p:cNvSpPr>
          <p:nvPr>
            <p:ph type="title"/>
          </p:nvPr>
        </p:nvSpPr>
        <p:spPr/>
        <p:txBody>
          <a:bodyPr/>
          <a:lstStyle/>
          <a:p>
            <a:pPr algn="ctr"/>
            <a:r>
              <a:rPr lang="en-US" dirty="0"/>
              <a:t>Format of today’s session</a:t>
            </a:r>
          </a:p>
        </p:txBody>
      </p:sp>
      <p:sp>
        <p:nvSpPr>
          <p:cNvPr id="3" name="Content Placeholder 2">
            <a:extLst>
              <a:ext uri="{FF2B5EF4-FFF2-40B4-BE49-F238E27FC236}">
                <a16:creationId xmlns:a16="http://schemas.microsoft.com/office/drawing/2014/main" id="{3BC16106-15AB-EB83-7883-0CDF8BB94AED}"/>
              </a:ext>
            </a:extLst>
          </p:cNvPr>
          <p:cNvSpPr>
            <a:spLocks noGrp="1"/>
          </p:cNvSpPr>
          <p:nvPr>
            <p:ph idx="1"/>
          </p:nvPr>
        </p:nvSpPr>
        <p:spPr>
          <a:xfrm>
            <a:off x="838200" y="1828800"/>
            <a:ext cx="10515600" cy="4351338"/>
          </a:xfrm>
        </p:spPr>
        <p:txBody>
          <a:bodyPr/>
          <a:lstStyle/>
          <a:p>
            <a:r>
              <a:rPr lang="en-US" dirty="0"/>
              <a:t>General warrants: overview</a:t>
            </a:r>
          </a:p>
          <a:p>
            <a:r>
              <a:rPr lang="en-US" dirty="0"/>
              <a:t>Roundtable discussion among panelists </a:t>
            </a:r>
          </a:p>
          <a:p>
            <a:pPr lvl="1"/>
            <a:r>
              <a:rPr lang="en-US" dirty="0"/>
              <a:t>Can post questions or comments to moderator from your phone</a:t>
            </a:r>
          </a:p>
          <a:p>
            <a:r>
              <a:rPr lang="en-US" dirty="0"/>
              <a:t>Open Q&amp;A</a:t>
            </a:r>
          </a:p>
        </p:txBody>
      </p:sp>
      <p:sp>
        <p:nvSpPr>
          <p:cNvPr id="4" name="Slide Number Placeholder 3">
            <a:extLst>
              <a:ext uri="{FF2B5EF4-FFF2-40B4-BE49-F238E27FC236}">
                <a16:creationId xmlns:a16="http://schemas.microsoft.com/office/drawing/2014/main" id="{946B2065-1217-D787-0ADD-AD7012F7835F}"/>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4057247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30</a:t>
            </a:fld>
            <a:endParaRPr lang="en-US">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 y="1066800"/>
            <a:ext cx="12129214" cy="3343656"/>
          </a:xfrm>
          <a:prstGeom prst="rect">
            <a:avLst/>
          </a:prstGeom>
        </p:spPr>
      </p:pic>
    </p:spTree>
    <p:extLst>
      <p:ext uri="{BB962C8B-B14F-4D97-AF65-F5344CB8AC3E}">
        <p14:creationId xmlns:p14="http://schemas.microsoft.com/office/powerpoint/2010/main" val="70511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1"/>
            <a:ext cx="10515600" cy="1371599"/>
          </a:xfrm>
        </p:spPr>
        <p:txBody>
          <a:bodyPr>
            <a:normAutofit fontScale="90000"/>
          </a:bodyPr>
          <a:lstStyle/>
          <a:p>
            <a:pPr lvl="0" algn="ctr">
              <a:spcBef>
                <a:spcPts val="1000"/>
              </a:spcBef>
            </a:pPr>
            <a:r>
              <a:rPr lang="en-US" i="1" dirty="0"/>
              <a:t>As executed</a:t>
            </a:r>
            <a:br>
              <a:rPr lang="en-US" dirty="0"/>
            </a:br>
            <a:r>
              <a:rPr lang="en-US" dirty="0"/>
              <a:t>U.S v. Ravelo (D. N.J.)</a:t>
            </a:r>
            <a:br>
              <a:rPr lang="en-US" dirty="0"/>
            </a:br>
            <a:r>
              <a:rPr lang="en-US" sz="3600" dirty="0">
                <a:solidFill>
                  <a:prstClr val="black"/>
                </a:solidFill>
                <a:latin typeface="Calibri" panose="020F0502020204030204"/>
                <a:ea typeface="+mn-ea"/>
                <a:cs typeface="+mn-cs"/>
                <a:hlinkClick r:id="rId2"/>
              </a:rPr>
              <a:t>http://clarkcunningham.org/Apple/Cases/USvRavelo.html</a:t>
            </a:r>
            <a:r>
              <a:rPr lang="en-US" sz="3600" dirty="0">
                <a:solidFill>
                  <a:prstClr val="black"/>
                </a:solidFill>
                <a:latin typeface="Calibri" panose="020F0502020204030204"/>
                <a:ea typeface="+mn-ea"/>
                <a:cs typeface="+mn-cs"/>
              </a:rPr>
              <a:t> </a:t>
            </a:r>
            <a:endParaRPr lang="en-US" dirty="0"/>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5800" y="2362200"/>
            <a:ext cx="2303351" cy="3429000"/>
          </a:xfrm>
        </p:spPr>
      </p:pic>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prstClr val="black">
                  <a:tint val="75000"/>
                </a:prstClr>
              </a:solidFill>
              <a:effectLst/>
              <a:uLnTx/>
              <a:uFillTx/>
            </a:endParaRPr>
          </a:p>
        </p:txBody>
      </p:sp>
      <p:sp>
        <p:nvSpPr>
          <p:cNvPr id="6" name="Content Placeholder 5"/>
          <p:cNvSpPr>
            <a:spLocks noGrp="1"/>
          </p:cNvSpPr>
          <p:nvPr>
            <p:ph sz="half" idx="2"/>
          </p:nvPr>
        </p:nvSpPr>
        <p:spPr>
          <a:xfrm>
            <a:off x="3124200" y="2362200"/>
            <a:ext cx="8265459" cy="3991264"/>
          </a:xfrm>
        </p:spPr>
        <p:txBody>
          <a:bodyPr>
            <a:normAutofit/>
          </a:bodyPr>
          <a:lstStyle/>
          <a:p>
            <a:r>
              <a:rPr lang="en-US" dirty="0"/>
              <a:t>Paul Barrett, </a:t>
            </a:r>
            <a:r>
              <a:rPr lang="en-US" dirty="0">
                <a:hlinkClick r:id="rId4"/>
              </a:rPr>
              <a:t>Inside a $5.7 Billion Antitrust </a:t>
            </a:r>
            <a:r>
              <a:rPr lang="en-US" dirty="0" err="1">
                <a:hlinkClick r:id="rId4"/>
              </a:rPr>
              <a:t>Trainwreck</a:t>
            </a:r>
            <a:r>
              <a:rPr lang="en-US" dirty="0"/>
              <a:t>, Bloomberg Businessweek, Nov. 11, 2015</a:t>
            </a:r>
          </a:p>
          <a:p>
            <a:pPr lvl="1"/>
            <a:r>
              <a:rPr lang="en-US" sz="2800" dirty="0"/>
              <a:t>“story has a can’t-make-this-stuff-up quality”</a:t>
            </a:r>
          </a:p>
          <a:p>
            <a:r>
              <a:rPr lang="en-US" dirty="0" err="1"/>
              <a:t>Keilo</a:t>
            </a:r>
            <a:r>
              <a:rPr lang="en-US" dirty="0"/>
              <a:t> Ravelo: Grew up in Dominican Republic</a:t>
            </a:r>
          </a:p>
          <a:p>
            <a:r>
              <a:rPr lang="en-US" dirty="0"/>
              <a:t>Columbia Law ‘91</a:t>
            </a:r>
          </a:p>
          <a:p>
            <a:r>
              <a:rPr lang="en-US" dirty="0"/>
              <a:t>Sidley Austin – then Partner, Roger &amp; Wells</a:t>
            </a:r>
          </a:p>
          <a:p>
            <a:r>
              <a:rPr lang="en-US" dirty="0"/>
              <a:t>Then </a:t>
            </a:r>
            <a:r>
              <a:rPr lang="en-US" dirty="0" err="1"/>
              <a:t>Hunton</a:t>
            </a:r>
            <a:r>
              <a:rPr lang="en-US" dirty="0"/>
              <a:t> &amp; Williams, then Wilkie Farr &amp; Gallagher</a:t>
            </a:r>
          </a:p>
          <a:p>
            <a:r>
              <a:rPr lang="en-US" dirty="0"/>
              <a:t>Negotiated $5.7B antitrust settlement for Master Card</a:t>
            </a:r>
          </a:p>
          <a:p>
            <a:endParaRPr lang="en-US" sz="3600" dirty="0"/>
          </a:p>
          <a:p>
            <a:endParaRPr lang="en-US" sz="3600" dirty="0"/>
          </a:p>
        </p:txBody>
      </p:sp>
    </p:spTree>
    <p:extLst>
      <p:ext uri="{BB962C8B-B14F-4D97-AF65-F5344CB8AC3E}">
        <p14:creationId xmlns:p14="http://schemas.microsoft.com/office/powerpoint/2010/main" val="895114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60DBC1-BBB9-DFD6-B849-B4A43066CB95}"/>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32</a:t>
            </a:fld>
            <a:endParaRPr lang="en-US">
              <a:solidFill>
                <a:prstClr val="black">
                  <a:tint val="75000"/>
                </a:prstClr>
              </a:solidFill>
            </a:endParaRPr>
          </a:p>
        </p:txBody>
      </p:sp>
      <p:pic>
        <p:nvPicPr>
          <p:cNvPr id="9" name="Picture 8">
            <a:extLst>
              <a:ext uri="{FF2B5EF4-FFF2-40B4-BE49-F238E27FC236}">
                <a16:creationId xmlns:a16="http://schemas.microsoft.com/office/drawing/2014/main" id="{9253335F-D07B-4701-4732-10A7054328DF}"/>
              </a:ext>
            </a:extLst>
          </p:cNvPr>
          <p:cNvPicPr>
            <a:picLocks noChangeAspect="1"/>
          </p:cNvPicPr>
          <p:nvPr/>
        </p:nvPicPr>
        <p:blipFill>
          <a:blip r:embed="rId2"/>
          <a:stretch>
            <a:fillRect/>
          </a:stretch>
        </p:blipFill>
        <p:spPr>
          <a:xfrm>
            <a:off x="3090862" y="342900"/>
            <a:ext cx="6010275" cy="6172200"/>
          </a:xfrm>
          <a:prstGeom prst="rect">
            <a:avLst/>
          </a:prstGeom>
        </p:spPr>
      </p:pic>
    </p:spTree>
    <p:extLst>
      <p:ext uri="{BB962C8B-B14F-4D97-AF65-F5344CB8AC3E}">
        <p14:creationId xmlns:p14="http://schemas.microsoft.com/office/powerpoint/2010/main" val="2369165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716688-542A-E844-F3A6-6126A5CD5B3C}"/>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33</a:t>
            </a:fld>
            <a:endParaRPr lang="en-US">
              <a:solidFill>
                <a:prstClr val="black">
                  <a:tint val="75000"/>
                </a:prstClr>
              </a:solidFill>
            </a:endParaRPr>
          </a:p>
        </p:txBody>
      </p:sp>
      <p:pic>
        <p:nvPicPr>
          <p:cNvPr id="6" name="Picture 5">
            <a:extLst>
              <a:ext uri="{FF2B5EF4-FFF2-40B4-BE49-F238E27FC236}">
                <a16:creationId xmlns:a16="http://schemas.microsoft.com/office/drawing/2014/main" id="{A6DEF3B5-C87A-265E-ABD1-0EA2A04E9DC3}"/>
              </a:ext>
            </a:extLst>
          </p:cNvPr>
          <p:cNvPicPr>
            <a:picLocks noChangeAspect="1"/>
          </p:cNvPicPr>
          <p:nvPr/>
        </p:nvPicPr>
        <p:blipFill>
          <a:blip r:embed="rId2"/>
          <a:stretch>
            <a:fillRect/>
          </a:stretch>
        </p:blipFill>
        <p:spPr>
          <a:xfrm>
            <a:off x="125486" y="1066800"/>
            <a:ext cx="10542514" cy="4171085"/>
          </a:xfrm>
          <a:prstGeom prst="rect">
            <a:avLst/>
          </a:prstGeom>
        </p:spPr>
      </p:pic>
    </p:spTree>
    <p:extLst>
      <p:ext uri="{BB962C8B-B14F-4D97-AF65-F5344CB8AC3E}">
        <p14:creationId xmlns:p14="http://schemas.microsoft.com/office/powerpoint/2010/main" val="17873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A031234-516A-B407-8061-87733D99B99E}"/>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34</a:t>
            </a:fld>
            <a:endParaRPr lang="en-US">
              <a:solidFill>
                <a:prstClr val="black">
                  <a:tint val="75000"/>
                </a:prstClr>
              </a:solidFill>
            </a:endParaRPr>
          </a:p>
        </p:txBody>
      </p:sp>
      <p:pic>
        <p:nvPicPr>
          <p:cNvPr id="9" name="Picture 8">
            <a:extLst>
              <a:ext uri="{FF2B5EF4-FFF2-40B4-BE49-F238E27FC236}">
                <a16:creationId xmlns:a16="http://schemas.microsoft.com/office/drawing/2014/main" id="{393361F0-FB2F-B04B-074B-8BD9BDE9228E}"/>
              </a:ext>
            </a:extLst>
          </p:cNvPr>
          <p:cNvPicPr>
            <a:picLocks noChangeAspect="1"/>
          </p:cNvPicPr>
          <p:nvPr/>
        </p:nvPicPr>
        <p:blipFill>
          <a:blip r:embed="rId2"/>
          <a:stretch>
            <a:fillRect/>
          </a:stretch>
        </p:blipFill>
        <p:spPr>
          <a:xfrm>
            <a:off x="1371600" y="480268"/>
            <a:ext cx="9144000" cy="5707224"/>
          </a:xfrm>
          <a:prstGeom prst="rect">
            <a:avLst/>
          </a:prstGeom>
        </p:spPr>
      </p:pic>
    </p:spTree>
    <p:extLst>
      <p:ext uri="{BB962C8B-B14F-4D97-AF65-F5344CB8AC3E}">
        <p14:creationId xmlns:p14="http://schemas.microsoft.com/office/powerpoint/2010/main" val="4215279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35</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84" y="762000"/>
            <a:ext cx="11797804" cy="4724400"/>
          </a:xfrm>
          <a:prstGeom prst="rect">
            <a:avLst/>
          </a:prstGeom>
        </p:spPr>
      </p:pic>
    </p:spTree>
    <p:extLst>
      <p:ext uri="{BB962C8B-B14F-4D97-AF65-F5344CB8AC3E}">
        <p14:creationId xmlns:p14="http://schemas.microsoft.com/office/powerpoint/2010/main" val="185282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49275"/>
          </a:xfrm>
        </p:spPr>
        <p:txBody>
          <a:bodyPr>
            <a:normAutofit fontScale="90000"/>
          </a:bodyPr>
          <a:lstStyle/>
          <a:p>
            <a:pPr algn="ctr"/>
            <a:r>
              <a:rPr lang="en-US" dirty="0"/>
              <a:t>May 23, 2016       Dear Judge McNulty,</a:t>
            </a:r>
          </a:p>
        </p:txBody>
      </p:sp>
      <p:sp>
        <p:nvSpPr>
          <p:cNvPr id="6" name="Content Placeholder 5"/>
          <p:cNvSpPr>
            <a:spLocks noGrp="1"/>
          </p:cNvSpPr>
          <p:nvPr>
            <p:ph idx="1"/>
          </p:nvPr>
        </p:nvSpPr>
        <p:spPr>
          <a:xfrm>
            <a:off x="838200" y="914400"/>
            <a:ext cx="10515600" cy="5262563"/>
          </a:xfrm>
        </p:spPr>
        <p:txBody>
          <a:bodyPr>
            <a:normAutofit/>
          </a:bodyPr>
          <a:lstStyle/>
          <a:p>
            <a:r>
              <a:rPr lang="en-US" sz="3600" dirty="0"/>
              <a:t>“The Government is in the process of determining whether it intends to introduce any of the contents of the Phone in its case-in-chief at trial.</a:t>
            </a:r>
          </a:p>
          <a:p>
            <a:r>
              <a:rPr lang="en-US" sz="3600" dirty="0"/>
              <a:t>Once it is determined what, if any, evidence on the Phone is privileged, the trial team will receive the contents of the Phone minus the privileged items.  </a:t>
            </a:r>
          </a:p>
          <a:p>
            <a:r>
              <a:rPr lang="en-US" sz="3600" dirty="0"/>
              <a:t>The trial team will then conduct its review and determine if it intends to use any of the contents of the Phone in its case-in-chief at trial.”  </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2022450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49275"/>
          </a:xfrm>
        </p:spPr>
        <p:txBody>
          <a:bodyPr>
            <a:normAutofit fontScale="90000"/>
          </a:bodyPr>
          <a:lstStyle/>
          <a:p>
            <a:pPr algn="ctr"/>
            <a:r>
              <a:rPr lang="en-US" dirty="0"/>
              <a:t>May 23, 2016       Dear Judge McNulty,</a:t>
            </a:r>
          </a:p>
        </p:txBody>
      </p:sp>
      <p:sp>
        <p:nvSpPr>
          <p:cNvPr id="6" name="Content Placeholder 5"/>
          <p:cNvSpPr>
            <a:spLocks noGrp="1"/>
          </p:cNvSpPr>
          <p:nvPr>
            <p:ph idx="1"/>
          </p:nvPr>
        </p:nvSpPr>
        <p:spPr>
          <a:xfrm>
            <a:off x="838200" y="914400"/>
            <a:ext cx="10515600" cy="5262563"/>
          </a:xfrm>
        </p:spPr>
        <p:txBody>
          <a:bodyPr>
            <a:normAutofit/>
          </a:bodyPr>
          <a:lstStyle/>
          <a:p>
            <a:r>
              <a:rPr lang="en-US" sz="3600" dirty="0"/>
              <a:t>If the trial team determines that it will indeed use any of the contents of the Phone in its case-in-chief at trial, </a:t>
            </a:r>
          </a:p>
          <a:p>
            <a:r>
              <a:rPr lang="en-US" sz="3600" dirty="0"/>
              <a:t>it will provide the [Search Warrant] Affidavit to defense counsel </a:t>
            </a:r>
          </a:p>
          <a:p>
            <a:r>
              <a:rPr lang="en-US" sz="3600" dirty="0"/>
              <a:t>and will address any motion to suppress at that time.</a:t>
            </a:r>
          </a:p>
          <a:p>
            <a:r>
              <a:rPr lang="en-US" sz="3600" dirty="0"/>
              <a:t>Respectfully submitted,</a:t>
            </a:r>
          </a:p>
          <a:p>
            <a:r>
              <a:rPr lang="en-US" sz="3600" dirty="0"/>
              <a:t>Paul J. Fishman, United States Attorney</a:t>
            </a:r>
          </a:p>
          <a:p>
            <a:pPr lvl="1"/>
            <a:r>
              <a:rPr lang="en-US" dirty="0"/>
              <a:t>By: Andrew </a:t>
            </a:r>
            <a:r>
              <a:rPr lang="en-US" dirty="0" err="1"/>
              <a:t>Kogan</a:t>
            </a:r>
            <a:r>
              <a:rPr lang="en-US" dirty="0"/>
              <a:t>, Assistant U.S. Attorney </a:t>
            </a:r>
          </a:p>
          <a:p>
            <a:endParaRPr lang="en-US" dirty="0"/>
          </a:p>
        </p:txBody>
      </p:sp>
      <p:sp>
        <p:nvSpPr>
          <p:cNvPr id="4" name="Slide Number Placeholder 3"/>
          <p:cNvSpPr>
            <a:spLocks noGrp="1"/>
          </p:cNvSpPr>
          <p:nvPr>
            <p:ph type="sldNum" sz="quarter" idx="12"/>
          </p:nvPr>
        </p:nvSpPr>
        <p:spPr/>
        <p:txBody>
          <a:bodyPr/>
          <a:lstStyle/>
          <a:p>
            <a:fld id="{492E0312-C63B-4669-88F1-6F6C4E6CB4B2}"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080795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49275"/>
          </a:xfrm>
        </p:spPr>
        <p:txBody>
          <a:bodyPr>
            <a:normAutofit fontScale="90000"/>
          </a:bodyPr>
          <a:lstStyle/>
          <a:p>
            <a:pPr algn="ctr"/>
            <a:r>
              <a:rPr lang="en-US" dirty="0"/>
              <a:t>May 23, 2016       Dear Judge McNulty,</a:t>
            </a:r>
          </a:p>
        </p:txBody>
      </p:sp>
      <p:sp>
        <p:nvSpPr>
          <p:cNvPr id="6" name="Content Placeholder 5"/>
          <p:cNvSpPr>
            <a:spLocks noGrp="1"/>
          </p:cNvSpPr>
          <p:nvPr>
            <p:ph idx="1"/>
          </p:nvPr>
        </p:nvSpPr>
        <p:spPr>
          <a:xfrm>
            <a:off x="838200" y="914400"/>
            <a:ext cx="10515600" cy="5262563"/>
          </a:xfrm>
        </p:spPr>
        <p:txBody>
          <a:bodyPr>
            <a:normAutofit/>
          </a:bodyPr>
          <a:lstStyle/>
          <a:p>
            <a:r>
              <a:rPr lang="en-US" sz="3600" dirty="0"/>
              <a:t>If the trial team determines that it will indeed use any of the contents of the Phone in its case-in-chief at trial, </a:t>
            </a:r>
          </a:p>
          <a:p>
            <a:r>
              <a:rPr lang="en-US" sz="3600" dirty="0"/>
              <a:t>it will provide the [Search Warrant] Affidavit to defense counsel </a:t>
            </a:r>
          </a:p>
          <a:p>
            <a:r>
              <a:rPr lang="en-US" sz="3600" dirty="0"/>
              <a:t>and will address any motion to suppress at that time.</a:t>
            </a:r>
          </a:p>
          <a:p>
            <a:r>
              <a:rPr lang="en-US" sz="3600" dirty="0"/>
              <a:t>Respectfully submitted,</a:t>
            </a:r>
          </a:p>
          <a:p>
            <a:r>
              <a:rPr lang="en-US" sz="3600" dirty="0"/>
              <a:t>Paul J. Fishman, United States Attorney</a:t>
            </a:r>
          </a:p>
          <a:p>
            <a:pPr lvl="1"/>
            <a:r>
              <a:rPr lang="en-US" dirty="0"/>
              <a:t>By: Andrew </a:t>
            </a:r>
            <a:r>
              <a:rPr lang="en-US" dirty="0" err="1"/>
              <a:t>Kogan</a:t>
            </a:r>
            <a:r>
              <a:rPr lang="en-US" dirty="0"/>
              <a:t>, Assistant U.S. Attorney </a:t>
            </a:r>
          </a:p>
          <a:p>
            <a:endParaRPr lang="en-US"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442487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136525"/>
            <a:ext cx="10515600" cy="625475"/>
          </a:xfrm>
        </p:spPr>
        <p:txBody>
          <a:bodyPr>
            <a:normAutofit fontScale="90000"/>
          </a:bodyPr>
          <a:lstStyle/>
          <a:p>
            <a:pPr algn="ctr"/>
            <a:r>
              <a:rPr lang="en-US" dirty="0"/>
              <a:t>Back to the Future</a:t>
            </a:r>
          </a:p>
        </p:txBody>
      </p:sp>
      <p:sp>
        <p:nvSpPr>
          <p:cNvPr id="2" name="Text Placeholder 1">
            <a:extLst>
              <a:ext uri="{FF2B5EF4-FFF2-40B4-BE49-F238E27FC236}">
                <a16:creationId xmlns:a16="http://schemas.microsoft.com/office/drawing/2014/main" id="{BF9C86F7-F95A-9E4A-0EA2-7E63A7426EAC}"/>
              </a:ext>
            </a:extLst>
          </p:cNvPr>
          <p:cNvSpPr>
            <a:spLocks noGrp="1"/>
          </p:cNvSpPr>
          <p:nvPr>
            <p:ph type="body" idx="1"/>
          </p:nvPr>
        </p:nvSpPr>
        <p:spPr>
          <a:xfrm>
            <a:off x="839788" y="762001"/>
            <a:ext cx="5157787" cy="457200"/>
          </a:xfrm>
        </p:spPr>
        <p:txBody>
          <a:bodyPr/>
          <a:lstStyle/>
          <a:p>
            <a:pPr algn="ctr"/>
            <a:r>
              <a:rPr lang="en-US" dirty="0"/>
              <a:t>Ravelo case (2016)</a:t>
            </a:r>
          </a:p>
        </p:txBody>
      </p:sp>
      <p:sp>
        <p:nvSpPr>
          <p:cNvPr id="8" name="Content Placeholder 7"/>
          <p:cNvSpPr>
            <a:spLocks noGrp="1"/>
          </p:cNvSpPr>
          <p:nvPr>
            <p:ph sz="half" idx="2"/>
          </p:nvPr>
        </p:nvSpPr>
        <p:spPr>
          <a:xfrm>
            <a:off x="381000" y="1219202"/>
            <a:ext cx="5638801" cy="5008562"/>
          </a:xfrm>
        </p:spPr>
        <p:txBody>
          <a:bodyPr>
            <a:normAutofit fontScale="70000" lnSpcReduction="20000"/>
          </a:bodyPr>
          <a:lstStyle/>
          <a:p>
            <a:r>
              <a:rPr lang="en-US" dirty="0"/>
              <a:t>[T]he Government is in the process of determining whether it intends to introduce any of the contents of the Phone in its case-in-chief at trial. . . . </a:t>
            </a:r>
          </a:p>
          <a:p>
            <a:r>
              <a:rPr lang="en-US" dirty="0"/>
              <a:t>Once it is determined what, if any, evidence on the Phone is privileged, the trial team will receive the contents of the Phone minus the privileged items.  </a:t>
            </a:r>
          </a:p>
          <a:p>
            <a:r>
              <a:rPr lang="en-US" dirty="0"/>
              <a:t>The trial team will then conduct its review and determine if it intends to use any of the contents of the Phone in its case-in-chief at trial.  </a:t>
            </a:r>
          </a:p>
          <a:p>
            <a:r>
              <a:rPr lang="en-US" dirty="0"/>
              <a:t>If the trial team determines that it will indeed use any of the contents of the Phone in its case-in-chief at trial, it will provide the [Search Warrant] Affidavit to defense counsel and will address any motion to suppress at that time.</a:t>
            </a:r>
          </a:p>
          <a:p>
            <a:pPr lvl="1"/>
            <a:r>
              <a:rPr lang="en-US" dirty="0"/>
              <a:t>Paul J. Fishman, United States Attorney </a:t>
            </a:r>
          </a:p>
        </p:txBody>
      </p:sp>
      <p:sp>
        <p:nvSpPr>
          <p:cNvPr id="3" name="Text Placeholder 2">
            <a:extLst>
              <a:ext uri="{FF2B5EF4-FFF2-40B4-BE49-F238E27FC236}">
                <a16:creationId xmlns:a16="http://schemas.microsoft.com/office/drawing/2014/main" id="{D1AB36C7-8E0C-1840-501D-D9EAD5754940}"/>
              </a:ext>
            </a:extLst>
          </p:cNvPr>
          <p:cNvSpPr>
            <a:spLocks noGrp="1"/>
          </p:cNvSpPr>
          <p:nvPr>
            <p:ph type="body" sz="quarter" idx="3"/>
          </p:nvPr>
        </p:nvSpPr>
        <p:spPr>
          <a:xfrm>
            <a:off x="6194427" y="762000"/>
            <a:ext cx="5183188" cy="457201"/>
          </a:xfrm>
        </p:spPr>
        <p:txBody>
          <a:bodyPr/>
          <a:lstStyle/>
          <a:p>
            <a:pPr algn="ctr"/>
            <a:r>
              <a:rPr lang="en-US" dirty="0"/>
              <a:t>Wilkes case (1763)</a:t>
            </a:r>
          </a:p>
        </p:txBody>
      </p:sp>
      <p:sp>
        <p:nvSpPr>
          <p:cNvPr id="9" name="Content Placeholder 8"/>
          <p:cNvSpPr>
            <a:spLocks noGrp="1"/>
          </p:cNvSpPr>
          <p:nvPr>
            <p:ph sz="quarter" idx="4"/>
          </p:nvPr>
        </p:nvSpPr>
        <p:spPr>
          <a:xfrm>
            <a:off x="6172200" y="1219201"/>
            <a:ext cx="5183188" cy="4970462"/>
          </a:xfrm>
        </p:spPr>
        <p:txBody>
          <a:bodyPr>
            <a:normAutofit fontScale="70000" lnSpcReduction="20000"/>
          </a:bodyPr>
          <a:lstStyle/>
          <a:p>
            <a:r>
              <a:rPr lang="en-US" sz="3100" dirty="0"/>
              <a:t>May 7, 1763   Mr. Wilkes</a:t>
            </a:r>
          </a:p>
          <a:p>
            <a:r>
              <a:rPr lang="en-US" sz="3100" dirty="0"/>
              <a:t>In answer to your letter of yesterday, we acquaint you, that your papers were seized in consequence of the heavy charge brought against you, for being the author of an infamous and seditious libel, </a:t>
            </a:r>
          </a:p>
          <a:p>
            <a:r>
              <a:rPr lang="en-US" sz="3100" dirty="0"/>
              <a:t>for which his Majesty has ordered you to be prosecuted</a:t>
            </a:r>
          </a:p>
          <a:p>
            <a:r>
              <a:rPr lang="en-US" sz="3100" dirty="0"/>
              <a:t>Such of your papers as do not lead to a proof of your guilt, shall be restored to you. </a:t>
            </a:r>
          </a:p>
          <a:p>
            <a:r>
              <a:rPr lang="en-US" sz="3100" dirty="0"/>
              <a:t>Such as are necessary for that purpose, it was our duty to turn over to those, whose office it is to collect the evidence, and manage the prosecution against you. </a:t>
            </a:r>
          </a:p>
          <a:p>
            <a:pPr lvl="1"/>
            <a:r>
              <a:rPr lang="en-US" sz="2700" dirty="0"/>
              <a:t>Dunk Halifax [Secretary of State]</a:t>
            </a:r>
          </a:p>
          <a:p>
            <a:endParaRPr lang="en-US" dirty="0"/>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178161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7531-542A-B263-751E-774A8F199881}"/>
              </a:ext>
            </a:extLst>
          </p:cNvPr>
          <p:cNvSpPr>
            <a:spLocks noGrp="1"/>
          </p:cNvSpPr>
          <p:nvPr>
            <p:ph type="title"/>
          </p:nvPr>
        </p:nvSpPr>
        <p:spPr>
          <a:xfrm>
            <a:off x="838200" y="365125"/>
            <a:ext cx="10515600" cy="625475"/>
          </a:xfrm>
        </p:spPr>
        <p:txBody>
          <a:bodyPr>
            <a:normAutofit fontScale="90000"/>
          </a:bodyPr>
          <a:lstStyle/>
          <a:p>
            <a:pPr algn="ctr"/>
            <a:r>
              <a:rPr lang="en-US" dirty="0"/>
              <a:t>Orin Kerr</a:t>
            </a:r>
          </a:p>
        </p:txBody>
      </p:sp>
      <p:sp>
        <p:nvSpPr>
          <p:cNvPr id="3" name="Content Placeholder 2">
            <a:extLst>
              <a:ext uri="{FF2B5EF4-FFF2-40B4-BE49-F238E27FC236}">
                <a16:creationId xmlns:a16="http://schemas.microsoft.com/office/drawing/2014/main" id="{102EE89E-D09B-C3C8-BDBA-E6D29DEE81E6}"/>
              </a:ext>
            </a:extLst>
          </p:cNvPr>
          <p:cNvSpPr>
            <a:spLocks noGrp="1"/>
          </p:cNvSpPr>
          <p:nvPr>
            <p:ph idx="1"/>
          </p:nvPr>
        </p:nvSpPr>
        <p:spPr>
          <a:xfrm>
            <a:off x="838200" y="1143000"/>
            <a:ext cx="10515600" cy="5033963"/>
          </a:xfrm>
        </p:spPr>
        <p:txBody>
          <a:bodyPr>
            <a:normAutofit/>
          </a:bodyPr>
          <a:lstStyle/>
          <a:p>
            <a:r>
              <a:rPr lang="en-US" dirty="0"/>
              <a:t>DOJ Computer Crime and Intellectual Property Section 1998-2001</a:t>
            </a:r>
          </a:p>
          <a:p>
            <a:r>
              <a:rPr lang="en-US" dirty="0"/>
              <a:t>One of the authors of SEARCHING AND SEIZING COMPUTERS AND OBTAINING ELECTRONIC EVIDENCE IN CRIMINAL INVESTIGATIONS (DOJ 2002) </a:t>
            </a:r>
          </a:p>
          <a:p>
            <a:r>
              <a:rPr lang="en-US" dirty="0"/>
              <a:t>“Current law allows computer searches for any evidence to look disturbingly like searches for all evidence. Everything can be seized. Everything can be searched. Nearly everything can come into plain view and be subject to use in unrelated cases. </a:t>
            </a:r>
            <a:r>
              <a:rPr lang="en-US" dirty="0">
                <a:highlight>
                  <a:srgbClr val="FFFF00"/>
                </a:highlight>
              </a:rPr>
              <a:t>The result seems perilously like the regime of general warrants that the Fourth Amendment was enacted to stop</a:t>
            </a:r>
            <a:r>
              <a:rPr lang="en-US" dirty="0"/>
              <a:t>.”</a:t>
            </a:r>
          </a:p>
          <a:p>
            <a:pPr lvl="1"/>
            <a:r>
              <a:rPr lang="en-US" dirty="0"/>
              <a:t> </a:t>
            </a:r>
            <a:r>
              <a:rPr lang="en-US" i="1" dirty="0"/>
              <a:t>Executing Warrants for Digital Evidence: The Case for Use Restrictions on Nonresponsive Data</a:t>
            </a:r>
            <a:r>
              <a:rPr lang="en-US" dirty="0"/>
              <a:t>, 48 TEX. TECH L. REV. 1, 11 (2015)</a:t>
            </a:r>
          </a:p>
        </p:txBody>
      </p:sp>
      <p:sp>
        <p:nvSpPr>
          <p:cNvPr id="4" name="Slide Number Placeholder 3">
            <a:extLst>
              <a:ext uri="{FF2B5EF4-FFF2-40B4-BE49-F238E27FC236}">
                <a16:creationId xmlns:a16="http://schemas.microsoft.com/office/drawing/2014/main" id="{AAF1F9DD-DC3B-FED2-EB9B-03A8A6441D6A}"/>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072839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549275"/>
          </a:xfrm>
        </p:spPr>
        <p:txBody>
          <a:bodyPr>
            <a:normAutofit fontScale="90000"/>
          </a:bodyPr>
          <a:lstStyle/>
          <a:p>
            <a:pPr algn="ctr"/>
            <a:r>
              <a:rPr lang="en-US" dirty="0"/>
              <a:t>July 12, 2016       Dear Judge McNulty,</a:t>
            </a:r>
          </a:p>
        </p:txBody>
      </p:sp>
      <p:sp>
        <p:nvSpPr>
          <p:cNvPr id="6" name="Content Placeholder 5"/>
          <p:cNvSpPr>
            <a:spLocks noGrp="1"/>
          </p:cNvSpPr>
          <p:nvPr>
            <p:ph idx="1"/>
          </p:nvPr>
        </p:nvSpPr>
        <p:spPr>
          <a:xfrm>
            <a:off x="838200" y="914400"/>
            <a:ext cx="10515600" cy="5441950"/>
          </a:xfrm>
        </p:spPr>
        <p:txBody>
          <a:bodyPr>
            <a:normAutofit fontScale="77500" lnSpcReduction="20000"/>
          </a:bodyPr>
          <a:lstStyle/>
          <a:p>
            <a:r>
              <a:rPr lang="en-US" sz="3600" dirty="0"/>
              <a:t>“Assuming arguendo that the Court granted </a:t>
            </a:r>
            <a:r>
              <a:rPr lang="en-US" sz="3600" dirty="0" err="1"/>
              <a:t>Keila</a:t>
            </a:r>
            <a:r>
              <a:rPr lang="en-US" sz="3600" dirty="0"/>
              <a:t> </a:t>
            </a:r>
            <a:r>
              <a:rPr lang="en-US" sz="3600" dirty="0" err="1"/>
              <a:t>Ravelo’s</a:t>
            </a:r>
            <a:r>
              <a:rPr lang="en-US" sz="3600" dirty="0"/>
              <a:t> motion to suppress the contents of her cellular telephone (“the Phone”) and a motion to return the Phone, </a:t>
            </a:r>
            <a:r>
              <a:rPr lang="en-US" sz="4100" dirty="0"/>
              <a:t>the government would still be able to retain a copy of the Phone to be used lawfully, among other reasons, for impeachment purposes, at a sentencing hearing, filing an appeal, and/or in opposition to any habeas petition</a:t>
            </a:r>
            <a:r>
              <a:rPr lang="en-US" sz="3600" dirty="0"/>
              <a:t>.</a:t>
            </a:r>
          </a:p>
          <a:p>
            <a:r>
              <a:rPr lang="en-US" sz="3600" dirty="0"/>
              <a:t>if the court were to grant Ms. </a:t>
            </a:r>
            <a:r>
              <a:rPr lang="en-US" sz="3600" dirty="0" err="1"/>
              <a:t>Ravelo’s</a:t>
            </a:r>
            <a:r>
              <a:rPr lang="en-US" sz="3600" dirty="0"/>
              <a:t> motion to suppress evidence obtained from the Phone, Ms. </a:t>
            </a:r>
            <a:r>
              <a:rPr lang="en-US" sz="3600" dirty="0" err="1"/>
              <a:t>Ravelo</a:t>
            </a:r>
            <a:r>
              <a:rPr lang="en-US" sz="3600" dirty="0"/>
              <a:t> would likely file a subsequent motion under Fed. R. Crim. P. 41(g) for the return of the Phone. </a:t>
            </a:r>
          </a:p>
          <a:p>
            <a:r>
              <a:rPr lang="en-US" sz="4100" dirty="0"/>
              <a:t>Were the Court to grant the defendant’s Rule 41 motion, the government would likely retain copies of the contents of the Phone.“</a:t>
            </a:r>
          </a:p>
          <a:p>
            <a:r>
              <a:rPr lang="en-US" sz="3600" dirty="0"/>
              <a:t>Paul J. Fishman, United States Attorney </a:t>
            </a:r>
          </a:p>
          <a:p>
            <a:pPr lvl="1"/>
            <a:r>
              <a:rPr lang="en-US" sz="3200" dirty="0"/>
              <a:t>By: Andrew </a:t>
            </a:r>
            <a:r>
              <a:rPr lang="en-US" sz="3200" dirty="0" err="1"/>
              <a:t>Kogan</a:t>
            </a:r>
            <a:r>
              <a:rPr lang="en-US" sz="3200" dirty="0"/>
              <a:t>, Assistant U.S. Attorney </a:t>
            </a:r>
          </a:p>
          <a:p>
            <a:endParaRPr lang="en-US" sz="360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370061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A88870-DA59-BF2B-7C42-544B1D629447}"/>
              </a:ext>
            </a:extLst>
          </p:cNvPr>
          <p:cNvSpPr>
            <a:spLocks noGrp="1"/>
          </p:cNvSpPr>
          <p:nvPr>
            <p:ph type="ctrTitle"/>
          </p:nvPr>
        </p:nvSpPr>
        <p:spPr>
          <a:xfrm>
            <a:off x="457200" y="304801"/>
            <a:ext cx="10210800" cy="2286000"/>
          </a:xfrm>
        </p:spPr>
        <p:txBody>
          <a:bodyPr>
            <a:normAutofit fontScale="90000"/>
          </a:bodyPr>
          <a:lstStyle/>
          <a:p>
            <a:r>
              <a:rPr lang="en-US" b="1" dirty="0"/>
              <a:t>Are most search warrants for electronically stored information unconstitutional general warrants?</a:t>
            </a:r>
          </a:p>
        </p:txBody>
      </p:sp>
      <p:sp>
        <p:nvSpPr>
          <p:cNvPr id="7" name="Content Placeholder 6">
            <a:extLst>
              <a:ext uri="{FF2B5EF4-FFF2-40B4-BE49-F238E27FC236}">
                <a16:creationId xmlns:a16="http://schemas.microsoft.com/office/drawing/2014/main" id="{8EB25E3F-2EAE-BCFE-89CA-3DDC7FADD734}"/>
              </a:ext>
            </a:extLst>
          </p:cNvPr>
          <p:cNvSpPr>
            <a:spLocks noGrp="1"/>
          </p:cNvSpPr>
          <p:nvPr>
            <p:ph type="subTitle" idx="1"/>
          </p:nvPr>
        </p:nvSpPr>
        <p:spPr>
          <a:xfrm>
            <a:off x="914400" y="2743200"/>
            <a:ext cx="9753600" cy="3276600"/>
          </a:xfrm>
        </p:spPr>
        <p:txBody>
          <a:bodyPr>
            <a:normAutofit/>
          </a:bodyPr>
          <a:lstStyle/>
          <a:p>
            <a:endParaRPr lang="en-US" dirty="0"/>
          </a:p>
        </p:txBody>
      </p:sp>
      <p:sp>
        <p:nvSpPr>
          <p:cNvPr id="5" name="Slide Number Placeholder 4">
            <a:extLst>
              <a:ext uri="{FF2B5EF4-FFF2-40B4-BE49-F238E27FC236}">
                <a16:creationId xmlns:a16="http://schemas.microsoft.com/office/drawing/2014/main" id="{33C3DD0B-8773-56E5-5519-BF754C10717E}"/>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092902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7531-542A-B263-751E-774A8F199881}"/>
              </a:ext>
            </a:extLst>
          </p:cNvPr>
          <p:cNvSpPr>
            <a:spLocks noGrp="1"/>
          </p:cNvSpPr>
          <p:nvPr>
            <p:ph type="title"/>
          </p:nvPr>
        </p:nvSpPr>
        <p:spPr>
          <a:xfrm>
            <a:off x="838200" y="365125"/>
            <a:ext cx="10515600" cy="625475"/>
          </a:xfrm>
        </p:spPr>
        <p:txBody>
          <a:bodyPr>
            <a:normAutofit fontScale="90000"/>
          </a:bodyPr>
          <a:lstStyle/>
          <a:p>
            <a:pPr algn="ctr"/>
            <a:r>
              <a:rPr lang="en-US" dirty="0"/>
              <a:t>Orin Kerr</a:t>
            </a:r>
          </a:p>
        </p:txBody>
      </p:sp>
      <p:sp>
        <p:nvSpPr>
          <p:cNvPr id="3" name="Content Placeholder 2">
            <a:extLst>
              <a:ext uri="{FF2B5EF4-FFF2-40B4-BE49-F238E27FC236}">
                <a16:creationId xmlns:a16="http://schemas.microsoft.com/office/drawing/2014/main" id="{102EE89E-D09B-C3C8-BDBA-E6D29DEE81E6}"/>
              </a:ext>
            </a:extLst>
          </p:cNvPr>
          <p:cNvSpPr>
            <a:spLocks noGrp="1"/>
          </p:cNvSpPr>
          <p:nvPr>
            <p:ph idx="1"/>
          </p:nvPr>
        </p:nvSpPr>
        <p:spPr>
          <a:xfrm>
            <a:off x="838200" y="1143000"/>
            <a:ext cx="10515600" cy="5033963"/>
          </a:xfrm>
        </p:spPr>
        <p:txBody>
          <a:bodyPr>
            <a:normAutofit/>
          </a:bodyPr>
          <a:lstStyle/>
          <a:p>
            <a:r>
              <a:rPr lang="en-US" dirty="0"/>
              <a:t>DOJ Computer Crime and Intellectual Property Section 1998-2001</a:t>
            </a:r>
          </a:p>
          <a:p>
            <a:r>
              <a:rPr lang="en-US" dirty="0"/>
              <a:t>One of the authors of SEARCHING AND SEIZING COMPUTERS AND OBTAINING ELECTRONIC EVIDENCE IN CRIMINAL INVESTIGATIONS (DOJ 2002) </a:t>
            </a:r>
          </a:p>
          <a:p>
            <a:r>
              <a:rPr lang="en-US" dirty="0"/>
              <a:t>“Current law allows computer searches for any evidence to look disturbingly like searches for all evidence. Everything can be seized. Everything can be searched. Nearly everything can come into plain view and be subject to use in unrelated cases. </a:t>
            </a:r>
            <a:r>
              <a:rPr lang="en-US" dirty="0">
                <a:highlight>
                  <a:srgbClr val="FFFF00"/>
                </a:highlight>
              </a:rPr>
              <a:t>The result seems perilously like the regime of general warrants that the Fourth Amendment was enacted to stop</a:t>
            </a:r>
            <a:r>
              <a:rPr lang="en-US" dirty="0"/>
              <a:t>.”</a:t>
            </a:r>
          </a:p>
          <a:p>
            <a:pPr lvl="1"/>
            <a:r>
              <a:rPr lang="en-US" dirty="0"/>
              <a:t> </a:t>
            </a:r>
            <a:r>
              <a:rPr lang="en-US" i="1" dirty="0"/>
              <a:t>Executing Warrants for Digital Evidence: The Case for Use Restrictions on Nonresponsive Data</a:t>
            </a:r>
            <a:r>
              <a:rPr lang="en-US" dirty="0"/>
              <a:t>, 48 TEX. TECH L. REV. 1, 11 (2015)</a:t>
            </a:r>
          </a:p>
        </p:txBody>
      </p:sp>
      <p:sp>
        <p:nvSpPr>
          <p:cNvPr id="4" name="Slide Number Placeholder 3">
            <a:extLst>
              <a:ext uri="{FF2B5EF4-FFF2-40B4-BE49-F238E27FC236}">
                <a16:creationId xmlns:a16="http://schemas.microsoft.com/office/drawing/2014/main" id="{AAF1F9DD-DC3B-FED2-EB9B-03A8A6441D6A}"/>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3665607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810D-D7B5-26E9-012D-4B86C229041F}"/>
              </a:ext>
            </a:extLst>
          </p:cNvPr>
          <p:cNvSpPr>
            <a:spLocks noGrp="1"/>
          </p:cNvSpPr>
          <p:nvPr>
            <p:ph type="title"/>
          </p:nvPr>
        </p:nvSpPr>
        <p:spPr>
          <a:xfrm>
            <a:off x="838200" y="441326"/>
            <a:ext cx="10515600" cy="609600"/>
          </a:xfrm>
        </p:spPr>
        <p:txBody>
          <a:bodyPr>
            <a:normAutofit fontScale="90000"/>
          </a:bodyPr>
          <a:lstStyle/>
          <a:p>
            <a:pPr algn="ctr"/>
            <a:r>
              <a:rPr lang="en-US" dirty="0"/>
              <a:t>Paul Ohm</a:t>
            </a:r>
          </a:p>
        </p:txBody>
      </p:sp>
      <p:sp>
        <p:nvSpPr>
          <p:cNvPr id="3" name="Content Placeholder 2">
            <a:extLst>
              <a:ext uri="{FF2B5EF4-FFF2-40B4-BE49-F238E27FC236}">
                <a16:creationId xmlns:a16="http://schemas.microsoft.com/office/drawing/2014/main" id="{E1AE5253-3A0C-CC84-A0F8-45ED5CD33E33}"/>
              </a:ext>
            </a:extLst>
          </p:cNvPr>
          <p:cNvSpPr>
            <a:spLocks noGrp="1"/>
          </p:cNvSpPr>
          <p:nvPr>
            <p:ph idx="1"/>
          </p:nvPr>
        </p:nvSpPr>
        <p:spPr>
          <a:xfrm>
            <a:off x="862445" y="1019753"/>
            <a:ext cx="10515600" cy="5129212"/>
          </a:xfrm>
        </p:spPr>
        <p:txBody>
          <a:bodyPr/>
          <a:lstStyle/>
          <a:p>
            <a:r>
              <a:rPr lang="en-US" dirty="0"/>
              <a:t>DOJ Computer Crime and Intellectual Property Section 2001-2005</a:t>
            </a:r>
          </a:p>
          <a:p>
            <a:r>
              <a:rPr lang="en-US" dirty="0"/>
              <a:t>“[There is a] manifest lack of probable cause and particularity in almost every computer case.  … </a:t>
            </a:r>
            <a:r>
              <a:rPr lang="en-US" dirty="0">
                <a:highlight>
                  <a:srgbClr val="FFFF00"/>
                </a:highlight>
              </a:rPr>
              <a:t>Computer search warrants are the closest things to general warrants we have confronted in the history of the Republic.</a:t>
            </a:r>
            <a:r>
              <a:rPr lang="en-US" dirty="0"/>
              <a:t>”</a:t>
            </a:r>
          </a:p>
          <a:p>
            <a:pPr lvl="1"/>
            <a:r>
              <a:rPr lang="en-US" i="1" dirty="0"/>
              <a:t>Massive Hard Drives, General Warrants, and the Power of Magistrate Judges</a:t>
            </a:r>
            <a:r>
              <a:rPr lang="en-US" dirty="0"/>
              <a:t>, 97 VA. L. REV. IN BRIEF 1, 4, 11 (2011)</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5D01E9E-BE4F-9555-4574-108564083645}"/>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1460139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2378-92B4-6F48-CDD5-CD5E416D2A0A}"/>
              </a:ext>
            </a:extLst>
          </p:cNvPr>
          <p:cNvSpPr>
            <a:spLocks noGrp="1"/>
          </p:cNvSpPr>
          <p:nvPr>
            <p:ph type="title"/>
          </p:nvPr>
        </p:nvSpPr>
        <p:spPr>
          <a:xfrm>
            <a:off x="685800" y="136525"/>
            <a:ext cx="10515600" cy="1192212"/>
          </a:xfrm>
        </p:spPr>
        <p:txBody>
          <a:bodyPr>
            <a:normAutofit fontScale="90000"/>
          </a:bodyPr>
          <a:lstStyle/>
          <a:p>
            <a:pPr algn="ctr"/>
            <a:r>
              <a:rPr lang="en-US" dirty="0"/>
              <a:t>Some sample warrants</a:t>
            </a:r>
            <a:br>
              <a:rPr lang="en-US" dirty="0"/>
            </a:br>
            <a:r>
              <a:rPr lang="en-US" sz="2700" dirty="0">
                <a:hlinkClick r:id="rId2"/>
              </a:rPr>
              <a:t>www.clarkcunningham.org/Apple-web/AALS-2024-Resources/Warrants.html</a:t>
            </a:r>
            <a:r>
              <a:rPr lang="en-US" sz="2700" dirty="0"/>
              <a:t> </a:t>
            </a:r>
          </a:p>
        </p:txBody>
      </p:sp>
      <p:sp>
        <p:nvSpPr>
          <p:cNvPr id="3" name="Content Placeholder 2">
            <a:extLst>
              <a:ext uri="{FF2B5EF4-FFF2-40B4-BE49-F238E27FC236}">
                <a16:creationId xmlns:a16="http://schemas.microsoft.com/office/drawing/2014/main" id="{428E712B-06C1-3F78-4D49-61C18CC8017A}"/>
              </a:ext>
            </a:extLst>
          </p:cNvPr>
          <p:cNvSpPr>
            <a:spLocks noGrp="1"/>
          </p:cNvSpPr>
          <p:nvPr>
            <p:ph idx="1"/>
          </p:nvPr>
        </p:nvSpPr>
        <p:spPr>
          <a:xfrm>
            <a:off x="838200" y="1554162"/>
            <a:ext cx="10515600" cy="4576763"/>
          </a:xfrm>
        </p:spPr>
        <p:txBody>
          <a:bodyPr/>
          <a:lstStyle/>
          <a:p>
            <a:r>
              <a:rPr lang="en-US" dirty="0"/>
              <a:t>2009-FEDERAL</a:t>
            </a:r>
            <a:br>
              <a:rPr lang="en-US" dirty="0"/>
            </a:br>
            <a:r>
              <a:rPr lang="en-US" dirty="0"/>
              <a:t>Searching and seizing computers and obtaining electronic evidence in criminal investigations 241-250 (3RD ed. DOJ), Appendix F</a:t>
            </a:r>
            <a:br>
              <a:rPr lang="en-US" dirty="0"/>
            </a:br>
            <a:r>
              <a:rPr lang="en-US" dirty="0">
                <a:hlinkClick r:id="rId3"/>
              </a:rPr>
              <a:t>Sample Premises Computer Search Warrant Affidavit</a:t>
            </a:r>
            <a:endParaRPr lang="en-US" dirty="0"/>
          </a:p>
          <a:p>
            <a:r>
              <a:rPr lang="en-US" dirty="0"/>
              <a:t>2010 – Vermont</a:t>
            </a:r>
            <a:br>
              <a:rPr lang="en-US" dirty="0"/>
            </a:br>
            <a:r>
              <a:rPr lang="en-US" dirty="0"/>
              <a:t>In re Appeal of Application for Search Warrant, 2012 Vt. 102, 71 A.3d 1158 (2012)</a:t>
            </a:r>
            <a:br>
              <a:rPr lang="en-US" dirty="0"/>
            </a:br>
            <a:r>
              <a:rPr lang="en-US" dirty="0">
                <a:hlinkClick r:id="rId4"/>
              </a:rPr>
              <a:t>Search warrant for computer with conditions</a:t>
            </a:r>
            <a:endParaRPr lang="en-US" dirty="0"/>
          </a:p>
          <a:p>
            <a:r>
              <a:rPr lang="en-US" dirty="0"/>
              <a:t>2013-FEDERAL</a:t>
            </a:r>
            <a:br>
              <a:rPr lang="en-US" dirty="0"/>
            </a:br>
            <a:r>
              <a:rPr lang="en-US" dirty="0"/>
              <a:t>Microsoft Corporation v United States, Joint Appendix (2nd Cir.)</a:t>
            </a:r>
            <a:br>
              <a:rPr lang="en-US" dirty="0"/>
            </a:br>
            <a:r>
              <a:rPr lang="en-US" dirty="0">
                <a:hlinkClick r:id="rId5"/>
              </a:rPr>
              <a:t>Search warrant to Microsoft for msn.com email accounts </a:t>
            </a:r>
            <a:endParaRPr lang="en-US" dirty="0"/>
          </a:p>
        </p:txBody>
      </p:sp>
      <p:sp>
        <p:nvSpPr>
          <p:cNvPr id="4" name="Slide Number Placeholder 3">
            <a:extLst>
              <a:ext uri="{FF2B5EF4-FFF2-40B4-BE49-F238E27FC236}">
                <a16:creationId xmlns:a16="http://schemas.microsoft.com/office/drawing/2014/main" id="{313E8E4C-9754-0482-63CF-EAB8F2C9A712}"/>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965423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2378-92B4-6F48-CDD5-CD5E416D2A0A}"/>
              </a:ext>
            </a:extLst>
          </p:cNvPr>
          <p:cNvSpPr>
            <a:spLocks noGrp="1"/>
          </p:cNvSpPr>
          <p:nvPr>
            <p:ph type="title"/>
          </p:nvPr>
        </p:nvSpPr>
        <p:spPr>
          <a:xfrm>
            <a:off x="838200" y="136525"/>
            <a:ext cx="10515600" cy="1387475"/>
          </a:xfrm>
        </p:spPr>
        <p:txBody>
          <a:bodyPr>
            <a:normAutofit/>
          </a:bodyPr>
          <a:lstStyle/>
          <a:p>
            <a:pPr algn="ctr"/>
            <a:r>
              <a:rPr lang="en-US" dirty="0"/>
              <a:t>Some sample warrants</a:t>
            </a:r>
            <a:br>
              <a:rPr lang="en-US" dirty="0"/>
            </a:br>
            <a:r>
              <a:rPr lang="en-US" sz="1800" dirty="0">
                <a:hlinkClick r:id="rId2"/>
              </a:rPr>
              <a:t>www.clarkcunningham.org/Apple-web/AALS-2024-Resources/Warrants.html</a:t>
            </a:r>
            <a:r>
              <a:rPr lang="en-US" sz="1800" dirty="0"/>
              <a:t> </a:t>
            </a:r>
          </a:p>
        </p:txBody>
      </p:sp>
      <p:sp>
        <p:nvSpPr>
          <p:cNvPr id="3" name="Content Placeholder 2">
            <a:extLst>
              <a:ext uri="{FF2B5EF4-FFF2-40B4-BE49-F238E27FC236}">
                <a16:creationId xmlns:a16="http://schemas.microsoft.com/office/drawing/2014/main" id="{428E712B-06C1-3F78-4D49-61C18CC8017A}"/>
              </a:ext>
            </a:extLst>
          </p:cNvPr>
          <p:cNvSpPr>
            <a:spLocks noGrp="1"/>
          </p:cNvSpPr>
          <p:nvPr>
            <p:ph idx="1"/>
          </p:nvPr>
        </p:nvSpPr>
        <p:spPr>
          <a:xfrm>
            <a:off x="838200" y="1295400"/>
            <a:ext cx="10515600" cy="5060950"/>
          </a:xfrm>
        </p:spPr>
        <p:txBody>
          <a:bodyPr>
            <a:normAutofit/>
          </a:bodyPr>
          <a:lstStyle/>
          <a:p>
            <a:r>
              <a:rPr lang="en-US" dirty="0"/>
              <a:t>2014-FEDERAL (D.N.J.)</a:t>
            </a:r>
            <a:br>
              <a:rPr lang="en-US" dirty="0"/>
            </a:br>
            <a:r>
              <a:rPr lang="en-US" dirty="0">
                <a:hlinkClick r:id="rId3"/>
              </a:rPr>
              <a:t>Ravelo search warrant for iPhone</a:t>
            </a:r>
            <a:endParaRPr lang="en-US" dirty="0"/>
          </a:p>
          <a:p>
            <a:r>
              <a:rPr lang="en-US" dirty="0"/>
              <a:t>2016-FEDERAL (</a:t>
            </a:r>
            <a:r>
              <a:rPr lang="en-US" dirty="0" err="1"/>
              <a:t>D.Mass</a:t>
            </a:r>
            <a:r>
              <a:rPr lang="en-US" dirty="0"/>
              <a:t>.)</a:t>
            </a:r>
            <a:br>
              <a:rPr lang="en-US" dirty="0"/>
            </a:br>
            <a:r>
              <a:rPr lang="en-US" dirty="0"/>
              <a:t>Crawford search warrant for iPhone with order requiring Apple to bypass lock screen</a:t>
            </a:r>
          </a:p>
          <a:p>
            <a:pPr>
              <a:buFont typeface="Arial" panose="020B0604020202020204" pitchFamily="34" charset="0"/>
              <a:buChar char="•"/>
            </a:pPr>
            <a:r>
              <a:rPr lang="en-US" dirty="0">
                <a:hlinkClick r:id="rId4"/>
              </a:rPr>
              <a:t>Warrant application</a:t>
            </a:r>
            <a:endParaRPr lang="en-US" dirty="0"/>
          </a:p>
          <a:p>
            <a:pPr>
              <a:buFont typeface="Arial" panose="020B0604020202020204" pitchFamily="34" charset="0"/>
              <a:buChar char="•"/>
            </a:pPr>
            <a:r>
              <a:rPr lang="en-US" dirty="0">
                <a:hlinkClick r:id="rId5"/>
              </a:rPr>
              <a:t>Warrant application excerpts</a:t>
            </a:r>
            <a:endParaRPr lang="en-US" dirty="0"/>
          </a:p>
          <a:p>
            <a:pPr>
              <a:buFont typeface="Arial" panose="020B0604020202020204" pitchFamily="34" charset="0"/>
              <a:buChar char="•"/>
            </a:pPr>
            <a:r>
              <a:rPr lang="en-US" dirty="0">
                <a:hlinkClick r:id="rId6"/>
              </a:rPr>
              <a:t>Warrant</a:t>
            </a:r>
            <a:endParaRPr lang="en-US" dirty="0"/>
          </a:p>
          <a:p>
            <a:r>
              <a:rPr lang="en-US" dirty="0"/>
              <a:t>2018-GEORGIA</a:t>
            </a:r>
            <a:br>
              <a:rPr lang="en-US" dirty="0"/>
            </a:br>
            <a:r>
              <a:rPr lang="en-US" dirty="0"/>
              <a:t>Nelson v. State, 863 S.E.2d 61 (Ga, 2021)</a:t>
            </a:r>
            <a:br>
              <a:rPr lang="en-US" dirty="0"/>
            </a:br>
            <a:r>
              <a:rPr lang="en-US" dirty="0">
                <a:hlinkClick r:id="rId3"/>
              </a:rPr>
              <a:t>Nelson search warrant for iPhone</a:t>
            </a:r>
            <a:endParaRPr lang="en-US" dirty="0"/>
          </a:p>
          <a:p>
            <a:endParaRPr lang="en-US" dirty="0"/>
          </a:p>
        </p:txBody>
      </p:sp>
      <p:sp>
        <p:nvSpPr>
          <p:cNvPr id="4" name="Slide Number Placeholder 3">
            <a:extLst>
              <a:ext uri="{FF2B5EF4-FFF2-40B4-BE49-F238E27FC236}">
                <a16:creationId xmlns:a16="http://schemas.microsoft.com/office/drawing/2014/main" id="{313E8E4C-9754-0482-63CF-EAB8F2C9A712}"/>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2131791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6462-432B-8B84-7011-45DA2B358569}"/>
              </a:ext>
            </a:extLst>
          </p:cNvPr>
          <p:cNvSpPr>
            <a:spLocks noGrp="1"/>
          </p:cNvSpPr>
          <p:nvPr>
            <p:ph type="title"/>
          </p:nvPr>
        </p:nvSpPr>
        <p:spPr>
          <a:xfrm>
            <a:off x="838200" y="365126"/>
            <a:ext cx="10515600" cy="412750"/>
          </a:xfrm>
        </p:spPr>
        <p:txBody>
          <a:bodyPr>
            <a:normAutofit fontScale="90000"/>
          </a:bodyPr>
          <a:lstStyle/>
          <a:p>
            <a:pPr algn="ctr"/>
            <a:r>
              <a:rPr lang="en-US" dirty="0"/>
              <a:t>Some selected cases</a:t>
            </a:r>
          </a:p>
        </p:txBody>
      </p:sp>
      <p:sp>
        <p:nvSpPr>
          <p:cNvPr id="3" name="Content Placeholder 2">
            <a:extLst>
              <a:ext uri="{FF2B5EF4-FFF2-40B4-BE49-F238E27FC236}">
                <a16:creationId xmlns:a16="http://schemas.microsoft.com/office/drawing/2014/main" id="{7EB3893D-BBB4-6C84-807A-4FB62C5FE30E}"/>
              </a:ext>
            </a:extLst>
          </p:cNvPr>
          <p:cNvSpPr>
            <a:spLocks noGrp="1"/>
          </p:cNvSpPr>
          <p:nvPr>
            <p:ph idx="1"/>
          </p:nvPr>
        </p:nvSpPr>
        <p:spPr>
          <a:xfrm>
            <a:off x="838200" y="914400"/>
            <a:ext cx="10515600" cy="5441950"/>
          </a:xfrm>
        </p:spPr>
        <p:txBody>
          <a:bodyPr>
            <a:normAutofit/>
          </a:bodyPr>
          <a:lstStyle/>
          <a:p>
            <a:pPr marL="0" marR="0">
              <a:spcBef>
                <a:spcPts val="0"/>
              </a:spcBef>
              <a:spcAft>
                <a:spcPts val="0"/>
              </a:spcAft>
            </a:pP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United States v. Comprehensive Drug Testing Inc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621 F.3d 1162, 1180 (9th Cir. 2010)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en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banc)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Kozinski</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C.J., concurring).</a:t>
            </a:r>
          </a:p>
          <a:p>
            <a:pPr marL="0" marR="0">
              <a:spcBef>
                <a:spcPts val="0"/>
              </a:spcBef>
              <a:spcAft>
                <a:spcPts val="0"/>
              </a:spcAft>
            </a:pP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In re Appeal of Application for Search Warrant</a:t>
            </a: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2012 Vt. 102, 71 A.3d 1158 (2012</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cert. denied, 130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S.Ct</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2391 (2013) (conditions added to search warrant for personal computer requiring that search be performed by third parties or trained computer personnel separate from the investigators and operating behind a firewall protected a legitimate privacy interest and were not an abuse of discretion)</a:t>
            </a: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In the Matter of the Search of premises known as: Three Hotmail Email accounts,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2016 WL 1239916 (D. Kansas 2016) (David J.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Waxse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U.S. Magistrate Judge) (Memorandum and Order Denying Application for Search Warrant) (thorough review of both caselaw and scholarship in this area, urges use of court-appointed special masters, potentially assisted by independent vendors, to review aggregate data and then turn over only responsive items to the government pursuant to a warrant that meets constitutional standards for particularity, citing approval of such an approach for searching computer data by the Vermont Supreme Court, 71 A3d 1158 (2012).)</a:t>
            </a:r>
            <a:br>
              <a:rPr lang="en-US" sz="18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a:spcBef>
                <a:spcPts val="0"/>
              </a:spcBef>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a:t>
            </a: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n the Matter of the Search of Information Associated with [redacted]@mac.com That is Stored at Premises Controlled by Apple, Inc</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13 F.Supp.3d 145</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(D.D.C., April 7, 2014) (John M.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Facciola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U.S. Magistrate Judge),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vacated sub nom</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13 F.Supp.3d 157</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(D.D.C., August 8, 2014)</a:t>
            </a:r>
            <a:br>
              <a:rPr lang="en-US" sz="18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More cases at </a:t>
            </a:r>
            <a:r>
              <a:rPr lang="en-US" sz="1800" dirty="0">
                <a:hlinkClick r:id="rId4"/>
              </a:rPr>
              <a:t>www.clarkcunningham.org/Apple/Index.html</a:t>
            </a: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934FF3-ABA3-28E9-98EF-463AC75E8DBB}"/>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3678648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66C6-EAAB-1EA1-3A4B-9E5D8C6353F3}"/>
              </a:ext>
            </a:extLst>
          </p:cNvPr>
          <p:cNvSpPr>
            <a:spLocks noGrp="1"/>
          </p:cNvSpPr>
          <p:nvPr>
            <p:ph type="title"/>
          </p:nvPr>
        </p:nvSpPr>
        <p:spPr>
          <a:xfrm>
            <a:off x="838200" y="136525"/>
            <a:ext cx="10515600" cy="701675"/>
          </a:xfrm>
        </p:spPr>
        <p:txBody>
          <a:bodyPr/>
          <a:lstStyle/>
          <a:p>
            <a:pPr algn="ctr"/>
            <a:r>
              <a:rPr lang="en-US" dirty="0"/>
              <a:t>Short bibliography</a:t>
            </a:r>
          </a:p>
        </p:txBody>
      </p:sp>
      <p:sp>
        <p:nvSpPr>
          <p:cNvPr id="3" name="Content Placeholder 2">
            <a:extLst>
              <a:ext uri="{FF2B5EF4-FFF2-40B4-BE49-F238E27FC236}">
                <a16:creationId xmlns:a16="http://schemas.microsoft.com/office/drawing/2014/main" id="{1F98CD3F-D781-709B-C871-EF6CF63FCCDE}"/>
              </a:ext>
            </a:extLst>
          </p:cNvPr>
          <p:cNvSpPr>
            <a:spLocks noGrp="1"/>
          </p:cNvSpPr>
          <p:nvPr>
            <p:ph idx="1"/>
          </p:nvPr>
        </p:nvSpPr>
        <p:spPr>
          <a:xfrm>
            <a:off x="838200" y="838200"/>
            <a:ext cx="10515600" cy="5791200"/>
          </a:xfrm>
        </p:spPr>
        <p:txBody>
          <a:bodyPr>
            <a:normAutofit/>
          </a:bodyPr>
          <a:lstStyle/>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William Clark,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Note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Protecting the Privacies of Digital Life: Riley v California, the Fourth Amendment's Particularity </a:t>
            </a:r>
            <a:r>
              <a:rPr lang="en-US" sz="1800" u="sng" kern="100" dirty="0" err="1">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Requrement</a:t>
            </a: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 and Search Protocols for Cell Phone Search Warrants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56 </a:t>
            </a:r>
            <a:r>
              <a:rPr lang="en-US" sz="1800" kern="100" cap="small" dirty="0">
                <a:effectLst/>
                <a:latin typeface="Arial" panose="020B0604020202020204" pitchFamily="34" charset="0"/>
                <a:ea typeface="Calibri" panose="020F0502020204030204" pitchFamily="34" charset="0"/>
                <a:cs typeface="Times New Roman" panose="02020603050405020304" pitchFamily="18" charset="0"/>
              </a:rPr>
              <a:t>Boston College L. Rev.</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1981, 1997-2007 (2015).</a:t>
            </a:r>
            <a:br>
              <a:rPr lang="en-US" sz="1800" kern="100" dirty="0">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Patrick J. Cotter, </a:t>
            </a: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Magistrates' Revolt: Unexpected Resistance to Federal Government Efforts to Get "General Warrants" for Electronic Information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The National Law Review, May 15, 2014</a:t>
            </a:r>
            <a:br>
              <a:rPr lang="en-US" sz="18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Clark D. Cunningham,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Apple and the American Revolution: Remembering Why We Have the Fourth Amendment</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126 </a:t>
            </a:r>
            <a:r>
              <a:rPr lang="en-US" sz="1800" kern="100" cap="small" dirty="0">
                <a:effectLst/>
                <a:latin typeface="Arial" panose="020B0604020202020204" pitchFamily="34" charset="0"/>
                <a:ea typeface="Calibri" panose="020F0502020204030204" pitchFamily="34" charset="0"/>
                <a:cs typeface="Times New Roman" panose="02020603050405020304" pitchFamily="18" charset="0"/>
              </a:rPr>
              <a:t>Yale L.J. F</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216 (2016), available at  </a:t>
            </a:r>
          </a:p>
          <a:p>
            <a:pPr marL="0" marR="0">
              <a:spcBef>
                <a:spcPts val="0"/>
              </a:spcBef>
              <a:spcAft>
                <a:spcPts val="0"/>
              </a:spcAft>
            </a:pP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www.yalelawjournal.org/forum/apple-and-the-american-revolution-remembering-why-we-have-the-fourth-amendment-1</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br>
              <a:rPr lang="en-US" sz="18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a:spcBef>
                <a:spcPts val="0"/>
              </a:spcBef>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Reid Day,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Comment</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Let the Magistrates Revolt: A Review of Search Warrant Applications for Electronic Information Possessed by Online Services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kern="100" cap="small" dirty="0">
                <a:effectLst/>
                <a:latin typeface="Arial" panose="020B0604020202020204" pitchFamily="34" charset="0"/>
                <a:ea typeface="Calibri" panose="020F0502020204030204" pitchFamily="34" charset="0"/>
                <a:cs typeface="Times New Roman" panose="02020603050405020304" pitchFamily="18" charset="0"/>
              </a:rPr>
              <a:t>64 U. Kan. L. Rev</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491 (2015)</a:t>
            </a:r>
            <a:br>
              <a:rPr lang="en-US" sz="18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Laura K. Donohue,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The Fourth Amendment in a Digital World,</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71 </a:t>
            </a:r>
            <a:r>
              <a:rPr lang="en-US" sz="1800" kern="100" cap="small" dirty="0">
                <a:effectLst/>
                <a:latin typeface="Arial" panose="020B0604020202020204" pitchFamily="34" charset="0"/>
                <a:ea typeface="Calibri" panose="020F0502020204030204" pitchFamily="34" charset="0"/>
                <a:cs typeface="Times New Roman" panose="02020603050405020304" pitchFamily="18" charset="0"/>
              </a:rPr>
              <a:t>N.Y.U. Ann. </a:t>
            </a:r>
            <a:r>
              <a:rPr lang="en-US" sz="1800" kern="100" cap="small" dirty="0" err="1">
                <a:effectLst/>
                <a:latin typeface="Arial" panose="020B0604020202020204" pitchFamily="34" charset="0"/>
                <a:ea typeface="Calibri" panose="020F0502020204030204" pitchFamily="34" charset="0"/>
                <a:cs typeface="Times New Roman" panose="02020603050405020304" pitchFamily="18" charset="0"/>
              </a:rPr>
              <a:t>Surv</a:t>
            </a:r>
            <a:r>
              <a:rPr lang="en-US" sz="1800" kern="100" cap="small" dirty="0">
                <a:effectLst/>
                <a:latin typeface="Arial" panose="020B0604020202020204" pitchFamily="34" charset="0"/>
                <a:ea typeface="Calibri" panose="020F0502020204030204" pitchFamily="34" charset="0"/>
                <a:cs typeface="Times New Roman" panose="02020603050405020304" pitchFamily="18" charset="0"/>
              </a:rPr>
              <a:t>. Am. L.</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533-685 (2017) </a:t>
            </a:r>
            <a:r>
              <a:rPr lang="en-US" sz="1800" kern="100" dirty="0">
                <a:effectLst/>
                <a:latin typeface="Arial" panose="020B0604020202020204" pitchFamily="34" charset="0"/>
                <a:ea typeface="Calibri" panose="020F0502020204030204" pitchFamily="34" charset="0"/>
                <a:cs typeface="Times New Roman" panose="02020603050405020304" pitchFamily="18" charset="0"/>
                <a:hlinkClick r:id="rId5"/>
              </a:rPr>
              <a:t>https://scholarship.law.georgetown.edu/facpub/1791</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br>
              <a:rPr lang="en-US" sz="18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Laura K. Donohue,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The Original Fourth Amendment,</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83 U. Chi. L. Rev. 1181-1328 (2016)</a:t>
            </a:r>
            <a:br>
              <a:rPr lang="en-US" sz="18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Adam M. </a:t>
            </a:r>
            <a:r>
              <a:rPr lang="en-US" sz="1800" dirty="0" err="1">
                <a:effectLst/>
                <a:latin typeface="Arial" panose="020B0604020202020204" pitchFamily="34" charset="0"/>
                <a:ea typeface="Calibri" panose="020F0502020204030204" pitchFamily="34" charset="0"/>
                <a:cs typeface="Arial" panose="020B0604020202020204" pitchFamily="34" charset="0"/>
              </a:rPr>
              <a:t>Gershowitz</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The Post-Riley Search Warrant: Search Protocols and Particularity in Cell Phone Searches</a:t>
            </a:r>
            <a:r>
              <a:rPr lang="en-US" sz="1800" dirty="0">
                <a:effectLst/>
                <a:latin typeface="Arial" panose="020B0604020202020204" pitchFamily="34" charset="0"/>
                <a:ea typeface="Calibri" panose="020F0502020204030204" pitchFamily="34" charset="0"/>
                <a:cs typeface="Arial" panose="020B0604020202020204" pitchFamily="34" charset="0"/>
              </a:rPr>
              <a:t>, 69 Vanderbilt </a:t>
            </a:r>
            <a:r>
              <a:rPr lang="en-US" sz="1800" dirty="0" err="1">
                <a:effectLst/>
                <a:latin typeface="Arial" panose="020B0604020202020204" pitchFamily="34" charset="0"/>
                <a:ea typeface="Calibri" panose="020F0502020204030204" pitchFamily="34" charset="0"/>
                <a:cs typeface="Arial" panose="020B0604020202020204" pitchFamily="34" charset="0"/>
              </a:rPr>
              <a:t>L.Rev</a:t>
            </a:r>
            <a:r>
              <a:rPr lang="en-US" sz="1800" dirty="0">
                <a:effectLst/>
                <a:latin typeface="Arial" panose="020B0604020202020204" pitchFamily="34" charset="0"/>
                <a:ea typeface="Calibri" panose="020F0502020204030204" pitchFamily="34" charset="0"/>
                <a:cs typeface="Arial" panose="020B0604020202020204" pitchFamily="34" charset="0"/>
              </a:rPr>
              <a:t>. 585, 617-21 (2016)</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BC6E503-5753-4D8F-4D42-EEE453DE43C7}"/>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284520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66C6-EAAB-1EA1-3A4B-9E5D8C6353F3}"/>
              </a:ext>
            </a:extLst>
          </p:cNvPr>
          <p:cNvSpPr>
            <a:spLocks noGrp="1"/>
          </p:cNvSpPr>
          <p:nvPr>
            <p:ph type="title"/>
          </p:nvPr>
        </p:nvSpPr>
        <p:spPr>
          <a:xfrm>
            <a:off x="838200" y="365125"/>
            <a:ext cx="10515600" cy="777875"/>
          </a:xfrm>
        </p:spPr>
        <p:txBody>
          <a:bodyPr/>
          <a:lstStyle/>
          <a:p>
            <a:pPr algn="ctr"/>
            <a:r>
              <a:rPr lang="en-US" dirty="0"/>
              <a:t>Short bibliography</a:t>
            </a:r>
          </a:p>
        </p:txBody>
      </p:sp>
      <p:sp>
        <p:nvSpPr>
          <p:cNvPr id="3" name="Content Placeholder 2">
            <a:extLst>
              <a:ext uri="{FF2B5EF4-FFF2-40B4-BE49-F238E27FC236}">
                <a16:creationId xmlns:a16="http://schemas.microsoft.com/office/drawing/2014/main" id="{1F98CD3F-D781-709B-C871-EF6CF63FCCDE}"/>
              </a:ext>
            </a:extLst>
          </p:cNvPr>
          <p:cNvSpPr>
            <a:spLocks noGrp="1"/>
          </p:cNvSpPr>
          <p:nvPr>
            <p:ph idx="1"/>
          </p:nvPr>
        </p:nvSpPr>
        <p:spPr>
          <a:xfrm>
            <a:off x="838200" y="1143000"/>
            <a:ext cx="10515600" cy="5033963"/>
          </a:xfrm>
        </p:spPr>
        <p:txBody>
          <a:bodyPr>
            <a:normAutofit lnSpcReduction="10000"/>
          </a:bodyPr>
          <a:lstStyle/>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Orin S. Kerr,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Executing Warrants for Digital Evidence: The Case for Use Restrictions on Nonresponsive Data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48 </a:t>
            </a:r>
            <a:r>
              <a:rPr lang="en-US" sz="2000" kern="100" cap="small" dirty="0">
                <a:effectLst/>
                <a:latin typeface="Arial" panose="020B0604020202020204" pitchFamily="34" charset="0"/>
                <a:ea typeface="Calibri" panose="020F0502020204030204" pitchFamily="34" charset="0"/>
                <a:cs typeface="Times New Roman" panose="02020603050405020304" pitchFamily="18" charset="0"/>
              </a:rPr>
              <a:t>Texas Tech Law Review</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1 (2015).</a:t>
            </a:r>
          </a:p>
          <a:p>
            <a:pPr marL="0" marR="0" indent="0">
              <a:spcBef>
                <a:spcPts val="0"/>
              </a:spcBef>
              <a:spcAft>
                <a:spcPts val="0"/>
              </a:spcAft>
              <a:buNone/>
            </a:pP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Orin S. Kerr,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Fourth Amendment Seizures of Computer Data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119 Yale L.J. 700 (2010).</a:t>
            </a:r>
            <a:br>
              <a:rPr lang="en-US" sz="2000" kern="100" dirty="0">
                <a:effectLst/>
                <a:latin typeface="Arial" panose="020B0604020202020204" pitchFamily="34" charset="0"/>
                <a:ea typeface="Calibri" panose="020F0502020204030204" pitchFamily="34" charset="0"/>
                <a:cs typeface="Times New Roman" panose="02020603050405020304" pitchFamily="18" charset="0"/>
              </a:rPr>
            </a:b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Orin S. Kerr,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Ex Ante Regulation of Computer Search and Seizure</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96 Va. L. Rev 1241 (2010)</a:t>
            </a:r>
          </a:p>
          <a:p>
            <a:pPr marL="0" marR="0" indent="0">
              <a:spcBef>
                <a:spcPts val="0"/>
              </a:spcBef>
              <a:spcAft>
                <a:spcPts val="0"/>
              </a:spcAft>
              <a:buNone/>
            </a:pP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Tracey Maclin,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James Otis, (1725-1783)</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in </a:t>
            </a:r>
            <a:r>
              <a:rPr lang="en-US" sz="2000" kern="100" cap="small" dirty="0">
                <a:effectLst/>
                <a:latin typeface="Arial" panose="020B0604020202020204" pitchFamily="34" charset="0"/>
                <a:ea typeface="Calibri" panose="020F0502020204030204" pitchFamily="34" charset="0"/>
                <a:cs typeface="Times New Roman" panose="02020603050405020304" pitchFamily="18" charset="0"/>
              </a:rPr>
              <a:t>THE YALE BIOGRAPHICAL DICTIONARY OF AMERICAN LAW</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(Roger K. Newman ed. 2009)</a:t>
            </a:r>
          </a:p>
          <a:p>
            <a:pPr marL="0" marR="0" indent="0">
              <a:spcBef>
                <a:spcPts val="0"/>
              </a:spcBef>
              <a:spcAft>
                <a:spcPts val="0"/>
              </a:spcAft>
              <a:buNone/>
            </a:pP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Tracey Maclin,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The Complexity of the Fourth Amendment: A Historical Review,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77 B.U. L. Rev. 925 (1997).</a:t>
            </a:r>
          </a:p>
          <a:p>
            <a:pPr marL="0" marR="0" indent="0">
              <a:spcBef>
                <a:spcPts val="0"/>
              </a:spcBef>
              <a:spcAft>
                <a:spcPts val="0"/>
              </a:spcAft>
              <a:buNone/>
            </a:pP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Tracey Maclin,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When the Cure For The Fourth Amendment is Worse Than the Disease</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68 </a:t>
            </a:r>
            <a:r>
              <a:rPr lang="en-US" sz="2000" kern="100" cap="small" dirty="0">
                <a:effectLst/>
                <a:latin typeface="Arial" panose="020B0604020202020204" pitchFamily="34" charset="0"/>
                <a:ea typeface="Calibri" panose="020F0502020204030204" pitchFamily="34" charset="0"/>
                <a:cs typeface="Times New Roman" panose="02020603050405020304" pitchFamily="18" charset="0"/>
              </a:rPr>
              <a:t>Southern California Law Review</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1 (1994).</a:t>
            </a:r>
            <a:br>
              <a:rPr lang="en-US" sz="2000" kern="100" dirty="0">
                <a:effectLst/>
                <a:latin typeface="Arial" panose="020B0604020202020204" pitchFamily="34" charset="0"/>
                <a:ea typeface="Calibri" panose="020F0502020204030204" pitchFamily="34" charset="0"/>
                <a:cs typeface="Times New Roman" panose="02020603050405020304" pitchFamily="18" charset="0"/>
              </a:rPr>
            </a:b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L="0">
              <a:spcBef>
                <a:spcPts val="0"/>
              </a:spcBef>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Ann E.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Marimow</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&amp; Craig Timberg,</a:t>
            </a:r>
            <a:r>
              <a:rPr lang="en-US" sz="20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 Low-level federal judges balking at law enforcement requests for electronic evidenc</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e, Washington Post, Apr. 24, 2014</a:t>
            </a:r>
          </a:p>
          <a:p>
            <a:pPr marL="0" marR="0">
              <a:spcBef>
                <a:spcPts val="0"/>
              </a:spcBef>
              <a:spcAft>
                <a:spcPts val="0"/>
              </a:spcAft>
            </a:pP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BC6E503-5753-4D8F-4D42-EEE453DE43C7}"/>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4102773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66C6-EAAB-1EA1-3A4B-9E5D8C6353F3}"/>
              </a:ext>
            </a:extLst>
          </p:cNvPr>
          <p:cNvSpPr>
            <a:spLocks noGrp="1"/>
          </p:cNvSpPr>
          <p:nvPr>
            <p:ph type="title"/>
          </p:nvPr>
        </p:nvSpPr>
        <p:spPr>
          <a:xfrm>
            <a:off x="838200" y="136525"/>
            <a:ext cx="10515600" cy="701675"/>
          </a:xfrm>
        </p:spPr>
        <p:txBody>
          <a:bodyPr/>
          <a:lstStyle/>
          <a:p>
            <a:pPr algn="ctr"/>
            <a:r>
              <a:rPr lang="en-US" dirty="0"/>
              <a:t>Short bibliography</a:t>
            </a:r>
          </a:p>
        </p:txBody>
      </p:sp>
      <p:sp>
        <p:nvSpPr>
          <p:cNvPr id="3" name="Content Placeholder 2">
            <a:extLst>
              <a:ext uri="{FF2B5EF4-FFF2-40B4-BE49-F238E27FC236}">
                <a16:creationId xmlns:a16="http://schemas.microsoft.com/office/drawing/2014/main" id="{1F98CD3F-D781-709B-C871-EF6CF63FCCDE}"/>
              </a:ext>
            </a:extLst>
          </p:cNvPr>
          <p:cNvSpPr>
            <a:spLocks noGrp="1"/>
          </p:cNvSpPr>
          <p:nvPr>
            <p:ph idx="1"/>
          </p:nvPr>
        </p:nvSpPr>
        <p:spPr>
          <a:xfrm>
            <a:off x="838200" y="838200"/>
            <a:ext cx="10515600" cy="5791200"/>
          </a:xfrm>
        </p:spPr>
        <p:txBody>
          <a:bodyPr>
            <a:normAutofit/>
          </a:bodyPr>
          <a:lstStyle/>
          <a:p>
            <a:pPr marL="0" marR="0" indent="0">
              <a:spcBef>
                <a:spcPts val="0"/>
              </a:spcBef>
              <a:spcAft>
                <a:spcPts val="0"/>
              </a:spcAft>
              <a:buNone/>
            </a:pP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Paul Ohm,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Massive Hard Drives, General Warrants, and the Power of Magistrate Judges</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97 Virginia Law Review Online 1 (2011).</a:t>
            </a:r>
            <a:br>
              <a:rPr lang="en-US" sz="2000" kern="100" dirty="0">
                <a:effectLst/>
                <a:latin typeface="Arial" panose="020B0604020202020204" pitchFamily="34" charset="0"/>
                <a:ea typeface="Calibri" panose="020F0502020204030204" pitchFamily="34" charset="0"/>
                <a:cs typeface="Times New Roman" panose="02020603050405020304" pitchFamily="18" charset="0"/>
              </a:rPr>
            </a:b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Paul Ohm,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The Life of Riley (v. California)</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48 Tex. Tech L. Rev. 133 (2015).</a:t>
            </a:r>
          </a:p>
          <a:p>
            <a:pPr marL="0" marR="0" indent="0">
              <a:spcBef>
                <a:spcPts val="0"/>
              </a:spcBef>
              <a:spcAft>
                <a:spcPts val="0"/>
              </a:spcAft>
              <a:buNone/>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Stephen Wm. Smith, </a:t>
            </a:r>
            <a:r>
              <a:rPr lang="en-US" sz="2000" i="1" kern="100" dirty="0">
                <a:effectLst/>
                <a:latin typeface="Arial" panose="020B0604020202020204" pitchFamily="34" charset="0"/>
                <a:ea typeface="Calibri" panose="020F0502020204030204" pitchFamily="34" charset="0"/>
                <a:cs typeface="Times New Roman" panose="02020603050405020304" pitchFamily="18" charset="0"/>
              </a:rPr>
              <a:t>Gagged, Sealed &amp; Delivered: Reforming ECPA’s Secret Docket</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6 Harv. L. &amp; </a:t>
            </a:r>
            <a:r>
              <a:rPr lang="en-US" sz="2000" kern="100" dirty="0" err="1">
                <a:effectLst/>
                <a:latin typeface="Arial" panose="020B0604020202020204" pitchFamily="34" charset="0"/>
                <a:ea typeface="Calibri" panose="020F0502020204030204" pitchFamily="34" charset="0"/>
                <a:cs typeface="Times New Roman" panose="02020603050405020304" pitchFamily="18" charset="0"/>
              </a:rPr>
              <a:t>Pol’y</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 Rev. 313, 313 (2012)</a:t>
            </a:r>
          </a:p>
          <a:p>
            <a:pPr marL="0" marR="0">
              <a:spcBef>
                <a:spcPts val="0"/>
              </a:spcBef>
              <a:spcAft>
                <a:spcPts val="0"/>
              </a:spcAft>
            </a:pPr>
            <a:endParaRPr lang="en-US" sz="2000" kern="1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More resources listed at </a:t>
            </a:r>
            <a:r>
              <a:rPr lang="en-US" sz="2000" dirty="0">
                <a:hlinkClick r:id="rId2"/>
              </a:rPr>
              <a:t>www.clarkcunningham.org/Apple/Index.html</a:t>
            </a:r>
            <a:endParaRPr lang="en-US" sz="2000" kern="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BC6E503-5753-4D8F-4D42-EEE453DE43C7}"/>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333117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810D-D7B5-26E9-012D-4B86C229041F}"/>
              </a:ext>
            </a:extLst>
          </p:cNvPr>
          <p:cNvSpPr>
            <a:spLocks noGrp="1"/>
          </p:cNvSpPr>
          <p:nvPr>
            <p:ph type="title"/>
          </p:nvPr>
        </p:nvSpPr>
        <p:spPr>
          <a:xfrm>
            <a:off x="838200" y="441326"/>
            <a:ext cx="10515600" cy="609600"/>
          </a:xfrm>
        </p:spPr>
        <p:txBody>
          <a:bodyPr>
            <a:normAutofit fontScale="90000"/>
          </a:bodyPr>
          <a:lstStyle/>
          <a:p>
            <a:pPr algn="ctr"/>
            <a:r>
              <a:rPr lang="en-US" dirty="0"/>
              <a:t>Paul Ohm</a:t>
            </a:r>
          </a:p>
        </p:txBody>
      </p:sp>
      <p:sp>
        <p:nvSpPr>
          <p:cNvPr id="3" name="Content Placeholder 2">
            <a:extLst>
              <a:ext uri="{FF2B5EF4-FFF2-40B4-BE49-F238E27FC236}">
                <a16:creationId xmlns:a16="http://schemas.microsoft.com/office/drawing/2014/main" id="{E1AE5253-3A0C-CC84-A0F8-45ED5CD33E33}"/>
              </a:ext>
            </a:extLst>
          </p:cNvPr>
          <p:cNvSpPr>
            <a:spLocks noGrp="1"/>
          </p:cNvSpPr>
          <p:nvPr>
            <p:ph idx="1"/>
          </p:nvPr>
        </p:nvSpPr>
        <p:spPr>
          <a:xfrm>
            <a:off x="862445" y="1019753"/>
            <a:ext cx="10515600" cy="5129212"/>
          </a:xfrm>
        </p:spPr>
        <p:txBody>
          <a:bodyPr/>
          <a:lstStyle/>
          <a:p>
            <a:r>
              <a:rPr lang="en-US" dirty="0"/>
              <a:t>DOJ Computer Crime and Intellectual Property Section </a:t>
            </a:r>
          </a:p>
          <a:p>
            <a:r>
              <a:rPr lang="en-US" dirty="0"/>
              <a:t>“[There is a] manifest lack of probable cause and particularity in almost every computer case.  … </a:t>
            </a:r>
            <a:r>
              <a:rPr lang="en-US" dirty="0">
                <a:highlight>
                  <a:srgbClr val="FFFF00"/>
                </a:highlight>
              </a:rPr>
              <a:t>Computer search warrants are the closest things to general warrants we have confronted in the history of the Republic.</a:t>
            </a:r>
            <a:r>
              <a:rPr lang="en-US" dirty="0"/>
              <a:t>”</a:t>
            </a:r>
          </a:p>
          <a:p>
            <a:pPr lvl="1"/>
            <a:r>
              <a:rPr lang="en-US" i="1" dirty="0"/>
              <a:t>Massive Hard Drives, General Warrants, and the Power of Magistrate Judges</a:t>
            </a:r>
            <a:r>
              <a:rPr lang="en-US" dirty="0"/>
              <a:t>, 97 VA. L. REV. IN BRIEF 1, 4, 11 (2011)</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5D01E9E-BE4F-9555-4574-108564083645}"/>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914149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27FEC4-136A-187E-4730-877BDDF0F862}"/>
              </a:ext>
            </a:extLst>
          </p:cNvPr>
          <p:cNvSpPr>
            <a:spLocks noGrp="1"/>
          </p:cNvSpPr>
          <p:nvPr>
            <p:ph type="title"/>
          </p:nvPr>
        </p:nvSpPr>
        <p:spPr/>
        <p:txBody>
          <a:bodyPr/>
          <a:lstStyle/>
          <a:p>
            <a:pPr algn="ctr"/>
            <a:r>
              <a:rPr lang="en-US" dirty="0"/>
              <a:t>Possible remedies/reforms?</a:t>
            </a:r>
          </a:p>
        </p:txBody>
      </p:sp>
      <p:sp>
        <p:nvSpPr>
          <p:cNvPr id="4" name="Slide Number Placeholder 3">
            <a:extLst>
              <a:ext uri="{FF2B5EF4-FFF2-40B4-BE49-F238E27FC236}">
                <a16:creationId xmlns:a16="http://schemas.microsoft.com/office/drawing/2014/main" id="{C035EF15-722D-C43F-8B84-FE418BED7000}"/>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18504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4CDD-7401-918B-609A-C71034F6DD65}"/>
              </a:ext>
            </a:extLst>
          </p:cNvPr>
          <p:cNvSpPr>
            <a:spLocks noGrp="1"/>
          </p:cNvSpPr>
          <p:nvPr>
            <p:ph type="title"/>
          </p:nvPr>
        </p:nvSpPr>
        <p:spPr/>
        <p:txBody>
          <a:bodyPr/>
          <a:lstStyle/>
          <a:p>
            <a:r>
              <a:rPr lang="en-US" dirty="0"/>
              <a:t>In re Appeal of Application for Search Warrant, 2012 Vt. 102, 71 A.3d 1158 (2012)</a:t>
            </a:r>
          </a:p>
        </p:txBody>
      </p:sp>
      <p:pic>
        <p:nvPicPr>
          <p:cNvPr id="6" name="Content Placeholder 5">
            <a:extLst>
              <a:ext uri="{FF2B5EF4-FFF2-40B4-BE49-F238E27FC236}">
                <a16:creationId xmlns:a16="http://schemas.microsoft.com/office/drawing/2014/main" id="{8F25C93D-7788-5EB7-474C-42105CA8A3B7}"/>
              </a:ext>
            </a:extLst>
          </p:cNvPr>
          <p:cNvPicPr>
            <a:picLocks noGrp="1" noChangeAspect="1"/>
          </p:cNvPicPr>
          <p:nvPr>
            <p:ph idx="1"/>
          </p:nvPr>
        </p:nvPicPr>
        <p:blipFill>
          <a:blip r:embed="rId2"/>
          <a:stretch>
            <a:fillRect/>
          </a:stretch>
        </p:blipFill>
        <p:spPr>
          <a:xfrm>
            <a:off x="751618" y="2133600"/>
            <a:ext cx="10902264" cy="3810000"/>
          </a:xfrm>
        </p:spPr>
      </p:pic>
      <p:sp>
        <p:nvSpPr>
          <p:cNvPr id="4" name="Slide Number Placeholder 3">
            <a:extLst>
              <a:ext uri="{FF2B5EF4-FFF2-40B4-BE49-F238E27FC236}">
                <a16:creationId xmlns:a16="http://schemas.microsoft.com/office/drawing/2014/main" id="{A0DC79CC-ECCA-6B5C-61C4-8E4BE0E40C77}"/>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2881535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FBDE-8063-ED22-1BED-FCC63D0CA455}"/>
              </a:ext>
            </a:extLst>
          </p:cNvPr>
          <p:cNvSpPr>
            <a:spLocks noGrp="1"/>
          </p:cNvSpPr>
          <p:nvPr>
            <p:ph type="title"/>
          </p:nvPr>
        </p:nvSpPr>
        <p:spPr>
          <a:xfrm>
            <a:off x="838200" y="365125"/>
            <a:ext cx="10515600" cy="625475"/>
          </a:xfrm>
        </p:spPr>
        <p:txBody>
          <a:bodyPr>
            <a:normAutofit fontScale="90000"/>
          </a:bodyPr>
          <a:lstStyle/>
          <a:p>
            <a:pPr algn="ctr"/>
            <a:r>
              <a:rPr lang="en-US" dirty="0"/>
              <a:t>Vermont Warrant</a:t>
            </a:r>
          </a:p>
        </p:txBody>
      </p:sp>
      <p:pic>
        <p:nvPicPr>
          <p:cNvPr id="6" name="Content Placeholder 5">
            <a:extLst>
              <a:ext uri="{FF2B5EF4-FFF2-40B4-BE49-F238E27FC236}">
                <a16:creationId xmlns:a16="http://schemas.microsoft.com/office/drawing/2014/main" id="{B94FF2DA-A690-426D-6DD5-DFB9D231B839}"/>
              </a:ext>
            </a:extLst>
          </p:cNvPr>
          <p:cNvPicPr>
            <a:picLocks noGrp="1" noChangeAspect="1"/>
          </p:cNvPicPr>
          <p:nvPr>
            <p:ph idx="1"/>
          </p:nvPr>
        </p:nvPicPr>
        <p:blipFill>
          <a:blip r:embed="rId2"/>
          <a:stretch>
            <a:fillRect/>
          </a:stretch>
        </p:blipFill>
        <p:spPr>
          <a:xfrm>
            <a:off x="685800" y="1905000"/>
            <a:ext cx="11230919" cy="3048000"/>
          </a:xfrm>
        </p:spPr>
      </p:pic>
      <p:sp>
        <p:nvSpPr>
          <p:cNvPr id="4" name="Slide Number Placeholder 3">
            <a:extLst>
              <a:ext uri="{FF2B5EF4-FFF2-40B4-BE49-F238E27FC236}">
                <a16:creationId xmlns:a16="http://schemas.microsoft.com/office/drawing/2014/main" id="{B7A06BB4-70E7-662F-A063-2F7AB8DF5BDB}"/>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2661240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F1E01-8854-478E-37C3-4A13FC8524A2}"/>
              </a:ext>
            </a:extLst>
          </p:cNvPr>
          <p:cNvSpPr>
            <a:spLocks noGrp="1"/>
          </p:cNvSpPr>
          <p:nvPr>
            <p:ph type="title"/>
          </p:nvPr>
        </p:nvSpPr>
        <p:spPr>
          <a:xfrm>
            <a:off x="838200" y="365125"/>
            <a:ext cx="10515600" cy="549275"/>
          </a:xfrm>
        </p:spPr>
        <p:txBody>
          <a:bodyPr>
            <a:normAutofit fontScale="90000"/>
          </a:bodyPr>
          <a:lstStyle/>
          <a:p>
            <a:pPr algn="ctr"/>
            <a:r>
              <a:rPr lang="en-US" dirty="0"/>
              <a:t>Vermont Warrant</a:t>
            </a:r>
          </a:p>
        </p:txBody>
      </p:sp>
      <p:pic>
        <p:nvPicPr>
          <p:cNvPr id="6" name="Content Placeholder 5">
            <a:extLst>
              <a:ext uri="{FF2B5EF4-FFF2-40B4-BE49-F238E27FC236}">
                <a16:creationId xmlns:a16="http://schemas.microsoft.com/office/drawing/2014/main" id="{F6C1A7D9-F5D0-EEE0-EDFF-226F346B0754}"/>
              </a:ext>
            </a:extLst>
          </p:cNvPr>
          <p:cNvPicPr>
            <a:picLocks noGrp="1" noChangeAspect="1"/>
          </p:cNvPicPr>
          <p:nvPr>
            <p:ph idx="1"/>
          </p:nvPr>
        </p:nvPicPr>
        <p:blipFill>
          <a:blip r:embed="rId2"/>
          <a:stretch>
            <a:fillRect/>
          </a:stretch>
        </p:blipFill>
        <p:spPr>
          <a:xfrm>
            <a:off x="9524" y="1295400"/>
            <a:ext cx="11953966" cy="4419600"/>
          </a:xfrm>
        </p:spPr>
      </p:pic>
      <p:sp>
        <p:nvSpPr>
          <p:cNvPr id="4" name="Slide Number Placeholder 3">
            <a:extLst>
              <a:ext uri="{FF2B5EF4-FFF2-40B4-BE49-F238E27FC236}">
                <a16:creationId xmlns:a16="http://schemas.microsoft.com/office/drawing/2014/main" id="{7AC0D740-CB5B-C187-9A28-6D85368D5CF4}"/>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2193086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FBDE-8063-ED22-1BED-FCC63D0CA455}"/>
              </a:ext>
            </a:extLst>
          </p:cNvPr>
          <p:cNvSpPr>
            <a:spLocks noGrp="1"/>
          </p:cNvSpPr>
          <p:nvPr>
            <p:ph type="title"/>
          </p:nvPr>
        </p:nvSpPr>
        <p:spPr>
          <a:xfrm>
            <a:off x="838200" y="365125"/>
            <a:ext cx="10515600" cy="625475"/>
          </a:xfrm>
        </p:spPr>
        <p:txBody>
          <a:bodyPr>
            <a:normAutofit fontScale="90000"/>
          </a:bodyPr>
          <a:lstStyle/>
          <a:p>
            <a:pPr algn="ctr"/>
            <a:r>
              <a:rPr lang="en-US" dirty="0"/>
              <a:t>Vermont Warrant</a:t>
            </a:r>
          </a:p>
        </p:txBody>
      </p:sp>
      <p:pic>
        <p:nvPicPr>
          <p:cNvPr id="6" name="Content Placeholder 5">
            <a:extLst>
              <a:ext uri="{FF2B5EF4-FFF2-40B4-BE49-F238E27FC236}">
                <a16:creationId xmlns:a16="http://schemas.microsoft.com/office/drawing/2014/main" id="{A413651E-8E52-A9E9-4A07-88A9F2150CF1}"/>
              </a:ext>
            </a:extLst>
          </p:cNvPr>
          <p:cNvPicPr>
            <a:picLocks noGrp="1" noChangeAspect="1"/>
          </p:cNvPicPr>
          <p:nvPr>
            <p:ph idx="1"/>
          </p:nvPr>
        </p:nvPicPr>
        <p:blipFill>
          <a:blip r:embed="rId2"/>
          <a:stretch>
            <a:fillRect/>
          </a:stretch>
        </p:blipFill>
        <p:spPr>
          <a:xfrm>
            <a:off x="1365883" y="1066800"/>
            <a:ext cx="9451414" cy="5105399"/>
          </a:xfrm>
        </p:spPr>
      </p:pic>
      <p:sp>
        <p:nvSpPr>
          <p:cNvPr id="4" name="Slide Number Placeholder 3">
            <a:extLst>
              <a:ext uri="{FF2B5EF4-FFF2-40B4-BE49-F238E27FC236}">
                <a16:creationId xmlns:a16="http://schemas.microsoft.com/office/drawing/2014/main" id="{B7A06BB4-70E7-662F-A063-2F7AB8DF5BDB}"/>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745934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FBDE-8063-ED22-1BED-FCC63D0CA455}"/>
              </a:ext>
            </a:extLst>
          </p:cNvPr>
          <p:cNvSpPr>
            <a:spLocks noGrp="1"/>
          </p:cNvSpPr>
          <p:nvPr>
            <p:ph type="title"/>
          </p:nvPr>
        </p:nvSpPr>
        <p:spPr>
          <a:xfrm>
            <a:off x="838200" y="365125"/>
            <a:ext cx="10515600" cy="625475"/>
          </a:xfrm>
        </p:spPr>
        <p:txBody>
          <a:bodyPr>
            <a:normAutofit fontScale="90000"/>
          </a:bodyPr>
          <a:lstStyle/>
          <a:p>
            <a:pPr algn="ctr"/>
            <a:r>
              <a:rPr lang="en-US" dirty="0"/>
              <a:t>Vermont Warrant</a:t>
            </a:r>
          </a:p>
        </p:txBody>
      </p:sp>
      <p:pic>
        <p:nvPicPr>
          <p:cNvPr id="6" name="Content Placeholder 5">
            <a:extLst>
              <a:ext uri="{FF2B5EF4-FFF2-40B4-BE49-F238E27FC236}">
                <a16:creationId xmlns:a16="http://schemas.microsoft.com/office/drawing/2014/main" id="{34617285-CFB7-1400-6176-4FB81E61411D}"/>
              </a:ext>
            </a:extLst>
          </p:cNvPr>
          <p:cNvPicPr>
            <a:picLocks noGrp="1" noChangeAspect="1"/>
          </p:cNvPicPr>
          <p:nvPr>
            <p:ph idx="1"/>
          </p:nvPr>
        </p:nvPicPr>
        <p:blipFill>
          <a:blip r:embed="rId2"/>
          <a:stretch>
            <a:fillRect/>
          </a:stretch>
        </p:blipFill>
        <p:spPr>
          <a:xfrm>
            <a:off x="457200" y="1790579"/>
            <a:ext cx="11025940" cy="3276842"/>
          </a:xfrm>
        </p:spPr>
      </p:pic>
      <p:sp>
        <p:nvSpPr>
          <p:cNvPr id="4" name="Slide Number Placeholder 3">
            <a:extLst>
              <a:ext uri="{FF2B5EF4-FFF2-40B4-BE49-F238E27FC236}">
                <a16:creationId xmlns:a16="http://schemas.microsoft.com/office/drawing/2014/main" id="{B7A06BB4-70E7-662F-A063-2F7AB8DF5BDB}"/>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0513757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FBDE-8063-ED22-1BED-FCC63D0CA455}"/>
              </a:ext>
            </a:extLst>
          </p:cNvPr>
          <p:cNvSpPr>
            <a:spLocks noGrp="1"/>
          </p:cNvSpPr>
          <p:nvPr>
            <p:ph type="title"/>
          </p:nvPr>
        </p:nvSpPr>
        <p:spPr>
          <a:xfrm>
            <a:off x="838200" y="365125"/>
            <a:ext cx="10515600" cy="625475"/>
          </a:xfrm>
        </p:spPr>
        <p:txBody>
          <a:bodyPr>
            <a:normAutofit fontScale="90000"/>
          </a:bodyPr>
          <a:lstStyle/>
          <a:p>
            <a:pPr algn="ctr"/>
            <a:r>
              <a:rPr lang="en-US" dirty="0"/>
              <a:t>Vermont Warrant</a:t>
            </a:r>
          </a:p>
        </p:txBody>
      </p:sp>
      <p:pic>
        <p:nvPicPr>
          <p:cNvPr id="6" name="Content Placeholder 5">
            <a:extLst>
              <a:ext uri="{FF2B5EF4-FFF2-40B4-BE49-F238E27FC236}">
                <a16:creationId xmlns:a16="http://schemas.microsoft.com/office/drawing/2014/main" id="{4BF5BAD0-DAF7-8070-E74C-C86CD72B3447}"/>
              </a:ext>
            </a:extLst>
          </p:cNvPr>
          <p:cNvPicPr>
            <a:picLocks noGrp="1" noChangeAspect="1"/>
          </p:cNvPicPr>
          <p:nvPr>
            <p:ph idx="1"/>
          </p:nvPr>
        </p:nvPicPr>
        <p:blipFill>
          <a:blip r:embed="rId2"/>
          <a:stretch>
            <a:fillRect/>
          </a:stretch>
        </p:blipFill>
        <p:spPr>
          <a:xfrm>
            <a:off x="687086" y="2012950"/>
            <a:ext cx="10817827" cy="1974056"/>
          </a:xfrm>
        </p:spPr>
      </p:pic>
      <p:sp>
        <p:nvSpPr>
          <p:cNvPr id="4" name="Slide Number Placeholder 3">
            <a:extLst>
              <a:ext uri="{FF2B5EF4-FFF2-40B4-BE49-F238E27FC236}">
                <a16:creationId xmlns:a16="http://schemas.microsoft.com/office/drawing/2014/main" id="{B7A06BB4-70E7-662F-A063-2F7AB8DF5BDB}"/>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3306446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15787D-1AFF-84AC-0EF6-6DE5CE6F9625}"/>
              </a:ext>
            </a:extLst>
          </p:cNvPr>
          <p:cNvSpPr>
            <a:spLocks noGrp="1"/>
          </p:cNvSpPr>
          <p:nvPr>
            <p:ph type="title"/>
          </p:nvPr>
        </p:nvSpPr>
        <p:spPr>
          <a:xfrm>
            <a:off x="839788" y="365125"/>
            <a:ext cx="10515600" cy="625475"/>
          </a:xfrm>
        </p:spPr>
        <p:txBody>
          <a:bodyPr>
            <a:normAutofit fontScale="90000"/>
          </a:bodyPr>
          <a:lstStyle/>
          <a:p>
            <a:pPr algn="ctr"/>
            <a:r>
              <a:rPr lang="en-US" dirty="0"/>
              <a:t>Import from wiretap statute</a:t>
            </a:r>
          </a:p>
        </p:txBody>
      </p:sp>
      <p:sp>
        <p:nvSpPr>
          <p:cNvPr id="6" name="Text Placeholder 5">
            <a:extLst>
              <a:ext uri="{FF2B5EF4-FFF2-40B4-BE49-F238E27FC236}">
                <a16:creationId xmlns:a16="http://schemas.microsoft.com/office/drawing/2014/main" id="{A5532DA9-18FB-560F-2B6F-DB914E6C9EDE}"/>
              </a:ext>
            </a:extLst>
          </p:cNvPr>
          <p:cNvSpPr>
            <a:spLocks noGrp="1"/>
          </p:cNvSpPr>
          <p:nvPr>
            <p:ph type="body" idx="1"/>
          </p:nvPr>
        </p:nvSpPr>
        <p:spPr>
          <a:xfrm>
            <a:off x="839788" y="990601"/>
            <a:ext cx="5157787" cy="457200"/>
          </a:xfrm>
        </p:spPr>
        <p:txBody>
          <a:bodyPr/>
          <a:lstStyle/>
          <a:p>
            <a:r>
              <a:rPr lang="en-US" dirty="0"/>
              <a:t>Wiretap statute</a:t>
            </a:r>
          </a:p>
        </p:txBody>
      </p:sp>
      <p:sp>
        <p:nvSpPr>
          <p:cNvPr id="7" name="Content Placeholder 6">
            <a:extLst>
              <a:ext uri="{FF2B5EF4-FFF2-40B4-BE49-F238E27FC236}">
                <a16:creationId xmlns:a16="http://schemas.microsoft.com/office/drawing/2014/main" id="{FE6D6F42-2D80-719C-6314-D6DC1A71A52F}"/>
              </a:ext>
            </a:extLst>
          </p:cNvPr>
          <p:cNvSpPr>
            <a:spLocks noGrp="1"/>
          </p:cNvSpPr>
          <p:nvPr>
            <p:ph sz="half" idx="2"/>
          </p:nvPr>
        </p:nvSpPr>
        <p:spPr>
          <a:xfrm>
            <a:off x="304800" y="1447801"/>
            <a:ext cx="3810000" cy="4741862"/>
          </a:xfrm>
        </p:spPr>
        <p:txBody>
          <a:bodyPr>
            <a:normAutofit fontScale="92500" lnSpcReduction="20000"/>
          </a:bodyPr>
          <a:lstStyle/>
          <a:p>
            <a:r>
              <a:rPr lang="en-US" dirty="0"/>
              <a:t>18 USC § 2511(1), (4)</a:t>
            </a:r>
            <a:br>
              <a:rPr lang="en-US" dirty="0"/>
            </a:br>
            <a:endParaRPr lang="en-US" dirty="0"/>
          </a:p>
          <a:p>
            <a:r>
              <a:rPr lang="en-US" dirty="0"/>
              <a:t>18 USC § 2516(1)(a)-(t)</a:t>
            </a:r>
          </a:p>
          <a:p>
            <a:r>
              <a:rPr lang="en-US" dirty="0"/>
              <a:t>18 USC  § 2518(3)(c)</a:t>
            </a:r>
            <a:br>
              <a:rPr lang="en-US" dirty="0"/>
            </a:br>
            <a:br>
              <a:rPr lang="en-US" dirty="0"/>
            </a:br>
            <a:endParaRPr lang="en-US" dirty="0"/>
          </a:p>
          <a:p>
            <a:r>
              <a:rPr lang="en-US" dirty="0"/>
              <a:t>18 USC  § 2516(1),(2)</a:t>
            </a:r>
          </a:p>
        </p:txBody>
      </p:sp>
      <p:sp>
        <p:nvSpPr>
          <p:cNvPr id="8" name="Text Placeholder 7">
            <a:extLst>
              <a:ext uri="{FF2B5EF4-FFF2-40B4-BE49-F238E27FC236}">
                <a16:creationId xmlns:a16="http://schemas.microsoft.com/office/drawing/2014/main" id="{0A14099C-36F4-281C-D8BE-2F7F2DDF7610}"/>
              </a:ext>
            </a:extLst>
          </p:cNvPr>
          <p:cNvSpPr>
            <a:spLocks noGrp="1"/>
          </p:cNvSpPr>
          <p:nvPr>
            <p:ph type="body" sz="quarter" idx="3"/>
          </p:nvPr>
        </p:nvSpPr>
        <p:spPr>
          <a:xfrm>
            <a:off x="6172200" y="914401"/>
            <a:ext cx="5183188" cy="457200"/>
          </a:xfrm>
        </p:spPr>
        <p:txBody>
          <a:bodyPr/>
          <a:lstStyle/>
          <a:p>
            <a:r>
              <a:rPr lang="en-US" dirty="0"/>
              <a:t>Applied to ESI</a:t>
            </a:r>
          </a:p>
        </p:txBody>
      </p:sp>
      <p:sp>
        <p:nvSpPr>
          <p:cNvPr id="9" name="Content Placeholder 8">
            <a:extLst>
              <a:ext uri="{FF2B5EF4-FFF2-40B4-BE49-F238E27FC236}">
                <a16:creationId xmlns:a16="http://schemas.microsoft.com/office/drawing/2014/main" id="{D6057EBD-A22D-205B-B687-863F198B049E}"/>
              </a:ext>
            </a:extLst>
          </p:cNvPr>
          <p:cNvSpPr>
            <a:spLocks noGrp="1"/>
          </p:cNvSpPr>
          <p:nvPr>
            <p:ph sz="quarter" idx="4"/>
          </p:nvPr>
        </p:nvSpPr>
        <p:spPr>
          <a:xfrm>
            <a:off x="4648200" y="1371601"/>
            <a:ext cx="7239000" cy="4818062"/>
          </a:xfrm>
        </p:spPr>
        <p:txBody>
          <a:bodyPr>
            <a:normAutofit fontScale="92500" lnSpcReduction="20000"/>
          </a:bodyPr>
          <a:lstStyle/>
          <a:p>
            <a:r>
              <a:rPr lang="en-US" dirty="0"/>
              <a:t>Felony to obtain, disclose, or use ESI except as authorized by this statute</a:t>
            </a:r>
          </a:p>
          <a:p>
            <a:r>
              <a:rPr lang="en-US" dirty="0"/>
              <a:t>Limited to specified serious crimes</a:t>
            </a:r>
          </a:p>
          <a:p>
            <a:r>
              <a:rPr lang="en-US" dirty="0"/>
              <a:t>Limited to circumstances where other investigatory procedures have already been tried or are unavailable</a:t>
            </a:r>
          </a:p>
          <a:p>
            <a:r>
              <a:rPr lang="en-US" dirty="0"/>
              <a:t>Must be authorized by a DOJ official at least at the level of Deputy Assistant Attorney General or, </a:t>
            </a:r>
          </a:p>
          <a:p>
            <a:r>
              <a:rPr lang="en-US" dirty="0"/>
              <a:t>for state warrants, the Attorney General of the relevant jurisdiction, </a:t>
            </a:r>
          </a:p>
          <a:p>
            <a:r>
              <a:rPr lang="en-US" dirty="0"/>
              <a:t>or the principal prosecuting attorney of any political subdivision thereof, if such attorney is authorized by a statute of that State to apply for an ESI warrant</a:t>
            </a:r>
          </a:p>
        </p:txBody>
      </p:sp>
      <p:sp>
        <p:nvSpPr>
          <p:cNvPr id="4" name="Slide Number Placeholder 3">
            <a:extLst>
              <a:ext uri="{FF2B5EF4-FFF2-40B4-BE49-F238E27FC236}">
                <a16:creationId xmlns:a16="http://schemas.microsoft.com/office/drawing/2014/main" id="{37070612-C6BF-53D4-C137-27D6DEA3C61D}"/>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23879162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4E187E-3198-18B8-AF40-A3D6EC0D9EA0}"/>
              </a:ext>
            </a:extLst>
          </p:cNvPr>
          <p:cNvSpPr>
            <a:spLocks noGrp="1"/>
          </p:cNvSpPr>
          <p:nvPr>
            <p:ph type="title"/>
          </p:nvPr>
        </p:nvSpPr>
        <p:spPr/>
        <p:txBody>
          <a:bodyPr>
            <a:normAutofit/>
          </a:bodyPr>
          <a:lstStyle/>
          <a:p>
            <a:r>
              <a:rPr lang="en-US" i="1" dirty="0"/>
              <a:t>Apple and the American Revolution</a:t>
            </a:r>
            <a:r>
              <a:rPr lang="en-US" dirty="0"/>
              <a:t>, 126 Yale Law Journal Forum at 203</a:t>
            </a:r>
          </a:p>
        </p:txBody>
      </p:sp>
      <p:sp>
        <p:nvSpPr>
          <p:cNvPr id="9" name="Content Placeholder 8">
            <a:extLst>
              <a:ext uri="{FF2B5EF4-FFF2-40B4-BE49-F238E27FC236}">
                <a16:creationId xmlns:a16="http://schemas.microsoft.com/office/drawing/2014/main" id="{6F903ACF-9828-99D0-6376-78A6F685329D}"/>
              </a:ext>
            </a:extLst>
          </p:cNvPr>
          <p:cNvSpPr>
            <a:spLocks noGrp="1"/>
          </p:cNvSpPr>
          <p:nvPr>
            <p:ph idx="1"/>
          </p:nvPr>
        </p:nvSpPr>
        <p:spPr/>
        <p:txBody>
          <a:bodyPr/>
          <a:lstStyle/>
          <a:p>
            <a:r>
              <a:rPr lang="en-US" dirty="0"/>
              <a:t>If a warrant authorizes seizure of a device containing ESI or the copying of ESI from such a device or any other storage media (such as a remote server)</a:t>
            </a:r>
          </a:p>
          <a:p>
            <a:r>
              <a:rPr lang="en-US" dirty="0"/>
              <a:t>the device or copied ESI shall be held under court supervision </a:t>
            </a:r>
          </a:p>
          <a:p>
            <a:r>
              <a:rPr lang="en-US" dirty="0"/>
              <a:t>until the owner of the ESI has been provided notice and an opportunity for a hearing to contest the terms of the warrant and/or the procedures to be used to search the device or copied ESI for one or more items of information described with particularity in the warrant</a:t>
            </a:r>
          </a:p>
          <a:p>
            <a:r>
              <a:rPr lang="en-US" dirty="0"/>
              <a:t>Exigent circumstances exception</a:t>
            </a:r>
          </a:p>
        </p:txBody>
      </p:sp>
      <p:sp>
        <p:nvSpPr>
          <p:cNvPr id="7" name="Slide Number Placeholder 6">
            <a:extLst>
              <a:ext uri="{FF2B5EF4-FFF2-40B4-BE49-F238E27FC236}">
                <a16:creationId xmlns:a16="http://schemas.microsoft.com/office/drawing/2014/main" id="{BAA45C24-257B-00C0-F30D-016EE5D63C80}"/>
              </a:ext>
            </a:extLst>
          </p:cNvPr>
          <p:cNvSpPr>
            <a:spLocks noGrp="1"/>
          </p:cNvSpPr>
          <p:nvPr>
            <p:ph type="sldNum" sz="quarter" idx="12"/>
          </p:nvPr>
        </p:nvSpPr>
        <p:spPr/>
        <p:txBody>
          <a:bodyPr/>
          <a:lstStyle/>
          <a:p>
            <a:fld id="{492E0312-C63B-4669-88F1-6F6C4E6CB4B2}"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1755132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549275"/>
          </a:xfrm>
        </p:spPr>
        <p:txBody>
          <a:bodyPr>
            <a:normAutofit fontScale="90000"/>
          </a:bodyPr>
          <a:lstStyle/>
          <a:p>
            <a:pPr algn="ctr"/>
            <a:r>
              <a:rPr lang="en-US" dirty="0"/>
              <a:t>John Adams to Abigail Adams:  July 3, 1776</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59224" y="1615694"/>
            <a:ext cx="2549988" cy="3413506"/>
          </a:xfrm>
        </p:spPr>
      </p:pic>
      <p:sp>
        <p:nvSpPr>
          <p:cNvPr id="9" name="Content Placeholder 8"/>
          <p:cNvSpPr>
            <a:spLocks noGrp="1"/>
          </p:cNvSpPr>
          <p:nvPr>
            <p:ph sz="half" idx="2"/>
          </p:nvPr>
        </p:nvSpPr>
        <p:spPr>
          <a:xfrm>
            <a:off x="3581400" y="1219200"/>
            <a:ext cx="7772400" cy="4957763"/>
          </a:xfrm>
        </p:spPr>
        <p:txBody>
          <a:bodyPr>
            <a:normAutofit/>
          </a:bodyPr>
          <a:lstStyle/>
          <a:p>
            <a:r>
              <a:rPr lang="en-US" sz="3200" dirty="0"/>
              <a:t>Yesterday the greatest Question was decided, which ever was debated in America, and a greater perhaps, never was or will be decided among Men</a:t>
            </a:r>
          </a:p>
          <a:p>
            <a:r>
              <a:rPr lang="en-US" sz="3200" dirty="0"/>
              <a:t>A Resolution that these united Colonies, are, and of right ought to be free and independent States</a:t>
            </a:r>
          </a:p>
          <a:p>
            <a:r>
              <a:rPr lang="en-US" sz="3200" dirty="0"/>
              <a:t> You will see in a few days a Declaration setting forth the Causes, which have </a:t>
            </a:r>
            <a:r>
              <a:rPr lang="en-US" sz="3200" dirty="0" err="1"/>
              <a:t>impell'd</a:t>
            </a:r>
            <a:r>
              <a:rPr lang="en-US" sz="3200" dirty="0"/>
              <a:t> Us to this mighty Revolution</a:t>
            </a:r>
          </a:p>
        </p:txBody>
      </p:sp>
      <p:sp>
        <p:nvSpPr>
          <p:cNvPr id="6" name="Slide Number Placeholder 5"/>
          <p:cNvSpPr>
            <a:spLocks noGrp="1"/>
          </p:cNvSpPr>
          <p:nvPr>
            <p:ph type="sldNum" sz="quarter" idx="12"/>
          </p:nvPr>
        </p:nvSpPr>
        <p:spPr/>
        <p:txBody>
          <a:bodyPr/>
          <a:lstStyle/>
          <a:p>
            <a:fld id="{492E0312-C63B-4669-88F1-6F6C4E6CB4B2}"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51037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549275"/>
          </a:xfrm>
        </p:spPr>
        <p:txBody>
          <a:bodyPr>
            <a:normAutofit fontScale="90000"/>
          </a:bodyPr>
          <a:lstStyle/>
          <a:p>
            <a:pPr algn="ctr"/>
            <a:r>
              <a:rPr lang="en-US" dirty="0"/>
              <a:t>July 3, 1776</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59224" y="1615694"/>
            <a:ext cx="2549988" cy="3413506"/>
          </a:xfrm>
        </p:spPr>
      </p:pic>
      <p:sp>
        <p:nvSpPr>
          <p:cNvPr id="9" name="Content Placeholder 8"/>
          <p:cNvSpPr>
            <a:spLocks noGrp="1"/>
          </p:cNvSpPr>
          <p:nvPr>
            <p:ph sz="half" idx="2"/>
          </p:nvPr>
        </p:nvSpPr>
        <p:spPr>
          <a:xfrm>
            <a:off x="3581400" y="1219200"/>
            <a:ext cx="7772400" cy="4957763"/>
          </a:xfrm>
        </p:spPr>
        <p:txBody>
          <a:bodyPr>
            <a:normAutofit/>
          </a:bodyPr>
          <a:lstStyle/>
          <a:p>
            <a:r>
              <a:rPr lang="en-US" sz="3600" dirty="0"/>
              <a:t>When I look back to the Year 1761 </a:t>
            </a:r>
          </a:p>
          <a:p>
            <a:r>
              <a:rPr lang="en-US" sz="3600" dirty="0"/>
              <a:t>and recollect the Argument concerning Writs of Assistance, in the </a:t>
            </a:r>
            <a:r>
              <a:rPr lang="en-US" sz="3600" dirty="0" err="1"/>
              <a:t>Superiour</a:t>
            </a:r>
            <a:r>
              <a:rPr lang="en-US" sz="3600" dirty="0"/>
              <a:t> Court</a:t>
            </a:r>
          </a:p>
          <a:p>
            <a:r>
              <a:rPr lang="en-US" sz="3600" dirty="0"/>
              <a:t> which I have hitherto considered as the Commencement of the Controversy between Great Britain and America</a:t>
            </a:r>
          </a:p>
          <a:p>
            <a:r>
              <a:rPr lang="en-US" sz="3600" dirty="0"/>
              <a:t> I am </a:t>
            </a:r>
            <a:r>
              <a:rPr lang="en-US" sz="3600" dirty="0" err="1"/>
              <a:t>surprized</a:t>
            </a:r>
            <a:r>
              <a:rPr lang="en-US" sz="3600" dirty="0"/>
              <a:t> at the Suddenness as well as Greatness of this Revolution.</a:t>
            </a: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92E0312-C63B-4669-88F1-6F6C4E6CB4B2}"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156662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777875"/>
          </a:xfrm>
        </p:spPr>
        <p:txBody>
          <a:bodyPr/>
          <a:lstStyle/>
          <a:p>
            <a:pPr algn="ctr"/>
            <a:r>
              <a:rPr lang="en-US" dirty="0"/>
              <a:t>Writ of Assistance</a:t>
            </a:r>
          </a:p>
        </p:txBody>
      </p:sp>
      <p:sp>
        <p:nvSpPr>
          <p:cNvPr id="9" name="Content Placeholder 8"/>
          <p:cNvSpPr>
            <a:spLocks noGrp="1"/>
          </p:cNvSpPr>
          <p:nvPr>
            <p:ph sz="half" idx="1"/>
          </p:nvPr>
        </p:nvSpPr>
        <p:spPr>
          <a:xfrm>
            <a:off x="3100672" y="1143000"/>
            <a:ext cx="8324846" cy="5083268"/>
          </a:xfrm>
        </p:spPr>
        <p:txBody>
          <a:bodyPr>
            <a:normAutofit lnSpcReduction="10000"/>
          </a:bodyPr>
          <a:lstStyle/>
          <a:p>
            <a:pPr algn="r"/>
            <a:r>
              <a:rPr lang="en-US" dirty="0"/>
              <a:t> </a:t>
            </a:r>
            <a:r>
              <a:rPr lang="en-US" i="1" dirty="0"/>
              <a:t>Province of Massachusetts Bay</a:t>
            </a:r>
          </a:p>
          <a:p>
            <a:r>
              <a:rPr lang="en-US" i="1" dirty="0"/>
              <a:t>George the third by the Grace of God of Great Britain King</a:t>
            </a:r>
          </a:p>
          <a:p>
            <a:r>
              <a:rPr lang="en-US" i="1" dirty="0"/>
              <a:t>To all Our Officers and Subjects</a:t>
            </a:r>
          </a:p>
          <a:p>
            <a:r>
              <a:rPr lang="en-US" i="1" dirty="0"/>
              <a:t>We strictly </a:t>
            </a:r>
            <a:r>
              <a:rPr lang="en-US" i="1" dirty="0" err="1"/>
              <a:t>Injoin</a:t>
            </a:r>
            <a:r>
              <a:rPr lang="en-US" i="1" dirty="0"/>
              <a:t> and Command you that you permit</a:t>
            </a:r>
          </a:p>
          <a:p>
            <a:r>
              <a:rPr lang="en-US" i="1" dirty="0"/>
              <a:t>Charles Paxton, Surveyor and Searcher</a:t>
            </a:r>
          </a:p>
          <a:p>
            <a:r>
              <a:rPr lang="en-US" i="1" dirty="0"/>
              <a:t>To enter into all places</a:t>
            </a:r>
          </a:p>
          <a:p>
            <a:r>
              <a:rPr lang="en-US" i="1" dirty="0"/>
              <a:t>Where goods, for which customs have not been paid,</a:t>
            </a:r>
          </a:p>
          <a:p>
            <a:r>
              <a:rPr lang="en-US" i="1" dirty="0"/>
              <a:t>Are suspected to be concealed</a:t>
            </a:r>
          </a:p>
          <a:p>
            <a:r>
              <a:rPr lang="en-US" i="1" dirty="0"/>
              <a:t>And to add, assist and help in the execution of [the search]</a:t>
            </a:r>
          </a:p>
          <a:p>
            <a:endParaRPr lang="en-US" dirty="0"/>
          </a:p>
          <a:p>
            <a:endParaRPr lang="en-US"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47165" y="1690688"/>
            <a:ext cx="2244542" cy="2881312"/>
          </a:xfrm>
        </p:spPr>
      </p:pic>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19636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854075"/>
          </a:xfrm>
        </p:spPr>
        <p:txBody>
          <a:bodyPr/>
          <a:lstStyle/>
          <a:p>
            <a:pPr algn="ctr"/>
            <a:r>
              <a:rPr lang="en-US" dirty="0"/>
              <a:t>Feb 24, 1761</a:t>
            </a:r>
          </a:p>
        </p:txBody>
      </p:sp>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46225"/>
            <a:ext cx="5181600" cy="4083100"/>
          </a:xfrm>
        </p:spPr>
      </p:pic>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22796"/>
            <a:ext cx="5181600" cy="2929959"/>
          </a:xfrm>
        </p:spPr>
      </p:pic>
      <p:sp>
        <p:nvSpPr>
          <p:cNvPr id="7" name="Slide Number Placeholder 6"/>
          <p:cNvSpPr>
            <a:spLocks noGrp="1"/>
          </p:cNvSpPr>
          <p:nvPr>
            <p:ph type="sldNum" sz="quarter" idx="12"/>
          </p:nvPr>
        </p:nvSpPr>
        <p:spPr/>
        <p:txBody>
          <a:bodyPr/>
          <a:lstStyle/>
          <a:p>
            <a:fld id="{492E0312-C63B-4669-88F1-6F6C4E6CB4B2}"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917471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07ae927e-9520-4d33-8819-406b173abf5b"/>
  <p:tag name="SLIDO_EVENT_SECTION_UUID" val="812c8e0c-0efc-4576-8cf1-4fee0517af44"/>
</p:tagLst>
</file>

<file path=ppt/theme/theme1.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6356</TotalTime>
  <Words>3562</Words>
  <Application>Microsoft Office PowerPoint</Application>
  <PresentationFormat>Widescreen</PresentationFormat>
  <Paragraphs>285</Paragraphs>
  <Slides>58</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58</vt:i4>
      </vt:variant>
    </vt:vector>
  </HeadingPairs>
  <TitlesOfParts>
    <vt:vector size="66" baseType="lpstr">
      <vt:lpstr>Arial</vt:lpstr>
      <vt:lpstr>Calibri</vt:lpstr>
      <vt:lpstr>Calibri Light</vt:lpstr>
      <vt:lpstr>Tahoma</vt:lpstr>
      <vt:lpstr>Wingdings</vt:lpstr>
      <vt:lpstr>Slit</vt:lpstr>
      <vt:lpstr>13_Slit</vt:lpstr>
      <vt:lpstr>3_Office Theme</vt:lpstr>
      <vt:lpstr>Are most search warrants for electronically stored information unconstitutional general warrants?</vt:lpstr>
      <vt:lpstr>PowerPoint Presentation</vt:lpstr>
      <vt:lpstr>Format of today’s session</vt:lpstr>
      <vt:lpstr>Orin Kerr</vt:lpstr>
      <vt:lpstr>Paul Ohm</vt:lpstr>
      <vt:lpstr>John Adams to Abigail Adams:  July 3, 1776</vt:lpstr>
      <vt:lpstr>July 3, 1776</vt:lpstr>
      <vt:lpstr>Writ of Assistance</vt:lpstr>
      <vt:lpstr>Feb 24, 1761</vt:lpstr>
      <vt:lpstr>James Otis</vt:lpstr>
      <vt:lpstr>Otis                                    Fourth Amendment</vt:lpstr>
      <vt:lpstr>John Adams</vt:lpstr>
      <vt:lpstr>Fourth Amendment</vt:lpstr>
      <vt:lpstr>England                  April 23, 1763</vt:lpstr>
      <vt:lpstr>Lord Halifax, Secretary of State: Warrant</vt:lpstr>
      <vt:lpstr>Lord Halifax Warrant</vt:lpstr>
      <vt:lpstr>John  Wilkes         Testimony at trial</vt:lpstr>
      <vt:lpstr>John  Wilkes         Testimony at trial</vt:lpstr>
      <vt:lpstr>Wilkes’ Attorney</vt:lpstr>
      <vt:lpstr>Wilkes’ Attorney</vt:lpstr>
      <vt:lpstr>Chief Justice Pratt (later Lord Camden)</vt:lpstr>
      <vt:lpstr>Paul Revere</vt:lpstr>
      <vt:lpstr>Liberty Bowl (1768)</vt:lpstr>
      <vt:lpstr>PowerPoint Presentation</vt:lpstr>
      <vt:lpstr>For more on this history:</vt:lpstr>
      <vt:lpstr>General Warrant?</vt:lpstr>
      <vt:lpstr>As Written Microsoft v US Dept of Justice (S.D.N.Y) http://www.clarkcunningham.org/Apple/Cases/Microsoft2dCir.html </vt:lpstr>
      <vt:lpstr>PowerPoint Presentation</vt:lpstr>
      <vt:lpstr>PowerPoint Presentation</vt:lpstr>
      <vt:lpstr>PowerPoint Presentation</vt:lpstr>
      <vt:lpstr>As executed U.S v. Ravelo (D. N.J.) http://clarkcunningham.org/Apple/Cases/USvRavelo.html </vt:lpstr>
      <vt:lpstr>PowerPoint Presentation</vt:lpstr>
      <vt:lpstr>PowerPoint Presentation</vt:lpstr>
      <vt:lpstr>PowerPoint Presentation</vt:lpstr>
      <vt:lpstr>PowerPoint Presentation</vt:lpstr>
      <vt:lpstr>May 23, 2016       Dear Judge McNulty,</vt:lpstr>
      <vt:lpstr>May 23, 2016       Dear Judge McNulty,</vt:lpstr>
      <vt:lpstr>May 23, 2016       Dear Judge McNulty,</vt:lpstr>
      <vt:lpstr>Back to the Future</vt:lpstr>
      <vt:lpstr>July 12, 2016       Dear Judge McNulty,</vt:lpstr>
      <vt:lpstr>Are most search warrants for electronically stored information unconstitutional general warrants?</vt:lpstr>
      <vt:lpstr>Orin Kerr</vt:lpstr>
      <vt:lpstr>Paul Ohm</vt:lpstr>
      <vt:lpstr>Some sample warrants www.clarkcunningham.org/Apple-web/AALS-2024-Resources/Warrants.html </vt:lpstr>
      <vt:lpstr>Some sample warrants www.clarkcunningham.org/Apple-web/AALS-2024-Resources/Warrants.html </vt:lpstr>
      <vt:lpstr>Some selected cases</vt:lpstr>
      <vt:lpstr>Short bibliography</vt:lpstr>
      <vt:lpstr>Short bibliography</vt:lpstr>
      <vt:lpstr>Short bibliography</vt:lpstr>
      <vt:lpstr>Possible remedies/reforms?</vt:lpstr>
      <vt:lpstr>In re Appeal of Application for Search Warrant, 2012 Vt. 102, 71 A.3d 1158 (2012)</vt:lpstr>
      <vt:lpstr>Vermont Warrant</vt:lpstr>
      <vt:lpstr>Vermont Warrant</vt:lpstr>
      <vt:lpstr>Vermont Warrant</vt:lpstr>
      <vt:lpstr>Vermont Warrant</vt:lpstr>
      <vt:lpstr>Vermont Warrant</vt:lpstr>
      <vt:lpstr>Import from wiretap statute</vt:lpstr>
      <vt:lpstr>Apple and the American Revolution, 126 Yale Law Journal Forum at 203</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GANDHI ON BECOMING A LAWYER Clark D. Cunningham W. Lee Burge Professor of Law &amp; Ethics Georgia State University College of Law Atlanta, Georgia (USA) Email: cdcunningham@gsu.edu Home Page: http://law.gsu.edu/ccunningham/</dc:title>
  <dc:creator>Clark D. Cunningham</dc:creator>
  <cp:lastModifiedBy>Clark D Cunningham</cp:lastModifiedBy>
  <cp:revision>188</cp:revision>
  <cp:lastPrinted>2017-04-27T17:54:48Z</cp:lastPrinted>
  <dcterms:created xsi:type="dcterms:W3CDTF">2007-10-06T00:50:31Z</dcterms:created>
  <dcterms:modified xsi:type="dcterms:W3CDTF">2024-01-05T03:13:35Z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1.8.0.4807</vt:lpwstr>
  </property>
</Properties>
</file>