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097" r:id="rId2"/>
    <p:sldMasterId id="2147484217" r:id="rId3"/>
  </p:sldMasterIdLst>
  <p:notesMasterIdLst>
    <p:notesMasterId r:id="rId58"/>
  </p:notesMasterIdLst>
  <p:handoutMasterIdLst>
    <p:handoutMasterId r:id="rId59"/>
  </p:handoutMasterIdLst>
  <p:sldIdLst>
    <p:sldId id="458" r:id="rId4"/>
    <p:sldId id="503" r:id="rId5"/>
    <p:sldId id="504" r:id="rId6"/>
    <p:sldId id="524" r:id="rId7"/>
    <p:sldId id="506" r:id="rId8"/>
    <p:sldId id="509" r:id="rId9"/>
    <p:sldId id="510" r:id="rId10"/>
    <p:sldId id="511" r:id="rId11"/>
    <p:sldId id="461" r:id="rId12"/>
    <p:sldId id="462" r:id="rId13"/>
    <p:sldId id="463" r:id="rId14"/>
    <p:sldId id="465" r:id="rId15"/>
    <p:sldId id="464" r:id="rId16"/>
    <p:sldId id="466" r:id="rId17"/>
    <p:sldId id="467" r:id="rId18"/>
    <p:sldId id="468" r:id="rId19"/>
    <p:sldId id="469" r:id="rId20"/>
    <p:sldId id="471" r:id="rId21"/>
    <p:sldId id="472" r:id="rId22"/>
    <p:sldId id="482" r:id="rId23"/>
    <p:sldId id="513" r:id="rId24"/>
    <p:sldId id="514" r:id="rId25"/>
    <p:sldId id="515" r:id="rId26"/>
    <p:sldId id="474" r:id="rId27"/>
    <p:sldId id="475" r:id="rId28"/>
    <p:sldId id="480" r:id="rId29"/>
    <p:sldId id="479" r:id="rId30"/>
    <p:sldId id="476" r:id="rId31"/>
    <p:sldId id="477" r:id="rId32"/>
    <p:sldId id="478" r:id="rId33"/>
    <p:sldId id="481" r:id="rId34"/>
    <p:sldId id="487" r:id="rId35"/>
    <p:sldId id="512" r:id="rId36"/>
    <p:sldId id="516" r:id="rId37"/>
    <p:sldId id="488" r:id="rId38"/>
    <p:sldId id="489" r:id="rId39"/>
    <p:sldId id="490" r:id="rId40"/>
    <p:sldId id="508" r:id="rId41"/>
    <p:sldId id="499" r:id="rId42"/>
    <p:sldId id="500" r:id="rId43"/>
    <p:sldId id="492" r:id="rId44"/>
    <p:sldId id="501" r:id="rId45"/>
    <p:sldId id="494" r:id="rId46"/>
    <p:sldId id="493" r:id="rId47"/>
    <p:sldId id="495" r:id="rId48"/>
    <p:sldId id="496" r:id="rId49"/>
    <p:sldId id="497" r:id="rId50"/>
    <p:sldId id="527" r:id="rId51"/>
    <p:sldId id="517" r:id="rId52"/>
    <p:sldId id="519" r:id="rId53"/>
    <p:sldId id="520" r:id="rId54"/>
    <p:sldId id="522" r:id="rId55"/>
    <p:sldId id="525" r:id="rId56"/>
    <p:sldId id="523" r:id="rId57"/>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4564" autoAdjust="0"/>
  </p:normalViewPr>
  <p:slideViewPr>
    <p:cSldViewPr>
      <p:cViewPr varScale="1">
        <p:scale>
          <a:sx n="79" d="100"/>
          <a:sy n="79" d="100"/>
        </p:scale>
        <p:origin x="96" y="270"/>
      </p:cViewPr>
      <p:guideLst>
        <p:guide orient="horz" pos="2160"/>
        <p:guide pos="3840"/>
      </p:guideLst>
    </p:cSldViewPr>
  </p:slideViewPr>
  <p:outlineViewPr>
    <p:cViewPr>
      <p:scale>
        <a:sx n="33" d="100"/>
        <a:sy n="33" d="100"/>
      </p:scale>
      <p:origin x="0" y="86400"/>
    </p:cViewPr>
  </p:outlineViewPr>
  <p:notesTextViewPr>
    <p:cViewPr>
      <p:scale>
        <a:sx n="100" d="100"/>
        <a:sy n="100" d="100"/>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0768B91-4856-434A-BED4-BF313E5E61D9}" type="datetimeFigureOut">
              <a:rPr lang="en-US" smtClean="0"/>
              <a:t>4/27/2017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EF3D278-0507-4778-963E-85BD01A61EC7}" type="slidenum">
              <a:rPr lang="en-US" smtClean="0"/>
              <a:t>‹#›</a:t>
            </a:fld>
            <a:endParaRPr lang="en-US"/>
          </a:p>
        </p:txBody>
      </p:sp>
    </p:spTree>
    <p:extLst>
      <p:ext uri="{BB962C8B-B14F-4D97-AF65-F5344CB8AC3E}">
        <p14:creationId xmlns:p14="http://schemas.microsoft.com/office/powerpoint/2010/main" val="344820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395288" y="692150"/>
            <a:ext cx="6159500"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a:defRPr sz="1200"/>
            </a:lvl1pPr>
          </a:lstStyle>
          <a:p>
            <a:fld id="{C3320FFE-D8E0-4F53-B0BC-DF8CD2E97C94}" type="slidenum">
              <a:rPr lang="en-US"/>
              <a:pPr/>
              <a:t>‹#›</a:t>
            </a:fld>
            <a:endParaRPr lang="en-US" dirty="0"/>
          </a:p>
        </p:txBody>
      </p:sp>
    </p:spTree>
    <p:extLst>
      <p:ext uri="{BB962C8B-B14F-4D97-AF65-F5344CB8AC3E}">
        <p14:creationId xmlns:p14="http://schemas.microsoft.com/office/powerpoint/2010/main" val="1097950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39B4A-7919-4231-B104-391D49566B4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8327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20FFE-D8E0-4F53-B0BC-DF8CD2E97C94}" type="slidenum">
              <a:rPr lang="en-US" smtClean="0"/>
              <a:pPr/>
              <a:t>21</a:t>
            </a:fld>
            <a:endParaRPr lang="en-US" dirty="0"/>
          </a:p>
        </p:txBody>
      </p:sp>
    </p:spTree>
    <p:extLst>
      <p:ext uri="{BB962C8B-B14F-4D97-AF65-F5344CB8AC3E}">
        <p14:creationId xmlns:p14="http://schemas.microsoft.com/office/powerpoint/2010/main" val="32357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11277600" cy="5943600"/>
            <a:chOff x="0" y="0"/>
            <a:chExt cx="5328" cy="3744"/>
          </a:xfrm>
        </p:grpSpPr>
        <p:sp>
          <p:nvSpPr>
            <p:cNvPr id="645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sp>
          <p:nvSpPr>
            <p:cNvPr id="645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4517"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18" name="Rectangle 6"/>
          <p:cNvSpPr>
            <a:spLocks noGrp="1" noChangeArrowheads="1"/>
          </p:cNvSpPr>
          <p:nvPr>
            <p:ph type="dt" sz="quarter" idx="2"/>
          </p:nvPr>
        </p:nvSpPr>
        <p:spPr/>
        <p:txBody>
          <a:bodyPr/>
          <a:lstStyle>
            <a:lvl1pPr>
              <a:defRPr/>
            </a:lvl1pPr>
          </a:lstStyle>
          <a:p>
            <a:fld id="{45ED9FA3-B1C0-4964-94F3-76C893A3DBE2}" type="datetime1">
              <a:rPr lang="en-US" smtClean="0">
                <a:solidFill>
                  <a:srgbClr val="000000"/>
                </a:solidFill>
              </a:rPr>
              <a:t>4/28/2017</a:t>
            </a:fld>
            <a:endParaRPr lang="en-US" dirty="0">
              <a:solidFill>
                <a:srgbClr val="000000"/>
              </a:solidFill>
            </a:endParaRPr>
          </a:p>
        </p:txBody>
      </p:sp>
      <p:sp>
        <p:nvSpPr>
          <p:cNvPr id="64519" name="Rectangle 7"/>
          <p:cNvSpPr>
            <a:spLocks noGrp="1" noChangeArrowheads="1"/>
          </p:cNvSpPr>
          <p:nvPr>
            <p:ph type="ftr" sz="quarter" idx="3"/>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4520" name="Rectangle 8"/>
          <p:cNvSpPr>
            <a:spLocks noGrp="1" noChangeArrowheads="1"/>
          </p:cNvSpPr>
          <p:nvPr>
            <p:ph type="sldNum" sz="quarter" idx="4"/>
          </p:nvPr>
        </p:nvSpPr>
        <p:spPr/>
        <p:txBody>
          <a:bodyPr/>
          <a:lstStyle>
            <a:lvl1pPr>
              <a:defRPr/>
            </a:lvl1pPr>
          </a:lstStyle>
          <a:p>
            <a:fld id="{5365D7FC-FFA1-4D75-9DAC-5ADDB737354D}" type="slidenum">
              <a:rPr lang="en-US">
                <a:solidFill>
                  <a:srgbClr val="000000"/>
                </a:solidFill>
              </a:rPr>
              <a:pPr/>
              <a:t>‹#›</a:t>
            </a:fld>
            <a:endParaRPr lang="en-US" dirty="0">
              <a:solidFill>
                <a:srgbClr val="000000"/>
              </a:solidFill>
            </a:endParaRPr>
          </a:p>
        </p:txBody>
      </p:sp>
      <p:sp>
        <p:nvSpPr>
          <p:cNvPr id="64521" name="Rectangle 9"/>
          <p:cNvSpPr>
            <a:spLocks noGrp="1" noChangeArrowheads="1"/>
          </p:cNvSpPr>
          <p:nvPr>
            <p:ph type="ctrTitle" sz="quarter"/>
          </p:nvPr>
        </p:nvSpPr>
        <p:spPr>
          <a:xfrm>
            <a:off x="914400" y="1768476"/>
            <a:ext cx="10363200" cy="1736725"/>
          </a:xfrm>
        </p:spPr>
        <p:txBody>
          <a:bodyPr anchor="b" anchorCtr="1"/>
          <a:lstStyle>
            <a:lvl1pPr>
              <a:defRPr sz="4400"/>
            </a:lvl1pPr>
          </a:lstStyle>
          <a:p>
            <a:pPr lvl="0"/>
            <a:r>
              <a:rPr lang="en-US" noProof="0"/>
              <a:t>Click to edit Master title style</a:t>
            </a:r>
          </a:p>
        </p:txBody>
      </p:sp>
    </p:spTree>
    <p:extLst>
      <p:ext uri="{BB962C8B-B14F-4D97-AF65-F5344CB8AC3E}">
        <p14:creationId xmlns:p14="http://schemas.microsoft.com/office/powerpoint/2010/main" val="1779778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tmplLst>
          <p:tmpl lvl="1">
            <p:tnLst>
              <p:par>
                <p:cTn presetID="1" presetClass="entr" presetSubtype="0" fill="hold" nodeType="clickEffect">
                  <p:stCondLst>
                    <p:cond delay="0"/>
                  </p:stCondLst>
                  <p:childTnLst>
                    <p:set>
                      <p:cBhvr>
                        <p:cTn dur="1" fill="hold">
                          <p:stCondLst>
                            <p:cond delay="0"/>
                          </p:stCondLst>
                        </p:cTn>
                        <p:tgtEl>
                          <p:spTgt spid="64517"/>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16D0B65-1C56-4C4F-BC74-B6B8E02FA226}"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4CD901-41D2-4DFF-8340-C746B9BBF92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104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C9E6AAD-A617-4615-94BD-085CB329C2A1}"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3FE17-5031-4568-8C6B-EE7BCC7F27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290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11277600" cy="5943600"/>
            <a:chOff x="0" y="0"/>
            <a:chExt cx="5328" cy="3744"/>
          </a:xfrm>
        </p:grpSpPr>
        <p:sp>
          <p:nvSpPr>
            <p:cNvPr id="645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a:endParaRPr>
            </a:p>
          </p:txBody>
        </p:sp>
        <p:sp>
          <p:nvSpPr>
            <p:cNvPr id="645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a:endParaRPr>
            </a:p>
          </p:txBody>
        </p:sp>
      </p:grpSp>
      <p:sp>
        <p:nvSpPr>
          <p:cNvPr id="64517"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18" name="Rectangle 6"/>
          <p:cNvSpPr>
            <a:spLocks noGrp="1" noChangeArrowheads="1"/>
          </p:cNvSpPr>
          <p:nvPr>
            <p:ph type="dt" sz="quarter" idx="2"/>
          </p:nvPr>
        </p:nvSpPr>
        <p:spPr/>
        <p:txBody>
          <a:bodyPr/>
          <a:lstStyle>
            <a:lvl1pPr>
              <a:defRPr/>
            </a:lvl1pPr>
          </a:lstStyle>
          <a:p>
            <a:fld id="{B828D977-F0C8-4F56-A855-735719A72F2C}" type="datetime1">
              <a:rPr lang="en-US" smtClean="0">
                <a:solidFill>
                  <a:srgbClr val="000000"/>
                </a:solidFill>
              </a:rPr>
              <a:t>4/28/2017</a:t>
            </a:fld>
            <a:endParaRPr lang="en-US" dirty="0">
              <a:solidFill>
                <a:srgbClr val="000000"/>
              </a:solidFill>
            </a:endParaRPr>
          </a:p>
        </p:txBody>
      </p:sp>
      <p:sp>
        <p:nvSpPr>
          <p:cNvPr id="64519" name="Rectangle 7"/>
          <p:cNvSpPr>
            <a:spLocks noGrp="1" noChangeArrowheads="1"/>
          </p:cNvSpPr>
          <p:nvPr>
            <p:ph type="ftr" sz="quarter" idx="3"/>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4520" name="Rectangle 8"/>
          <p:cNvSpPr>
            <a:spLocks noGrp="1" noChangeArrowheads="1"/>
          </p:cNvSpPr>
          <p:nvPr>
            <p:ph type="sldNum" sz="quarter" idx="4"/>
          </p:nvPr>
        </p:nvSpPr>
        <p:spPr/>
        <p:txBody>
          <a:bodyPr/>
          <a:lstStyle>
            <a:lvl1pPr>
              <a:defRPr/>
            </a:lvl1pPr>
          </a:lstStyle>
          <a:p>
            <a:fld id="{30E75783-62AA-435F-9CF8-5D08AEC1FCDD}" type="slidenum">
              <a:rPr lang="en-US">
                <a:solidFill>
                  <a:srgbClr val="000000"/>
                </a:solidFill>
              </a:rPr>
              <a:pPr/>
              <a:t>‹#›</a:t>
            </a:fld>
            <a:endParaRPr lang="en-US" dirty="0">
              <a:solidFill>
                <a:srgbClr val="000000"/>
              </a:solidFill>
            </a:endParaRPr>
          </a:p>
        </p:txBody>
      </p:sp>
      <p:sp>
        <p:nvSpPr>
          <p:cNvPr id="64521" name="Rectangle 9"/>
          <p:cNvSpPr>
            <a:spLocks noGrp="1" noChangeArrowheads="1"/>
          </p:cNvSpPr>
          <p:nvPr>
            <p:ph type="ctrTitle" sz="quarter"/>
          </p:nvPr>
        </p:nvSpPr>
        <p:spPr>
          <a:xfrm>
            <a:off x="914400" y="1768478"/>
            <a:ext cx="10363200" cy="1736725"/>
          </a:xfrm>
        </p:spPr>
        <p:txBody>
          <a:bodyPr anchor="b" anchorCtr="1"/>
          <a:lstStyle>
            <a:lvl1pPr>
              <a:defRPr sz="3300"/>
            </a:lvl1pPr>
          </a:lstStyle>
          <a:p>
            <a:pPr lvl="0"/>
            <a:r>
              <a:rPr lang="en-US" noProof="0"/>
              <a:t>Click to edit Master title style</a:t>
            </a:r>
          </a:p>
        </p:txBody>
      </p:sp>
    </p:spTree>
    <p:extLst>
      <p:ext uri="{BB962C8B-B14F-4D97-AF65-F5344CB8AC3E}">
        <p14:creationId xmlns:p14="http://schemas.microsoft.com/office/powerpoint/2010/main" val="3190714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tmplLst>
          <p:tmpl lvl="1">
            <p:tnLst>
              <p:par>
                <p:cTn presetID="1" presetClass="entr" presetSubtype="0" fill="hold" nodeType="clickEffect">
                  <p:stCondLst>
                    <p:cond delay="0"/>
                  </p:stCondLst>
                  <p:childTnLst>
                    <p:set>
                      <p:cBhvr>
                        <p:cTn dur="1" fill="hold">
                          <p:stCondLst>
                            <p:cond delay="0"/>
                          </p:stCondLst>
                        </p:cTn>
                        <p:tgtEl>
                          <p:spTgt spid="6451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A08C18-0DF2-4459-B55F-BED5D9482F7D}"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CD6248-A3EA-4C5A-A10D-C5E2F29F50C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507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ED68B1F-41BA-47BE-BBC6-7B89D0D32E45}"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CC7F10-F29D-48F3-9AB7-13C12C99089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7492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17414CA-58A4-439E-B008-EE0F1457D170}"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28824C-9DA5-4EBA-8724-2946CC41BD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6244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31FF6F8-DF4E-4133-BE42-FA0CFA1FFB7C}" type="datetime1">
              <a:rPr lang="en-US" smtClean="0">
                <a:solidFill>
                  <a:srgbClr val="000000"/>
                </a:solidFill>
              </a:rPr>
              <a:t>4/28/2017</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673BE6-BAC0-4C04-A92D-2526DE7E10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646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9A9CA20-57F1-4372-ABD1-95E152378AED}" type="datetime1">
              <a:rPr lang="en-US" smtClean="0">
                <a:solidFill>
                  <a:srgbClr val="000000"/>
                </a:solidFill>
              </a:rPr>
              <a:t>4/28/2017</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C8733E-A063-4474-B73A-2A1F1E1E7B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4469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29F770-24C2-4620-8F12-FC426075E2D3}" type="datetime1">
              <a:rPr lang="en-US" smtClean="0">
                <a:solidFill>
                  <a:srgbClr val="000000"/>
                </a:solidFill>
              </a:rPr>
              <a:t>4/28/2017</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B5D9CC6-218B-4033-8EA9-3F26CA4098D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070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B76727B-72A6-4D86-8AE4-7D4131F4ABD6}"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99EF6C-892A-4BC6-A0BC-63D437BCFB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34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35BBBCE-08DC-41F3-B185-15A5CECC5AEA}"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867F20-FF30-4BC8-9E43-6A55E3E7A2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311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496AF75-3A93-4F81-9A31-BE43F92BE633}"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209F06-2E35-43F9-800A-F53FC15BB9C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493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06D17F-4469-452F-8E3D-9D3D44FE4762}"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89D319-8C04-46D9-9E60-87FDB2E639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489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354058-BCDC-4D34-BD1E-44B1126F1C3F}"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BA2883-A9FC-44D2-8878-32F12A820F0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9116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8F7F62-E664-4B70-985E-0862C268D221}"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44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92DB4-8020-4AB9-90E1-3C514A6F6BAC}"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36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9D64A-E57F-42BA-AE00-D5086ECAFACB}"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762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12D920-C5A1-4B2C-A7A6-E0FDA451BEA0}"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101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CAB96-DE82-40B0-BC14-655183920315}" type="datetime1">
              <a:rPr lang="en-US" smtClean="0">
                <a:solidFill>
                  <a:prstClr val="black">
                    <a:tint val="75000"/>
                  </a:prstClr>
                </a:solidFill>
              </a:rPr>
              <a:t>4/28/2017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3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D58A0-1EC9-46F7-A76D-E6343C8DAA06}" type="datetime1">
              <a:rPr lang="en-US" smtClean="0">
                <a:solidFill>
                  <a:prstClr val="black">
                    <a:tint val="75000"/>
                  </a:prstClr>
                </a:solidFill>
              </a:rPr>
              <a:t>4/28/2017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87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73F0-A030-485C-AB9A-62030524D2C1}"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3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3EDE9FE-5548-44D2-975A-E9F499B52948}"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35C81A-C0CF-42FF-A0F8-EC43F56D498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8244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EC682-8690-448D-A8A8-14D03FCDD21F}"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4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8D2CBE-3556-48F8-8DD7-EF604179A555}"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664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B8F7D-23CD-4DF1-BF92-96E84ABDD6D4}"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84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3D2B0-1DE2-45A2-A480-8CC779009DDA}"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22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1E7487D-BE4C-4584-925C-8FDA72A33401}"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7BDEBE-405C-4884-935D-163ACA4421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713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C236653F-5A34-4597-A9B4-0B2C44057BA6}" type="datetime1">
              <a:rPr lang="en-US" smtClean="0">
                <a:solidFill>
                  <a:srgbClr val="000000"/>
                </a:solidFill>
              </a:rPr>
              <a:t>4/28/2017</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A16C7A-44D5-4A79-ADD8-D24FB9C950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893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6B84692-8BFC-41C7-9638-1FD221EC2C03}" type="datetime1">
              <a:rPr lang="en-US" smtClean="0">
                <a:solidFill>
                  <a:srgbClr val="000000"/>
                </a:solidFill>
              </a:rPr>
              <a:t>4/28/2017</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5F20E87-1028-4B03-9347-CFB21F33C3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79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E8C378E-FD9A-4AE1-9619-23F79E569BE8}" type="datetime1">
              <a:rPr lang="en-US" smtClean="0">
                <a:solidFill>
                  <a:srgbClr val="000000"/>
                </a:solidFill>
              </a:rPr>
              <a:t>4/28/2017</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D2B6CD0-EC81-46F8-B16D-9448C092119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684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17DABC-E5ED-47F4-802D-4B89A48CCC6F}"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F5A9BD-7E82-4DE7-939D-8104BEF498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006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AC0F1DA-BF62-40CE-91CF-5F52E28CAA22}"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9C7140-866F-4080-8816-B066FFF77A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139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 y="0"/>
            <a:ext cx="9656233"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sp>
          <p:nvSpPr>
            <p:cNvPr id="6349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3493"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fld id="{00A120CA-9099-4FC2-8B80-A67810EA4C4D}" type="datetime1">
              <a:rPr lang="en-US" smtClean="0">
                <a:solidFill>
                  <a:srgbClr val="000000"/>
                </a:solidFill>
                <a:latin typeface="Tahoma" charset="0"/>
              </a:rPr>
              <a:t>4/28/2017</a:t>
            </a:fld>
            <a:endParaRPr lang="en-US" dirty="0">
              <a:solidFill>
                <a:srgbClr val="000000"/>
              </a:solidFill>
              <a:latin typeface="Tahoma" charset="0"/>
            </a:endParaRPr>
          </a:p>
        </p:txBody>
      </p:sp>
      <p:sp>
        <p:nvSpPr>
          <p:cNvPr id="63496"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r>
              <a:rPr lang="en-US" smtClean="0">
                <a:solidFill>
                  <a:srgbClr val="000000"/>
                </a:solidFill>
                <a:latin typeface="Tahoma" charset="0"/>
              </a:rPr>
              <a:t>Protecting Data   Georgia State College of Law</a:t>
            </a:r>
            <a:endParaRPr lang="en-US" dirty="0">
              <a:solidFill>
                <a:srgbClr val="000000"/>
              </a:solidFill>
              <a:latin typeface="Tahoma" charset="0"/>
            </a:endParaRPr>
          </a:p>
        </p:txBody>
      </p:sp>
      <p:sp>
        <p:nvSpPr>
          <p:cNvPr id="63497"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AE194B73-4B90-4505-AF03-EBD58DBB2F83}" type="slidenum">
              <a:rPr lang="en-US">
                <a:solidFill>
                  <a:srgbClr val="000000"/>
                </a:solidFill>
                <a:latin typeface="Tahoma" charset="0"/>
              </a:rPr>
              <a:pPr/>
              <a:t>‹#›</a:t>
            </a:fld>
            <a:endParaRPr lang="en-US" dirty="0">
              <a:solidFill>
                <a:srgbClr val="000000"/>
              </a:solidFill>
              <a:latin typeface="Tahoma" charset="0"/>
            </a:endParaRPr>
          </a:p>
        </p:txBody>
      </p:sp>
    </p:spTree>
    <p:extLst>
      <p:ext uri="{BB962C8B-B14F-4D97-AF65-F5344CB8AC3E}">
        <p14:creationId xmlns:p14="http://schemas.microsoft.com/office/powerpoint/2010/main" val="3785030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tmplLst>
          <p:tmpl lvl="1">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Lst>
      </p:bldP>
    </p:bldLst>
  </p:timing>
  <p:hf hdr="0"/>
  <p:txStyles>
    <p:titleStyle>
      <a:lvl1pPr algn="ctr"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2pPr>
      <a:lvl3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3pPr>
      <a:lvl4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4pPr>
      <a:lvl5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32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2" y="0"/>
            <a:ext cx="9656233"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a:endParaRPr>
            </a:p>
          </p:txBody>
        </p:sp>
        <p:sp>
          <p:nvSpPr>
            <p:cNvPr id="6349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a:endParaRPr>
            </a:p>
          </p:txBody>
        </p:sp>
      </p:grpSp>
      <p:sp>
        <p:nvSpPr>
          <p:cNvPr id="63493"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a:effectLst>
                  <a:outerShdw blurRad="38100" dist="38100" dir="2700000" algn="tl">
                    <a:srgbClr val="C0C0C0"/>
                  </a:outerShdw>
                </a:effectLst>
              </a:defRPr>
            </a:lvl1pPr>
          </a:lstStyle>
          <a:p>
            <a:fld id="{13DF763E-169D-412E-B1E8-66D9199A48D8}" type="datetime1">
              <a:rPr lang="en-US" smtClean="0">
                <a:solidFill>
                  <a:srgbClr val="000000"/>
                </a:solidFill>
                <a:latin typeface="Tahoma"/>
              </a:rPr>
              <a:t>4/28/2017</a:t>
            </a:fld>
            <a:endParaRPr lang="en-US" dirty="0">
              <a:solidFill>
                <a:srgbClr val="000000"/>
              </a:solidFill>
              <a:latin typeface="Tahoma"/>
            </a:endParaRPr>
          </a:p>
        </p:txBody>
      </p:sp>
      <p:sp>
        <p:nvSpPr>
          <p:cNvPr id="63496"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900">
                <a:effectLst>
                  <a:outerShdw blurRad="38100" dist="38100" dir="2700000" algn="tl">
                    <a:srgbClr val="C0C0C0"/>
                  </a:outerShdw>
                </a:effectLst>
              </a:defRPr>
            </a:lvl1pPr>
          </a:lstStyle>
          <a:p>
            <a:r>
              <a:rPr lang="en-US" smtClean="0">
                <a:solidFill>
                  <a:srgbClr val="000000"/>
                </a:solidFill>
                <a:latin typeface="Tahoma"/>
              </a:rPr>
              <a:t>Protecting Data   Georgia State College of Law</a:t>
            </a:r>
            <a:endParaRPr lang="en-US" dirty="0">
              <a:solidFill>
                <a:srgbClr val="000000"/>
              </a:solidFill>
              <a:latin typeface="Tahoma"/>
            </a:endParaRPr>
          </a:p>
        </p:txBody>
      </p:sp>
      <p:sp>
        <p:nvSpPr>
          <p:cNvPr id="63497"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00">
                <a:effectLst>
                  <a:outerShdw blurRad="38100" dist="38100" dir="2700000" algn="tl">
                    <a:srgbClr val="C0C0C0"/>
                  </a:outerShdw>
                </a:effectLst>
              </a:defRPr>
            </a:lvl1pPr>
          </a:lstStyle>
          <a:p>
            <a:fld id="{A7E6FCE7-5BE4-46F4-B6DA-447B2CB002A8}" type="slidenum">
              <a:rPr lang="en-US">
                <a:solidFill>
                  <a:srgbClr val="000000"/>
                </a:solidFill>
                <a:latin typeface="Tahoma"/>
              </a:rPr>
              <a:pPr/>
              <a:t>‹#›</a:t>
            </a:fld>
            <a:endParaRPr lang="en-US" dirty="0">
              <a:solidFill>
                <a:srgbClr val="000000"/>
              </a:solidFill>
              <a:latin typeface="Tahoma"/>
            </a:endParaRPr>
          </a:p>
        </p:txBody>
      </p:sp>
    </p:spTree>
    <p:extLst>
      <p:ext uri="{BB962C8B-B14F-4D97-AF65-F5344CB8AC3E}">
        <p14:creationId xmlns:p14="http://schemas.microsoft.com/office/powerpoint/2010/main" val="40186604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tmplLst>
          <p:tmpl lvl="1">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Lst>
      </p:bldP>
    </p:bldLst>
  </p:timing>
  <p:hf hdr="0"/>
  <p:txStyles>
    <p:titleStyle>
      <a:lvl1pPr algn="ctr" rtl="0" fontAlgn="base">
        <a:spcBef>
          <a:spcPct val="0"/>
        </a:spcBef>
        <a:spcAft>
          <a:spcPct val="0"/>
        </a:spcAft>
        <a:defRPr sz="27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2pPr>
      <a:lvl3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3pPr>
      <a:lvl4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4pPr>
      <a:lvl5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5pPr>
      <a:lvl6pPr marL="3429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6pPr>
      <a:lvl7pPr marL="6858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7pPr>
      <a:lvl8pPr marL="10287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8pPr>
      <a:lvl9pPr marL="13716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9pPr>
    </p:titleStyle>
    <p:bodyStyle>
      <a:lvl1pPr marL="257175" indent="-257175" algn="l" rtl="0" fontAlgn="base">
        <a:spcBef>
          <a:spcPct val="20000"/>
        </a:spcBef>
        <a:spcAft>
          <a:spcPct val="0"/>
        </a:spcAft>
        <a:buClr>
          <a:schemeClr val="hlink"/>
        </a:buClr>
        <a:buSzPct val="80000"/>
        <a:buFont typeface="Wingdings" pitchFamily="2" charset="2"/>
        <a:buChar char="n"/>
        <a:defRPr sz="2400">
          <a:solidFill>
            <a:schemeClr val="tx1"/>
          </a:solidFill>
          <a:effectLst>
            <a:outerShdw blurRad="38100" dist="38100" dir="2700000" algn="tl">
              <a:srgbClr val="C0C0C0"/>
            </a:outerShdw>
          </a:effectLst>
          <a:latin typeface="+mn-lt"/>
          <a:ea typeface="+mn-ea"/>
          <a:cs typeface="+mn-cs"/>
        </a:defRPr>
      </a:lvl1pPr>
      <a:lvl2pPr marL="557213" indent="-214313"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2pPr>
      <a:lvl3pPr marL="857250" indent="-17145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200150" indent="-171450" algn="l" rtl="0" fontAlgn="base">
        <a:spcBef>
          <a:spcPct val="20000"/>
        </a:spcBef>
        <a:spcAft>
          <a:spcPct val="0"/>
        </a:spcAft>
        <a:buChar char="–"/>
        <a:defRPr sz="2400">
          <a:solidFill>
            <a:schemeClr val="tx1"/>
          </a:solidFill>
          <a:effectLst>
            <a:outerShdw blurRad="38100" dist="38100" dir="2700000" algn="tl">
              <a:srgbClr val="C0C0C0"/>
            </a:outerShdw>
          </a:effectLst>
          <a:latin typeface="+mn-lt"/>
        </a:defRPr>
      </a:lvl4pPr>
      <a:lvl5pPr marL="15430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5pPr>
      <a:lvl6pPr marL="18859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6pPr>
      <a:lvl7pPr marL="22288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7pPr>
      <a:lvl8pPr marL="25717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8pPr>
      <a:lvl9pPr marL="29146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CF0D3-1043-4B2A-9BD4-123F73595B4B}" type="datetime1">
              <a:rPr lang="en-US" smtClean="0"/>
              <a:t>4/28/2017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Protecting Data   Georgia State College of Law</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DDDC8-15FC-4E55-BFF0-8AA321BCFE17}" type="slidenum">
              <a:rPr lang="en-US" smtClean="0"/>
              <a:pPr/>
              <a:t>‹#›</a:t>
            </a:fld>
            <a:endParaRPr lang="en-US" dirty="0"/>
          </a:p>
        </p:txBody>
      </p:sp>
    </p:spTree>
    <p:extLst>
      <p:ext uri="{BB962C8B-B14F-4D97-AF65-F5344CB8AC3E}">
        <p14:creationId xmlns:p14="http://schemas.microsoft.com/office/powerpoint/2010/main" val="3280401540"/>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rkcunningham.org/Apple/"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ilymail.co.uk/news/article-3790824/Anthony-Weiner-carried-months-long-online-sexual-relationship-troubled-15-year-old-girl-telling-hard-asking-dress-school-girl-outfits-pressing-engage-rape-fantasies.html" TargetMode="Externa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clarkcunningham.org/Apple/Cases/USvRavelo.html" TargetMode="External"/><Relationship Id="rId1" Type="http://schemas.openxmlformats.org/officeDocument/2006/relationships/slideLayout" Target="../slideLayouts/slideLayout26.xml"/><Relationship Id="rId4" Type="http://schemas.openxmlformats.org/officeDocument/2006/relationships/hyperlink" Target="http://www.bloomberg.com/news/articles/2015-11-11/inside-a-5-7-billion-antitrust-trainwrec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334000"/>
          </a:xfrm>
        </p:spPr>
        <p:txBody>
          <a:bodyPr>
            <a:normAutofit fontScale="92500" lnSpcReduction="10000"/>
          </a:bodyPr>
          <a:lstStyle/>
          <a:p>
            <a:pPr marL="0" indent="0" algn="ctr">
              <a:buNone/>
            </a:pPr>
            <a:r>
              <a:rPr lang="en-US" sz="4400" dirty="0" smtClean="0"/>
              <a:t>Protecting Data:</a:t>
            </a:r>
            <a:r>
              <a:rPr lang="en-US" sz="4400" dirty="0"/>
              <a:t/>
            </a:r>
            <a:br>
              <a:rPr lang="en-US" sz="4400" dirty="0"/>
            </a:br>
            <a:r>
              <a:rPr lang="en-US" sz="4400" dirty="0"/>
              <a:t>What Happened to the Fourth Amendment?</a:t>
            </a:r>
            <a:br>
              <a:rPr lang="en-US" sz="4400" dirty="0"/>
            </a:br>
            <a:endParaRPr lang="en-US" sz="4400" dirty="0"/>
          </a:p>
          <a:p>
            <a:pPr marL="0" indent="0" algn="ctr">
              <a:buNone/>
            </a:pPr>
            <a:r>
              <a:rPr lang="en-US" sz="4000" dirty="0"/>
              <a:t>Professor Clark D. Cunningham</a:t>
            </a:r>
            <a:br>
              <a:rPr lang="en-US" sz="4000" dirty="0"/>
            </a:br>
            <a:r>
              <a:rPr lang="en-US" sz="2800" dirty="0"/>
              <a:t>W. Lee Burge Chair in Law &amp; Ethics</a:t>
            </a:r>
          </a:p>
          <a:p>
            <a:pPr marL="0" indent="0" algn="ctr">
              <a:buNone/>
            </a:pPr>
            <a:r>
              <a:rPr lang="en-US" sz="2800" dirty="0"/>
              <a:t>Georgia State University College of Law </a:t>
            </a:r>
          </a:p>
          <a:p>
            <a:pPr marL="0" indent="0" algn="ctr">
              <a:buNone/>
            </a:pPr>
            <a:r>
              <a:rPr lang="en-US" sz="2800" dirty="0"/>
              <a:t>Presentation </a:t>
            </a:r>
            <a:r>
              <a:rPr lang="en-US" dirty="0" smtClean="0"/>
              <a:t>available </a:t>
            </a:r>
            <a:r>
              <a:rPr lang="en-US" dirty="0"/>
              <a:t>at: </a:t>
            </a:r>
            <a:r>
              <a:rPr lang="en-US" dirty="0" smtClean="0">
                <a:hlinkClick r:id="rId3"/>
              </a:rPr>
              <a:t>www.</a:t>
            </a:r>
            <a:r>
              <a:rPr lang="en-US" dirty="0" smtClean="0">
                <a:hlinkClick r:id="rId3"/>
              </a:rPr>
              <a:t>clarkcunningham.org/Apple/</a:t>
            </a:r>
            <a:r>
              <a:rPr lang="en-US" dirty="0" smtClean="0"/>
              <a:t> </a:t>
            </a:r>
            <a:endParaRPr lang="en-US" sz="2800" dirty="0"/>
          </a:p>
          <a:p>
            <a:pPr marL="0" indent="0" algn="ctr">
              <a:buNone/>
            </a:pPr>
            <a:endParaRPr lang="en-US" dirty="0"/>
          </a:p>
          <a:p>
            <a:pPr marL="0" indent="0" algn="ctr">
              <a:buNone/>
            </a:pPr>
            <a:r>
              <a:rPr lang="en-US" dirty="0" smtClean="0"/>
              <a:t>Tower to Trenches Program </a:t>
            </a:r>
          </a:p>
          <a:p>
            <a:pPr marL="0" indent="0" algn="ctr">
              <a:buNone/>
            </a:pPr>
            <a:r>
              <a:rPr lang="en-US" dirty="0" smtClean="0"/>
              <a:t>Georgia State College of Law   </a:t>
            </a:r>
          </a:p>
          <a:p>
            <a:pPr marL="0" indent="0" algn="ctr">
              <a:buNone/>
            </a:pPr>
            <a:r>
              <a:rPr lang="en-US" dirty="0" smtClean="0"/>
              <a:t>April 28, 2017</a:t>
            </a:r>
            <a:endParaRPr lang="en-US" dirty="0"/>
          </a:p>
        </p:txBody>
      </p:sp>
      <p:sp>
        <p:nvSpPr>
          <p:cNvPr id="2" name="Date Placeholder 1"/>
          <p:cNvSpPr>
            <a:spLocks noGrp="1"/>
          </p:cNvSpPr>
          <p:nvPr>
            <p:ph type="dt" sz="half" idx="10"/>
          </p:nvPr>
        </p:nvSpPr>
        <p:spPr/>
        <p:txBody>
          <a:bodyPr/>
          <a:lstStyle/>
          <a:p>
            <a:fld id="{86C06E08-612C-499C-9FEE-0D14A68A3298}" type="datetime1">
              <a:rPr lang="en-US" smtClean="0">
                <a:solidFill>
                  <a:prstClr val="black">
                    <a:tint val="75000"/>
                  </a:prstClr>
                </a:solidFill>
              </a:rPr>
              <a:t>4/28/2017</a:t>
            </a:fld>
            <a:endParaRPr lang="en-US">
              <a:solidFill>
                <a:prstClr val="black">
                  <a:tint val="75000"/>
                </a:prstClr>
              </a:solidFill>
            </a:endParaRPr>
          </a:p>
        </p:txBody>
      </p:sp>
      <p:sp>
        <p:nvSpPr>
          <p:cNvPr id="4" name="Footer Placeholder 3"/>
          <p:cNvSpPr>
            <a:spLocks noGrp="1"/>
          </p:cNvSpPr>
          <p:nvPr>
            <p:ph type="ftr" sz="quarter" idx="11"/>
          </p:nvPr>
        </p:nvSpPr>
        <p:spPr>
          <a:xfrm>
            <a:off x="3886200" y="6356352"/>
            <a:ext cx="3752850" cy="365125"/>
          </a:xfrm>
        </p:spPr>
        <p:txBody>
          <a:bodyPr/>
          <a:lstStyle/>
          <a:p>
            <a:r>
              <a:rPr lang="en-US" smtClean="0">
                <a:solidFill>
                  <a:prstClr val="black">
                    <a:tint val="75000"/>
                  </a:prstClr>
                </a:solidFill>
              </a:rPr>
              <a:t>Protecting Data   Georgia State College of Law</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2E0312-C63B-4669-88F1-6F6C4E6CB4B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886758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a:t>Abigail Adams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914400"/>
            <a:ext cx="6591938" cy="5262563"/>
          </a:xfrm>
        </p:spPr>
      </p:pic>
      <p:sp>
        <p:nvSpPr>
          <p:cNvPr id="4" name="Date Placeholder 3"/>
          <p:cNvSpPr>
            <a:spLocks noGrp="1"/>
          </p:cNvSpPr>
          <p:nvPr>
            <p:ph type="dt" sz="half" idx="10"/>
          </p:nvPr>
        </p:nvSpPr>
        <p:spPr/>
        <p:txBody>
          <a:bodyPr/>
          <a:lstStyle/>
          <a:p>
            <a:fld id="{600AABFB-38CE-463C-9437-893416549429}"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98920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549275"/>
          </a:xfrm>
        </p:spPr>
        <p:txBody>
          <a:bodyPr>
            <a:normAutofit fontScale="90000"/>
          </a:bodyPr>
          <a:lstStyle/>
          <a:p>
            <a:pPr algn="ctr"/>
            <a:r>
              <a:rPr lang="en-US" dirty="0"/>
              <a:t>July 3, 1776</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9224" y="1615694"/>
            <a:ext cx="2549988" cy="3413506"/>
          </a:xfrm>
        </p:spPr>
      </p:pic>
      <p:sp>
        <p:nvSpPr>
          <p:cNvPr id="9" name="Content Placeholder 8"/>
          <p:cNvSpPr>
            <a:spLocks noGrp="1"/>
          </p:cNvSpPr>
          <p:nvPr>
            <p:ph sz="half" idx="2"/>
          </p:nvPr>
        </p:nvSpPr>
        <p:spPr>
          <a:xfrm>
            <a:off x="3581400" y="1219200"/>
            <a:ext cx="7772400" cy="4957763"/>
          </a:xfrm>
        </p:spPr>
        <p:txBody>
          <a:bodyPr>
            <a:normAutofit/>
          </a:bodyPr>
          <a:lstStyle/>
          <a:p>
            <a:r>
              <a:rPr lang="en-US" sz="3200" dirty="0"/>
              <a:t>Yesterday the greatest Question was decided, which ever was debated in America, and a greater perhaps, never was or will be decided among Men</a:t>
            </a:r>
          </a:p>
          <a:p>
            <a:r>
              <a:rPr lang="en-US" sz="3200" dirty="0"/>
              <a:t>A Resolution that these united Colonies, are, and of right ought to be free and independent States</a:t>
            </a:r>
          </a:p>
          <a:p>
            <a:r>
              <a:rPr lang="en-US" sz="3200" dirty="0"/>
              <a:t> You will see in a few days a Declaration setting forth the Causes, which have </a:t>
            </a:r>
            <a:r>
              <a:rPr lang="en-US" sz="3200" dirty="0" err="1"/>
              <a:t>impell'd</a:t>
            </a:r>
            <a:r>
              <a:rPr lang="en-US" sz="3200" dirty="0"/>
              <a:t> Us to this mighty Revolution</a:t>
            </a:r>
          </a:p>
        </p:txBody>
      </p:sp>
      <p:sp>
        <p:nvSpPr>
          <p:cNvPr id="4" name="Date Placeholder 3"/>
          <p:cNvSpPr>
            <a:spLocks noGrp="1"/>
          </p:cNvSpPr>
          <p:nvPr>
            <p:ph type="dt" sz="half" idx="10"/>
          </p:nvPr>
        </p:nvSpPr>
        <p:spPr/>
        <p:txBody>
          <a:bodyPr/>
          <a:lstStyle/>
          <a:p>
            <a:fld id="{E4430BB3-E1B8-47BA-8EF8-6179704477E2}"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51037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549275"/>
          </a:xfrm>
        </p:spPr>
        <p:txBody>
          <a:bodyPr>
            <a:normAutofit fontScale="90000"/>
          </a:bodyPr>
          <a:lstStyle/>
          <a:p>
            <a:pPr algn="ctr"/>
            <a:r>
              <a:rPr lang="en-US" dirty="0"/>
              <a:t>July 3, 1776</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9224" y="1615694"/>
            <a:ext cx="2549988" cy="3413506"/>
          </a:xfrm>
        </p:spPr>
      </p:pic>
      <p:sp>
        <p:nvSpPr>
          <p:cNvPr id="9" name="Content Placeholder 8"/>
          <p:cNvSpPr>
            <a:spLocks noGrp="1"/>
          </p:cNvSpPr>
          <p:nvPr>
            <p:ph sz="half" idx="2"/>
          </p:nvPr>
        </p:nvSpPr>
        <p:spPr>
          <a:xfrm>
            <a:off x="3581400" y="1219200"/>
            <a:ext cx="7772400" cy="4957763"/>
          </a:xfrm>
        </p:spPr>
        <p:txBody>
          <a:bodyPr>
            <a:normAutofit/>
          </a:bodyPr>
          <a:lstStyle/>
          <a:p>
            <a:r>
              <a:rPr lang="en-US" sz="3600" dirty="0"/>
              <a:t>When I look back to the Year 1761 </a:t>
            </a:r>
          </a:p>
          <a:p>
            <a:r>
              <a:rPr lang="en-US" sz="3600" dirty="0"/>
              <a:t>and recollect the Argument concerning Writs of Assistance, in the </a:t>
            </a:r>
            <a:r>
              <a:rPr lang="en-US" sz="3600" dirty="0" err="1"/>
              <a:t>Superiour</a:t>
            </a:r>
            <a:r>
              <a:rPr lang="en-US" sz="3600" dirty="0"/>
              <a:t> Court</a:t>
            </a:r>
          </a:p>
          <a:p>
            <a:r>
              <a:rPr lang="en-US" sz="3600" dirty="0"/>
              <a:t> which I have hitherto considered as the Commencement of the Controversy between Great Britain and America</a:t>
            </a:r>
          </a:p>
          <a:p>
            <a:r>
              <a:rPr lang="en-US" sz="3600" dirty="0"/>
              <a:t> I am </a:t>
            </a:r>
            <a:r>
              <a:rPr lang="en-US" sz="3600" dirty="0" err="1"/>
              <a:t>surprized</a:t>
            </a:r>
            <a:r>
              <a:rPr lang="en-US" sz="3600" dirty="0"/>
              <a:t> at the Suddenness as well as Greatness of this Revolution.</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B213E6-4134-4415-BE0E-6749C001E538}"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56662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777875"/>
          </a:xfrm>
        </p:spPr>
        <p:txBody>
          <a:bodyPr/>
          <a:lstStyle/>
          <a:p>
            <a:pPr algn="ctr"/>
            <a:r>
              <a:rPr lang="en-US" dirty="0"/>
              <a:t>Writ of Assistance</a:t>
            </a:r>
          </a:p>
        </p:txBody>
      </p:sp>
      <p:sp>
        <p:nvSpPr>
          <p:cNvPr id="9" name="Content Placeholder 8"/>
          <p:cNvSpPr>
            <a:spLocks noGrp="1"/>
          </p:cNvSpPr>
          <p:nvPr>
            <p:ph sz="half" idx="1"/>
          </p:nvPr>
        </p:nvSpPr>
        <p:spPr>
          <a:xfrm>
            <a:off x="3100672" y="1143000"/>
            <a:ext cx="8324846" cy="5083268"/>
          </a:xfrm>
        </p:spPr>
        <p:txBody>
          <a:bodyPr>
            <a:normAutofit lnSpcReduction="10000"/>
          </a:bodyPr>
          <a:lstStyle/>
          <a:p>
            <a:pPr algn="r"/>
            <a:r>
              <a:rPr lang="en-US" dirty="0"/>
              <a:t> </a:t>
            </a:r>
            <a:r>
              <a:rPr lang="en-US" i="1" dirty="0"/>
              <a:t>Province of Massachusetts Bay</a:t>
            </a:r>
          </a:p>
          <a:p>
            <a:r>
              <a:rPr lang="en-US" i="1" dirty="0"/>
              <a:t>George the third by the Grace of God of Great Britain King</a:t>
            </a:r>
          </a:p>
          <a:p>
            <a:r>
              <a:rPr lang="en-US" i="1" dirty="0"/>
              <a:t>To all Our Officers and Subjects</a:t>
            </a:r>
          </a:p>
          <a:p>
            <a:r>
              <a:rPr lang="en-US" i="1" dirty="0"/>
              <a:t>We strictly </a:t>
            </a:r>
            <a:r>
              <a:rPr lang="en-US" i="1" dirty="0" err="1"/>
              <a:t>Injoin</a:t>
            </a:r>
            <a:r>
              <a:rPr lang="en-US" i="1" dirty="0"/>
              <a:t> and Command you that you permit</a:t>
            </a:r>
          </a:p>
          <a:p>
            <a:r>
              <a:rPr lang="en-US" i="1" dirty="0"/>
              <a:t>Charles Paxton, Surveyor and Searcher</a:t>
            </a:r>
          </a:p>
          <a:p>
            <a:r>
              <a:rPr lang="en-US" i="1" dirty="0"/>
              <a:t>To enter into all places</a:t>
            </a:r>
          </a:p>
          <a:p>
            <a:r>
              <a:rPr lang="en-US" i="1" dirty="0"/>
              <a:t>Where goods, for which customs have not been paid,</a:t>
            </a:r>
          </a:p>
          <a:p>
            <a:r>
              <a:rPr lang="en-US" i="1" dirty="0"/>
              <a:t>Are suspected to be concealed</a:t>
            </a:r>
          </a:p>
          <a:p>
            <a:r>
              <a:rPr lang="en-US" i="1" dirty="0"/>
              <a:t>And to add, assist and help in the execution of [the search]</a:t>
            </a:r>
          </a:p>
          <a:p>
            <a:endParaRPr lang="en-US" dirty="0"/>
          </a:p>
          <a:p>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7165" y="1690688"/>
            <a:ext cx="2244542" cy="2881312"/>
          </a:xfrm>
        </p:spPr>
      </p:pic>
      <p:sp>
        <p:nvSpPr>
          <p:cNvPr id="5" name="Date Placeholder 4"/>
          <p:cNvSpPr>
            <a:spLocks noGrp="1"/>
          </p:cNvSpPr>
          <p:nvPr>
            <p:ph type="dt" sz="half" idx="10"/>
          </p:nvPr>
        </p:nvSpPr>
        <p:spPr/>
        <p:txBody>
          <a:bodyPr/>
          <a:lstStyle/>
          <a:p>
            <a:fld id="{0A148E0E-E246-4050-8792-0878EF39A7F4}"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19636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854075"/>
          </a:xfrm>
        </p:spPr>
        <p:txBody>
          <a:bodyPr/>
          <a:lstStyle/>
          <a:p>
            <a:pPr algn="ctr"/>
            <a:r>
              <a:rPr lang="en-US" dirty="0"/>
              <a:t>Feb 24, 1761</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46225"/>
            <a:ext cx="5181600" cy="40831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22796"/>
            <a:ext cx="5181600" cy="2929959"/>
          </a:xfrm>
        </p:spPr>
      </p:pic>
      <p:sp>
        <p:nvSpPr>
          <p:cNvPr id="5" name="Date Placeholder 4"/>
          <p:cNvSpPr>
            <a:spLocks noGrp="1"/>
          </p:cNvSpPr>
          <p:nvPr>
            <p:ph type="dt" sz="half" idx="10"/>
          </p:nvPr>
        </p:nvSpPr>
        <p:spPr/>
        <p:txBody>
          <a:bodyPr/>
          <a:lstStyle/>
          <a:p>
            <a:fld id="{D59ACB65-97CD-4AB6-B241-FA3F80A0E0F5}"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91747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Autofit/>
          </a:bodyPr>
          <a:lstStyle/>
          <a:p>
            <a:r>
              <a:rPr lang="en-US" sz="5400" b="1" dirty="0"/>
              <a:t>James Otis</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95400"/>
            <a:ext cx="2737669" cy="3807149"/>
          </a:xfrm>
        </p:spPr>
      </p:pic>
      <p:sp>
        <p:nvSpPr>
          <p:cNvPr id="4" name="Content Placeholder 3"/>
          <p:cNvSpPr>
            <a:spLocks noGrp="1"/>
          </p:cNvSpPr>
          <p:nvPr>
            <p:ph sz="half" idx="2"/>
          </p:nvPr>
        </p:nvSpPr>
        <p:spPr>
          <a:xfrm>
            <a:off x="4267200" y="1143000"/>
            <a:ext cx="7086600" cy="5033963"/>
          </a:xfrm>
        </p:spPr>
        <p:txBody>
          <a:bodyPr>
            <a:normAutofit/>
          </a:bodyPr>
          <a:lstStyle/>
          <a:p>
            <a:r>
              <a:rPr lang="en-US" sz="5400" dirty="0"/>
              <a:t>The writ of assistance is</a:t>
            </a:r>
          </a:p>
          <a:p>
            <a:r>
              <a:rPr lang="en-US" sz="5400" dirty="0"/>
              <a:t> “the worst instrument of arbitrary power</a:t>
            </a:r>
          </a:p>
          <a:p>
            <a:r>
              <a:rPr lang="en-US" sz="5400" dirty="0"/>
              <a:t>the most destructive of English liberty”</a:t>
            </a:r>
          </a:p>
        </p:txBody>
      </p:sp>
      <p:sp>
        <p:nvSpPr>
          <p:cNvPr id="5" name="Date Placeholder 4"/>
          <p:cNvSpPr>
            <a:spLocks noGrp="1"/>
          </p:cNvSpPr>
          <p:nvPr>
            <p:ph type="dt" sz="half" idx="10"/>
          </p:nvPr>
        </p:nvSpPr>
        <p:spPr/>
        <p:txBody>
          <a:bodyPr/>
          <a:lstStyle/>
          <a:p>
            <a:fld id="{D16704B7-5C60-45EF-B967-4430C5388510}"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012628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r>
              <a:rPr lang="en-US" dirty="0"/>
              <a:t>Otis                                    Fourth Amendment</a:t>
            </a:r>
          </a:p>
        </p:txBody>
      </p:sp>
      <p:sp>
        <p:nvSpPr>
          <p:cNvPr id="3" name="Content Placeholder 2"/>
          <p:cNvSpPr>
            <a:spLocks noGrp="1"/>
          </p:cNvSpPr>
          <p:nvPr>
            <p:ph sz="half" idx="1"/>
          </p:nvPr>
        </p:nvSpPr>
        <p:spPr>
          <a:xfrm>
            <a:off x="838200" y="1246187"/>
            <a:ext cx="5181600" cy="4930776"/>
          </a:xfrm>
        </p:spPr>
        <p:txBody>
          <a:bodyPr>
            <a:normAutofit/>
          </a:bodyPr>
          <a:lstStyle/>
          <a:p>
            <a:r>
              <a:rPr lang="en-US" sz="4000" dirty="0"/>
              <a:t>“This Writ is against the fundamental Principles of Law” </a:t>
            </a:r>
          </a:p>
          <a:p>
            <a:r>
              <a:rPr lang="en-US" sz="4000" dirty="0"/>
              <a:t> “The Privilege of the House”</a:t>
            </a:r>
          </a:p>
          <a:p>
            <a:r>
              <a:rPr lang="en-US" sz="4000" dirty="0"/>
              <a:t>“is one of the most essential branches of English liberty”</a:t>
            </a:r>
          </a:p>
        </p:txBody>
      </p:sp>
      <p:sp>
        <p:nvSpPr>
          <p:cNvPr id="4" name="Content Placeholder 3"/>
          <p:cNvSpPr>
            <a:spLocks noGrp="1"/>
          </p:cNvSpPr>
          <p:nvPr>
            <p:ph sz="half" idx="2"/>
          </p:nvPr>
        </p:nvSpPr>
        <p:spPr>
          <a:xfrm>
            <a:off x="6172200" y="1246187"/>
            <a:ext cx="5181600" cy="4930776"/>
          </a:xfrm>
        </p:spPr>
        <p:txBody>
          <a:bodyPr>
            <a:normAutofit/>
          </a:bodyPr>
          <a:lstStyle/>
          <a:p>
            <a:r>
              <a:rPr lang="en-US" sz="4000" dirty="0"/>
              <a:t>“The right of the people to be secure in their … houses …</a:t>
            </a:r>
          </a:p>
          <a:p>
            <a:r>
              <a:rPr lang="en-US" sz="4000" dirty="0"/>
              <a:t>against unreasonable searches and seizures</a:t>
            </a:r>
          </a:p>
          <a:p>
            <a:r>
              <a:rPr lang="en-US" sz="4000" dirty="0"/>
              <a:t>shall not be violated”</a:t>
            </a:r>
          </a:p>
        </p:txBody>
      </p:sp>
      <p:sp>
        <p:nvSpPr>
          <p:cNvPr id="5" name="Date Placeholder 4"/>
          <p:cNvSpPr>
            <a:spLocks noGrp="1"/>
          </p:cNvSpPr>
          <p:nvPr>
            <p:ph type="dt" sz="half" idx="10"/>
          </p:nvPr>
        </p:nvSpPr>
        <p:spPr/>
        <p:txBody>
          <a:bodyPr/>
          <a:lstStyle/>
          <a:p>
            <a:fld id="{5D836C9A-E88D-4847-8FA4-D2866D014E93}"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476736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r>
              <a:rPr lang="en-US" dirty="0"/>
              <a:t>Otis                                    Fourth Amendment</a:t>
            </a:r>
          </a:p>
        </p:txBody>
      </p:sp>
      <p:sp>
        <p:nvSpPr>
          <p:cNvPr id="3" name="Content Placeholder 2"/>
          <p:cNvSpPr>
            <a:spLocks noGrp="1"/>
          </p:cNvSpPr>
          <p:nvPr>
            <p:ph sz="half" idx="1"/>
          </p:nvPr>
        </p:nvSpPr>
        <p:spPr>
          <a:xfrm>
            <a:off x="838200" y="1246187"/>
            <a:ext cx="4648200" cy="4930776"/>
          </a:xfrm>
        </p:spPr>
        <p:txBody>
          <a:bodyPr>
            <a:normAutofit fontScale="92500"/>
          </a:bodyPr>
          <a:lstStyle/>
          <a:p>
            <a:r>
              <a:rPr lang="en-US" sz="4000" dirty="0"/>
              <a:t>“special warrants only are legal”</a:t>
            </a:r>
          </a:p>
          <a:p>
            <a:r>
              <a:rPr lang="en-US" sz="4000" dirty="0"/>
              <a:t>“upon oath by the person who asks </a:t>
            </a:r>
            <a:br>
              <a:rPr lang="en-US" sz="4000" dirty="0"/>
            </a:br>
            <a:r>
              <a:rPr lang="en-US" sz="4000" dirty="0"/>
              <a:t>that he suspects such goods to be concealed in THOSE VERY PLACES HE DESIRES TO SEARCH.” </a:t>
            </a:r>
          </a:p>
        </p:txBody>
      </p:sp>
      <p:sp>
        <p:nvSpPr>
          <p:cNvPr id="4" name="Content Placeholder 3"/>
          <p:cNvSpPr>
            <a:spLocks noGrp="1"/>
          </p:cNvSpPr>
          <p:nvPr>
            <p:ph sz="half" idx="2"/>
          </p:nvPr>
        </p:nvSpPr>
        <p:spPr>
          <a:xfrm>
            <a:off x="5638800" y="1246187"/>
            <a:ext cx="5715000" cy="4930776"/>
          </a:xfrm>
        </p:spPr>
        <p:txBody>
          <a:bodyPr>
            <a:normAutofit fontScale="92500"/>
          </a:bodyPr>
          <a:lstStyle/>
          <a:p>
            <a:r>
              <a:rPr lang="en-US" sz="4000" dirty="0"/>
              <a:t>“no Warrants shall issue</a:t>
            </a:r>
          </a:p>
          <a:p>
            <a:r>
              <a:rPr lang="en-US" sz="4000" dirty="0"/>
              <a:t>but upon probable cause supported by Oath or affirmation, and</a:t>
            </a:r>
          </a:p>
          <a:p>
            <a:r>
              <a:rPr lang="en-US" sz="4000" dirty="0"/>
              <a:t>particularly describing the place to be searched and</a:t>
            </a:r>
          </a:p>
          <a:p>
            <a:r>
              <a:rPr lang="en-US" sz="4000" dirty="0"/>
              <a:t>the persons or things to be seized.”</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EE47DC6-91E0-46D7-988B-B3AA6ABF56AE}"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249198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274638"/>
            <a:ext cx="10972800" cy="639762"/>
          </a:xfrm>
        </p:spPr>
        <p:txBody>
          <a:bodyPr/>
          <a:lstStyle/>
          <a:p>
            <a:r>
              <a:rPr lang="en-US" dirty="0">
                <a:effectLst/>
              </a:rPr>
              <a:t>John Adams</a:t>
            </a:r>
          </a:p>
        </p:txBody>
      </p:sp>
      <p:sp>
        <p:nvSpPr>
          <p:cNvPr id="18" name="Text Placeholder 17"/>
          <p:cNvSpPr>
            <a:spLocks noGrp="1"/>
          </p:cNvSpPr>
          <p:nvPr>
            <p:ph type="body" idx="1"/>
          </p:nvPr>
        </p:nvSpPr>
        <p:spPr>
          <a:xfrm>
            <a:off x="304801" y="1107509"/>
            <a:ext cx="5691188" cy="498476"/>
          </a:xfrm>
        </p:spPr>
        <p:txBody>
          <a:bodyPr/>
          <a:lstStyle/>
          <a:p>
            <a:r>
              <a:rPr lang="en-US" sz="2800" dirty="0">
                <a:effectLst/>
              </a:rPr>
              <a:t>“Otis was a flame of Fire!”</a:t>
            </a:r>
          </a:p>
        </p:txBody>
      </p:sp>
      <p:pic>
        <p:nvPicPr>
          <p:cNvPr id="22" name="Content Placeholder 2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916341"/>
            <a:ext cx="4591405" cy="2427059"/>
          </a:xfrm>
        </p:spPr>
      </p:pic>
      <p:sp>
        <p:nvSpPr>
          <p:cNvPr id="20" name="Text Placeholder 19"/>
          <p:cNvSpPr>
            <a:spLocks noGrp="1"/>
          </p:cNvSpPr>
          <p:nvPr>
            <p:ph type="body" sz="quarter" idx="3"/>
          </p:nvPr>
        </p:nvSpPr>
        <p:spPr>
          <a:xfrm>
            <a:off x="6193368" y="1036637"/>
            <a:ext cx="5389033" cy="334963"/>
          </a:xfrm>
        </p:spPr>
        <p:txBody>
          <a:bodyPr/>
          <a:lstStyle/>
          <a:p>
            <a:endParaRPr lang="en-US" dirty="0"/>
          </a:p>
        </p:txBody>
      </p:sp>
      <p:sp>
        <p:nvSpPr>
          <p:cNvPr id="21" name="Content Placeholder 20"/>
          <p:cNvSpPr>
            <a:spLocks noGrp="1"/>
          </p:cNvSpPr>
          <p:nvPr>
            <p:ph sz="quarter" idx="4"/>
          </p:nvPr>
        </p:nvSpPr>
        <p:spPr>
          <a:xfrm>
            <a:off x="5201006" y="1371600"/>
            <a:ext cx="6381396" cy="4754563"/>
          </a:xfrm>
        </p:spPr>
        <p:txBody>
          <a:bodyPr/>
          <a:lstStyle/>
          <a:p>
            <a:r>
              <a:rPr lang="en-US" sz="3200" dirty="0"/>
              <a:t>“Every man of an immense crowded Audience appeared to me to go away, as I did, ready to take up Arms against </a:t>
            </a:r>
            <a:r>
              <a:rPr lang="en-US" sz="3200" dirty="0" err="1"/>
              <a:t>Writts</a:t>
            </a:r>
            <a:r>
              <a:rPr lang="en-US" sz="3200" dirty="0"/>
              <a:t> of Assistants [sic].</a:t>
            </a:r>
          </a:p>
          <a:p>
            <a:r>
              <a:rPr lang="en-US" sz="3200" dirty="0"/>
              <a:t> Then and there was the first scene of the first Act of Opposition to the arbitrary Claims of Great Britain.” </a:t>
            </a:r>
          </a:p>
          <a:p>
            <a:pPr marL="0" indent="0">
              <a:buNone/>
            </a:pPr>
            <a:endParaRPr lang="en-US" dirty="0"/>
          </a:p>
        </p:txBody>
      </p:sp>
      <p:sp>
        <p:nvSpPr>
          <p:cNvPr id="5" name="Date Placeholder 4"/>
          <p:cNvSpPr>
            <a:spLocks noGrp="1"/>
          </p:cNvSpPr>
          <p:nvPr>
            <p:ph type="dt" sz="half" idx="10"/>
          </p:nvPr>
        </p:nvSpPr>
        <p:spPr/>
        <p:txBody>
          <a:bodyPr/>
          <a:lstStyle/>
          <a:p>
            <a:fld id="{46BD90DA-C1BA-43E1-A1ED-212AB0F4EFA8}"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922605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dirty="0">
                <a:effectLst/>
              </a:rPr>
              <a:t>Fourth Amendment</a:t>
            </a:r>
          </a:p>
        </p:txBody>
      </p:sp>
      <p:sp>
        <p:nvSpPr>
          <p:cNvPr id="16" name="Content Placeholder 15"/>
          <p:cNvSpPr>
            <a:spLocks noGrp="1"/>
          </p:cNvSpPr>
          <p:nvPr>
            <p:ph idx="1"/>
          </p:nvPr>
        </p:nvSpPr>
        <p:spPr/>
        <p:txBody>
          <a:bodyPr/>
          <a:lstStyle/>
          <a:p>
            <a:r>
              <a:rPr lang="en-US" sz="4400" dirty="0">
                <a:effectLst/>
              </a:rPr>
              <a:t>“The right of the people to be secure in their … </a:t>
            </a:r>
            <a:r>
              <a:rPr lang="en-US" sz="4400" b="1" i="1" dirty="0">
                <a:effectLst/>
              </a:rPr>
              <a:t>papers</a:t>
            </a:r>
            <a:r>
              <a:rPr lang="en-US" sz="4400" dirty="0">
                <a:effectLst/>
              </a:rPr>
              <a:t> …</a:t>
            </a:r>
          </a:p>
          <a:p>
            <a:r>
              <a:rPr lang="en-US" sz="4400" dirty="0">
                <a:effectLst/>
              </a:rPr>
              <a:t>against unreasonable searches and seizures</a:t>
            </a:r>
          </a:p>
          <a:p>
            <a:r>
              <a:rPr lang="en-US" sz="4400" dirty="0">
                <a:effectLst/>
              </a:rPr>
              <a:t>shall not be violated”</a:t>
            </a:r>
          </a:p>
          <a:p>
            <a:endParaRPr lang="en-US" dirty="0">
              <a:effectLst/>
            </a:endParaRPr>
          </a:p>
        </p:txBody>
      </p:sp>
      <p:sp>
        <p:nvSpPr>
          <p:cNvPr id="7" name="Date Placeholder 6"/>
          <p:cNvSpPr>
            <a:spLocks noGrp="1"/>
          </p:cNvSpPr>
          <p:nvPr>
            <p:ph type="dt" sz="half" idx="10"/>
          </p:nvPr>
        </p:nvSpPr>
        <p:spPr/>
        <p:txBody>
          <a:bodyPr/>
          <a:lstStyle/>
          <a:p>
            <a:fld id="{0D22F643-33C6-462C-9E15-DAE9C30DE89C}" type="datetime1">
              <a:rPr lang="en-US" smtClean="0">
                <a:solidFill>
                  <a:srgbClr val="000000"/>
                </a:solidFill>
              </a:rPr>
              <a:t>4/28/2017</a:t>
            </a:fld>
            <a:endParaRPr lang="en-US" dirty="0">
              <a:solidFill>
                <a:srgbClr val="000000"/>
              </a:solidFill>
            </a:endParaRPr>
          </a:p>
        </p:txBody>
      </p:sp>
      <p:sp>
        <p:nvSpPr>
          <p:cNvPr id="8" name="Footer Placeholder 7"/>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37A16C7A-44D5-4A79-ADD8-D24FB9C95076}"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164230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ormAutofit/>
          </a:bodyPr>
          <a:lstStyle/>
          <a:p>
            <a:r>
              <a:rPr lang="en-US" sz="3600" b="1" dirty="0"/>
              <a:t>EXCLUSIVE: Anthony Weiner carried on a months-long online sexual relationship with a troubled 15-year-old girl </a:t>
            </a:r>
          </a:p>
        </p:txBody>
      </p:sp>
      <p:sp>
        <p:nvSpPr>
          <p:cNvPr id="4" name="Content Placeholder 3"/>
          <p:cNvSpPr>
            <a:spLocks noGrp="1"/>
          </p:cNvSpPr>
          <p:nvPr>
            <p:ph sz="half" idx="2"/>
          </p:nvPr>
        </p:nvSpPr>
        <p:spPr>
          <a:xfrm>
            <a:off x="3886200" y="1447800"/>
            <a:ext cx="7467600" cy="4729162"/>
          </a:xfrm>
        </p:spPr>
        <p:txBody>
          <a:bodyPr>
            <a:normAutofit fontScale="92500" lnSpcReduction="20000"/>
          </a:bodyPr>
          <a:lstStyle/>
          <a:p>
            <a:r>
              <a:rPr lang="en-US" dirty="0" smtClean="0"/>
              <a:t>September 21, 2016</a:t>
            </a:r>
          </a:p>
          <a:p>
            <a:r>
              <a:rPr lang="en-US" dirty="0"/>
              <a:t>When confronted with the claims, Weiner did not deny exchanging 'flirtatious' messages with the teen. </a:t>
            </a:r>
            <a:endParaRPr lang="en-US" dirty="0" smtClean="0"/>
          </a:p>
          <a:p>
            <a:r>
              <a:rPr lang="en-US" dirty="0" smtClean="0"/>
              <a:t>He </a:t>
            </a:r>
            <a:r>
              <a:rPr lang="en-US" dirty="0"/>
              <a:t>gave a statement to DailyMail.com in which he says, in part: 'I have repeatedly demonstrated terrible judgement about the people I have communicated with online and the things I have sent. I am filled with regret and heartbroken for those I have hurt.'</a:t>
            </a:r>
            <a:endParaRPr lang="en-US" dirty="0" smtClean="0"/>
          </a:p>
          <a:p>
            <a:r>
              <a:rPr lang="en-US" dirty="0">
                <a:hlinkClick r:id="rId2"/>
              </a:rPr>
              <a:t>http://</a:t>
            </a:r>
            <a:r>
              <a:rPr lang="en-US" dirty="0" smtClean="0">
                <a:hlinkClick r:id="rId2"/>
              </a:rPr>
              <a:t>www.dailymail.co.uk/news/article-3790824/Anthony-Weiner-carried-months-long-online-sexual-relationship-troubled-15-year-old-girl-telling-hard-asking-dress-school-girl-outfits-pressing-engage-rape-fantasies.html</a:t>
            </a:r>
            <a:r>
              <a:rPr lang="en-US" dirty="0" smtClean="0"/>
              <a:t> </a:t>
            </a:r>
            <a:endParaRPr lang="en-US" dirty="0"/>
          </a:p>
        </p:txBody>
      </p:sp>
      <p:sp>
        <p:nvSpPr>
          <p:cNvPr id="5" name="Date Placeholder 4"/>
          <p:cNvSpPr>
            <a:spLocks noGrp="1"/>
          </p:cNvSpPr>
          <p:nvPr>
            <p:ph type="dt" sz="half" idx="10"/>
          </p:nvPr>
        </p:nvSpPr>
        <p:spPr/>
        <p:txBody>
          <a:bodyPr/>
          <a:lstStyle/>
          <a:p>
            <a:fld id="{37A2B90B-815A-4079-A77A-9D074756DE90}"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2</a:t>
            </a:fld>
            <a:endParaRPr lang="en-US">
              <a:solidFill>
                <a:prstClr val="black">
                  <a:tint val="75000"/>
                </a:prstClr>
              </a:solidFill>
            </a:endParaRPr>
          </a:p>
        </p:txBody>
      </p:sp>
      <p:pic>
        <p:nvPicPr>
          <p:cNvPr id="8"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057399"/>
            <a:ext cx="3048000" cy="449251"/>
          </a:xfrm>
        </p:spPr>
      </p:pic>
    </p:spTree>
    <p:extLst>
      <p:ext uri="{BB962C8B-B14F-4D97-AF65-F5344CB8AC3E}">
        <p14:creationId xmlns:p14="http://schemas.microsoft.com/office/powerpoint/2010/main" val="3338381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92162"/>
          </a:xfrm>
        </p:spPr>
        <p:txBody>
          <a:bodyPr/>
          <a:lstStyle/>
          <a:p>
            <a:r>
              <a:rPr lang="en-US" dirty="0"/>
              <a:t>Paul Revere</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240" y="1219200"/>
            <a:ext cx="8261519" cy="5029200"/>
          </a:xfrm>
        </p:spPr>
      </p:pic>
      <p:sp>
        <p:nvSpPr>
          <p:cNvPr id="5" name="Date Placeholder 4"/>
          <p:cNvSpPr>
            <a:spLocks noGrp="1"/>
          </p:cNvSpPr>
          <p:nvPr>
            <p:ph type="dt" sz="half" idx="10"/>
          </p:nvPr>
        </p:nvSpPr>
        <p:spPr/>
        <p:txBody>
          <a:bodyPr/>
          <a:lstStyle/>
          <a:p>
            <a:fld id="{9D31F0F4-69DE-4D44-A84B-FE099992328E}"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2664418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Sons of Liberty </a:t>
            </a:r>
            <a:r>
              <a:rPr lang="en-US" dirty="0">
                <a:effectLst/>
              </a:rPr>
              <a:t>Bowl (1768)</a:t>
            </a:r>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1453497"/>
            <a:ext cx="3276785" cy="3956704"/>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492647"/>
            <a:ext cx="6858000" cy="4564856"/>
          </a:xfrm>
        </p:spPr>
      </p:pic>
      <p:sp>
        <p:nvSpPr>
          <p:cNvPr id="5" name="Date Placeholder 4"/>
          <p:cNvSpPr>
            <a:spLocks noGrp="1"/>
          </p:cNvSpPr>
          <p:nvPr>
            <p:ph type="dt" sz="half" idx="10"/>
          </p:nvPr>
        </p:nvSpPr>
        <p:spPr/>
        <p:txBody>
          <a:bodyPr/>
          <a:lstStyle/>
          <a:p>
            <a:fld id="{9400674E-DE23-4D23-952A-51BBEF58068C}"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1866200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979804"/>
          </a:xfrm>
        </p:spPr>
        <p:txBody>
          <a:bodyPr/>
          <a:lstStyle/>
          <a:p>
            <a:r>
              <a:rPr lang="en-US" sz="3200" dirty="0" smtClean="0">
                <a:effectLst/>
              </a:rPr>
              <a:t>1768: Gov. Bernard dissolves Mass legislature for refusing (92-17) to retract letter opposing the Townshend Act</a:t>
            </a:r>
            <a:endParaRPr lang="en-US" sz="3200" dirty="0">
              <a:effectLst/>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339214"/>
            <a:ext cx="8551523" cy="4756785"/>
          </a:xfrm>
        </p:spPr>
      </p:pic>
      <p:sp>
        <p:nvSpPr>
          <p:cNvPr id="5" name="Date Placeholder 4"/>
          <p:cNvSpPr>
            <a:spLocks noGrp="1"/>
          </p:cNvSpPr>
          <p:nvPr>
            <p:ph type="dt" sz="half" idx="10"/>
          </p:nvPr>
        </p:nvSpPr>
        <p:spPr/>
        <p:txBody>
          <a:bodyPr/>
          <a:lstStyle/>
          <a:p>
            <a:fld id="{AEFBABFE-BB41-411C-AC46-109A8D496629}"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136002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64083-E93F-488B-B697-C0DBE01BF6DF}" type="datetime1">
              <a:rPr lang="en-US" smtClean="0">
                <a:solidFill>
                  <a:srgbClr val="000000"/>
                </a:solidFill>
              </a:rPr>
              <a:t>4/28/2017</a:t>
            </a:fld>
            <a:endParaRPr lang="en-US" dirty="0">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2B6CD0-EC81-46F8-B16D-9448C0921196}" type="slidenum">
              <a:rPr lang="en-US" smtClean="0">
                <a:solidFill>
                  <a:srgbClr val="000000"/>
                </a:solidFill>
              </a:rPr>
              <a:pPr/>
              <a:t>23</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02036"/>
            <a:ext cx="12825506" cy="8176260"/>
          </a:xfrm>
          <a:prstGeom prst="rect">
            <a:avLst/>
          </a:prstGeom>
        </p:spPr>
      </p:pic>
    </p:spTree>
    <p:extLst>
      <p:ext uri="{BB962C8B-B14F-4D97-AF65-F5344CB8AC3E}">
        <p14:creationId xmlns:p14="http://schemas.microsoft.com/office/powerpoint/2010/main" val="3270467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639762"/>
          </a:xfrm>
        </p:spPr>
        <p:txBody>
          <a:bodyPr/>
          <a:lstStyle/>
          <a:p>
            <a:r>
              <a:rPr lang="en-US" dirty="0"/>
              <a:t>England                  April 23, 1763</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6945" y="952500"/>
            <a:ext cx="3298655" cy="50292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5015" y="914400"/>
            <a:ext cx="7204737" cy="4800599"/>
          </a:xfrm>
        </p:spPr>
      </p:pic>
      <p:sp>
        <p:nvSpPr>
          <p:cNvPr id="4" name="Date Placeholder 3"/>
          <p:cNvSpPr>
            <a:spLocks noGrp="1"/>
          </p:cNvSpPr>
          <p:nvPr>
            <p:ph type="dt" sz="half" idx="10"/>
          </p:nvPr>
        </p:nvSpPr>
        <p:spPr/>
        <p:txBody>
          <a:bodyPr/>
          <a:lstStyle/>
          <a:p>
            <a:fld id="{CF0CDB61-27E4-43E0-890A-0D155DD9F853}"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7C867F20-FF30-4BC8-9E43-6A55E3E7A295}"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4227659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Secretary of State: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000" dirty="0">
                <a:effectLst/>
              </a:rPr>
              <a:t>make strict and diligent search for the authors, printers and publishers of a seditious and treasonable paper</a:t>
            </a:r>
          </a:p>
          <a:p>
            <a:r>
              <a:rPr lang="en-US" sz="4000" dirty="0">
                <a:effectLst/>
              </a:rPr>
              <a:t>entitled the North Briton, Number 45 </a:t>
            </a:r>
          </a:p>
          <a:p>
            <a:pPr marL="0" indent="0">
              <a:buNone/>
            </a:pPr>
            <a:endParaRPr lang="en-US" sz="3200" dirty="0">
              <a:effectLst/>
            </a:endParaRPr>
          </a:p>
        </p:txBody>
      </p:sp>
      <p:sp>
        <p:nvSpPr>
          <p:cNvPr id="5" name="Date Placeholder 4"/>
          <p:cNvSpPr>
            <a:spLocks noGrp="1"/>
          </p:cNvSpPr>
          <p:nvPr>
            <p:ph type="dt" sz="half" idx="10"/>
          </p:nvPr>
        </p:nvSpPr>
        <p:spPr/>
        <p:txBody>
          <a:bodyPr/>
          <a:lstStyle/>
          <a:p>
            <a:fld id="{7EB4A6C8-4617-4BC2-A943-BFC4FABB5B90}"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1578091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800" dirty="0">
                <a:effectLst/>
              </a:rPr>
              <a:t>and any of them having found</a:t>
            </a:r>
          </a:p>
          <a:p>
            <a:r>
              <a:rPr lang="en-US" sz="4800" dirty="0">
                <a:effectLst/>
              </a:rPr>
              <a:t>apprehend and seize</a:t>
            </a:r>
          </a:p>
          <a:p>
            <a:r>
              <a:rPr lang="en-US" sz="4800" dirty="0">
                <a:effectLst/>
              </a:rPr>
              <a:t>together with their papers</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E96474-8F1C-4263-9BD2-FAABB7714212}" type="datetime1">
              <a:rPr kumimoji="0" lang="en-US" sz="1800" b="0" i="0" u="none" strike="noStrike" kern="0" cap="none" spc="0" normalizeH="0" baseline="0" noProof="0" smtClean="0">
                <a:ln>
                  <a:noFill/>
                </a:ln>
                <a:solidFill>
                  <a:srgbClr val="000000"/>
                </a:solidFill>
                <a:effectLst/>
                <a:uLnTx/>
                <a:uFillTx/>
              </a:rPr>
              <a:t>4/28/2017</a:t>
            </a:fld>
            <a:endParaRPr kumimoji="0" lang="en-US" sz="1800" b="0" i="0" u="none" strike="noStrike" kern="0" cap="none" spc="0" normalizeH="0" baseline="0" noProof="0" dirty="0">
              <a:ln>
                <a:noFill/>
              </a:ln>
              <a:solidFill>
                <a:srgbClr val="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rPr>
              <a:t>Protecting Data   Georgia State College of Law</a:t>
            </a:r>
            <a:endParaRPr kumimoji="0" lang="en-US" sz="1800" b="0" i="0" u="none" strike="noStrike" kern="0" cap="none" spc="0" normalizeH="0" baseline="0" noProof="0" dirty="0">
              <a:ln>
                <a:noFill/>
              </a:ln>
              <a:solidFill>
                <a:srgbClr val="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630946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639762"/>
          </a:xfrm>
        </p:spPr>
        <p:txBody>
          <a:bodyPr/>
          <a:lstStyle/>
          <a:p>
            <a:pPr algn="l"/>
            <a:r>
              <a:rPr lang="en-US" dirty="0"/>
              <a:t>John  Wilkes         Testimony at trial</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012" y="896471"/>
            <a:ext cx="2331256" cy="3142129"/>
          </a:xfrm>
        </p:spPr>
      </p:pic>
      <p:sp>
        <p:nvSpPr>
          <p:cNvPr id="10" name="Content Placeholder 9"/>
          <p:cNvSpPr>
            <a:spLocks noGrp="1"/>
          </p:cNvSpPr>
          <p:nvPr>
            <p:ph sz="half" idx="2"/>
          </p:nvPr>
        </p:nvSpPr>
        <p:spPr>
          <a:xfrm>
            <a:off x="3124200" y="914400"/>
            <a:ext cx="8458200" cy="5334000"/>
          </a:xfrm>
        </p:spPr>
        <p:txBody>
          <a:bodyPr/>
          <a:lstStyle/>
          <a:p>
            <a:r>
              <a:rPr lang="en-US" dirty="0"/>
              <a:t>“</a:t>
            </a:r>
            <a:r>
              <a:rPr lang="en-US" sz="4000" dirty="0"/>
              <a:t>Whether a table with a locked drawer should be removed entire or be opened”</a:t>
            </a:r>
          </a:p>
          <a:p>
            <a:r>
              <a:rPr lang="en-US" sz="4000" dirty="0"/>
              <a:t>“Mr. Mann was sent to Lord Halifax for directions, and brought word that the drawers must be opened.”</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0435EC-7274-4C71-A4B8-904109420C42}" type="datetime1">
              <a:rPr kumimoji="0" lang="en-US" sz="1800" b="0" i="0" u="none" strike="noStrike" kern="0" cap="none" spc="0" normalizeH="0" baseline="0" noProof="0" smtClean="0">
                <a:ln>
                  <a:noFill/>
                </a:ln>
                <a:solidFill>
                  <a:srgbClr val="000000"/>
                </a:solidFill>
                <a:effectLst/>
                <a:uLnTx/>
                <a:uFillTx/>
              </a:rPr>
              <a:t>4/28/2017</a:t>
            </a:fld>
            <a:endParaRPr kumimoji="0" lang="en-US" sz="1800" b="0" i="0" u="none" strike="noStrike" kern="0" cap="none" spc="0" normalizeH="0" baseline="0" noProof="0" dirty="0">
              <a:ln>
                <a:noFill/>
              </a:ln>
              <a:solidFill>
                <a:srgbClr val="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rPr>
              <a:t>Protecting Data   Georgia State College of Law</a:t>
            </a:r>
            <a:endParaRPr kumimoji="0" lang="en-US" sz="1800" b="0" i="0" u="none" strike="noStrike" kern="0" cap="none" spc="0" normalizeH="0" baseline="0" noProof="0" dirty="0">
              <a:ln>
                <a:noFill/>
              </a:ln>
              <a:solidFill>
                <a:srgbClr val="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23943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639762"/>
          </a:xfrm>
        </p:spPr>
        <p:txBody>
          <a:bodyPr/>
          <a:lstStyle/>
          <a:p>
            <a:pPr algn="l"/>
            <a:r>
              <a:rPr lang="en-US" dirty="0"/>
              <a:t>John  Wilkes         Testimony at trial</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012" y="896471"/>
            <a:ext cx="2331256" cy="3142129"/>
          </a:xfrm>
        </p:spPr>
      </p:pic>
      <p:sp>
        <p:nvSpPr>
          <p:cNvPr id="10" name="Content Placeholder 9"/>
          <p:cNvSpPr>
            <a:spLocks noGrp="1"/>
          </p:cNvSpPr>
          <p:nvPr>
            <p:ph sz="half" idx="2"/>
          </p:nvPr>
        </p:nvSpPr>
        <p:spPr>
          <a:xfrm>
            <a:off x="3124200" y="914400"/>
            <a:ext cx="8458200" cy="5334000"/>
          </a:xfrm>
        </p:spPr>
        <p:txBody>
          <a:bodyPr/>
          <a:lstStyle/>
          <a:p>
            <a:r>
              <a:rPr lang="en-US" sz="4400" dirty="0"/>
              <a:t>“Blackmore fetched a smith to open the table.”</a:t>
            </a:r>
          </a:p>
          <a:p>
            <a:r>
              <a:rPr lang="en-US" sz="4400" dirty="0"/>
              <a:t>“They took all the papers in those drawers and pocket book of Mr. Wilkes’s</a:t>
            </a:r>
          </a:p>
          <a:p>
            <a:r>
              <a:rPr lang="en-US" sz="4400" dirty="0"/>
              <a:t>And put them all in a sack together”</a:t>
            </a:r>
          </a:p>
        </p:txBody>
      </p:sp>
      <p:sp>
        <p:nvSpPr>
          <p:cNvPr id="5" name="Date Placeholder 4"/>
          <p:cNvSpPr>
            <a:spLocks noGrp="1"/>
          </p:cNvSpPr>
          <p:nvPr>
            <p:ph type="dt" sz="half" idx="10"/>
          </p:nvPr>
        </p:nvSpPr>
        <p:spPr/>
        <p:txBody>
          <a:bodyPr/>
          <a:lstStyle/>
          <a:p>
            <a:fld id="{5254DDDA-3ADA-408F-A445-FB1F612808EA}"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4258927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400" dirty="0"/>
              <a:t>This case extended far beyond Mr. Wilkes personally</a:t>
            </a:r>
          </a:p>
          <a:p>
            <a:r>
              <a:rPr lang="en-US" sz="4400" dirty="0"/>
              <a:t> It touched the liberty of every subject of this country</a:t>
            </a:r>
          </a:p>
          <a:p>
            <a:r>
              <a:rPr lang="en-US" sz="4400" dirty="0"/>
              <a:t> Of all offences that of a seizure of papers was the least capable of reparation</a:t>
            </a:r>
          </a:p>
        </p:txBody>
      </p:sp>
      <p:sp>
        <p:nvSpPr>
          <p:cNvPr id="5" name="Date Placeholder 4"/>
          <p:cNvSpPr>
            <a:spLocks noGrp="1"/>
          </p:cNvSpPr>
          <p:nvPr>
            <p:ph type="dt" sz="half" idx="10"/>
          </p:nvPr>
        </p:nvSpPr>
        <p:spPr/>
        <p:txBody>
          <a:bodyPr/>
          <a:lstStyle/>
          <a:p>
            <a:fld id="{969BFD7A-BE21-421A-829E-82C408970592}"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626241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9875"/>
          </a:xfrm>
        </p:spPr>
        <p:txBody>
          <a:bodyPr>
            <a:normAutofit fontScale="90000"/>
          </a:bodyPr>
          <a:lstStyle/>
          <a:p>
            <a:pPr algn="ctr"/>
            <a:r>
              <a:rPr lang="en-US" dirty="0" smtClean="0"/>
              <a:t>Early October: FBI seizes laptop from Weiner</a:t>
            </a:r>
            <a:br>
              <a:rPr lang="en-US" dirty="0" smtClean="0"/>
            </a:br>
            <a:r>
              <a:rPr lang="en-US" sz="4000" dirty="0" smtClean="0"/>
              <a:t>His estranged wife is </a:t>
            </a:r>
            <a:r>
              <a:rPr lang="en-US" sz="4000" dirty="0"/>
              <a:t>top Clinton Aide Huma  </a:t>
            </a:r>
            <a:r>
              <a:rPr lang="en-US" sz="4000" dirty="0" smtClean="0"/>
              <a:t>Abedin</a:t>
            </a:r>
            <a:br>
              <a:rPr lang="en-US" sz="4000" dirty="0" smtClean="0"/>
            </a:br>
            <a:r>
              <a:rPr lang="en-US" sz="4000" dirty="0" smtClean="0"/>
              <a:t>She has email backed up on the laptop</a:t>
            </a:r>
            <a:endParaRPr lang="en-US" sz="4000"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4050" y="2166144"/>
            <a:ext cx="3009900" cy="3670300"/>
          </a:xfrm>
        </p:spPr>
      </p:pic>
      <p:pic>
        <p:nvPicPr>
          <p:cNvPr id="9" name="Content Placeholder 8"/>
          <p:cNvPicPr>
            <a:picLocks noGrp="1" noChangeAspect="1"/>
          </p:cNvPicPr>
          <p:nvPr>
            <p:ph sz="half" idx="2"/>
          </p:nvPr>
        </p:nvPicPr>
        <p:blipFill>
          <a:blip r:embed="rId3"/>
          <a:stretch>
            <a:fillRect/>
          </a:stretch>
        </p:blipFill>
        <p:spPr>
          <a:xfrm>
            <a:off x="6244261" y="2590800"/>
            <a:ext cx="3947489" cy="2210594"/>
          </a:xfrm>
          <a:prstGeom prst="rect">
            <a:avLst/>
          </a:prstGeom>
        </p:spPr>
      </p:pic>
      <p:sp>
        <p:nvSpPr>
          <p:cNvPr id="5" name="Date Placeholder 4"/>
          <p:cNvSpPr>
            <a:spLocks noGrp="1"/>
          </p:cNvSpPr>
          <p:nvPr>
            <p:ph type="dt" sz="half" idx="10"/>
          </p:nvPr>
        </p:nvSpPr>
        <p:spPr/>
        <p:txBody>
          <a:bodyPr/>
          <a:lstStyle/>
          <a:p>
            <a:fld id="{35439A1D-5DE2-4BFC-83B2-585AA3CE5772}"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938791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000" dirty="0"/>
              <a:t>And for the promulgation of our most private concerns, affairs of the most secret personal nature, no reparation could be made</a:t>
            </a:r>
          </a:p>
          <a:p>
            <a:r>
              <a:rPr lang="en-US" sz="4000" dirty="0"/>
              <a:t>The law never admits of a general search warrant</a:t>
            </a:r>
          </a:p>
          <a:p>
            <a:r>
              <a:rPr lang="en-US" sz="4000" dirty="0"/>
              <a:t> Even in the Inquisition itself, they never delegate an infinite power to search</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D5CE2D-6618-44AB-9467-D229FAB23363}" type="datetime1">
              <a:rPr kumimoji="0" lang="en-US" sz="1800" b="0" i="0" u="none" strike="noStrike" kern="0" cap="none" spc="0" normalizeH="0" baseline="0" noProof="0" smtClean="0">
                <a:ln>
                  <a:noFill/>
                </a:ln>
                <a:solidFill>
                  <a:srgbClr val="000000"/>
                </a:solidFill>
                <a:effectLst/>
                <a:uLnTx/>
                <a:uFillTx/>
              </a:rPr>
              <a:t>4/28/2017</a:t>
            </a:fld>
            <a:endParaRPr kumimoji="0" lang="en-US" sz="1800" b="0" i="0" u="none" strike="noStrike" kern="0" cap="none" spc="0" normalizeH="0" baseline="0" noProof="0" dirty="0">
              <a:ln>
                <a:noFill/>
              </a:ln>
              <a:solidFill>
                <a:srgbClr val="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000000"/>
                </a:solidFill>
                <a:effectLst/>
                <a:uLnTx/>
                <a:uFillTx/>
              </a:rPr>
              <a:t>Protecting Data   Georgia State College of Law</a:t>
            </a:r>
            <a:endParaRPr kumimoji="0" lang="en-US" sz="1800" b="0" i="0" u="none" strike="noStrike" kern="0" cap="none" spc="0" normalizeH="0" baseline="0" noProof="0" dirty="0">
              <a:ln>
                <a:noFill/>
              </a:ln>
              <a:solidFill>
                <a:srgbClr val="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9633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944562"/>
          </a:xfrm>
        </p:spPr>
        <p:txBody>
          <a:bodyPr/>
          <a:lstStyle/>
          <a:p>
            <a:r>
              <a:rPr lang="en-US" sz="4400" dirty="0"/>
              <a:t>Chief Justice Pratt (later Lord Camden)</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8239" y="1600200"/>
            <a:ext cx="2058232" cy="2590800"/>
          </a:xfrm>
        </p:spPr>
      </p:pic>
      <p:sp>
        <p:nvSpPr>
          <p:cNvPr id="9" name="Content Placeholder 8"/>
          <p:cNvSpPr>
            <a:spLocks noGrp="1"/>
          </p:cNvSpPr>
          <p:nvPr>
            <p:ph sz="half" idx="2"/>
          </p:nvPr>
        </p:nvSpPr>
        <p:spPr>
          <a:xfrm>
            <a:off x="3733800" y="1371600"/>
            <a:ext cx="7848600" cy="4724400"/>
          </a:xfrm>
        </p:spPr>
        <p:txBody>
          <a:bodyPr/>
          <a:lstStyle/>
          <a:p>
            <a:r>
              <a:rPr lang="en-US" sz="4400" dirty="0"/>
              <a:t>was a point of the greatest consequence I have ever met with in my whole practice</a:t>
            </a:r>
          </a:p>
          <a:p>
            <a:r>
              <a:rPr lang="en-US" sz="4400" dirty="0"/>
              <a:t>“such a power </a:t>
            </a:r>
          </a:p>
          <a:p>
            <a:r>
              <a:rPr lang="en-US" sz="4400" dirty="0"/>
              <a:t>is totally subversive of liberty”</a:t>
            </a:r>
          </a:p>
        </p:txBody>
      </p:sp>
      <p:sp>
        <p:nvSpPr>
          <p:cNvPr id="4" name="Date Placeholder 3"/>
          <p:cNvSpPr>
            <a:spLocks noGrp="1"/>
          </p:cNvSpPr>
          <p:nvPr>
            <p:ph type="dt" sz="half" idx="10"/>
          </p:nvPr>
        </p:nvSpPr>
        <p:spPr/>
        <p:txBody>
          <a:bodyPr/>
          <a:lstStyle/>
          <a:p>
            <a:fld id="{BCB40DC5-BC5B-4F8C-BF0E-3DA5EF1D7DA5}" type="datetime1">
              <a:rPr lang="en-US" smtClean="0">
                <a:solidFill>
                  <a:srgbClr val="000000"/>
                </a:solidFill>
              </a:rPr>
              <a:t>4/28/2017</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7C867F20-FF30-4BC8-9E43-6A55E3E7A295}"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3648652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Microsoft v US </a:t>
            </a:r>
            <a:r>
              <a:rPr lang="en-US" dirty="0" err="1"/>
              <a:t>Dept</a:t>
            </a:r>
            <a:r>
              <a:rPr lang="en-US" dirty="0"/>
              <a:t> of Justice (W.D. Wash.)</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2267706"/>
            <a:ext cx="4710805" cy="3457197"/>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7685"/>
            <a:ext cx="5181600" cy="3447218"/>
          </a:xfrm>
        </p:spPr>
      </p:pic>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3002E5-5450-44AE-9415-ECE9C528A2A0}"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72613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 v Miller     425 US 435 (1976)</a:t>
            </a:r>
            <a:endParaRPr lang="en-US" dirty="0"/>
          </a:p>
        </p:txBody>
      </p:sp>
      <p:sp>
        <p:nvSpPr>
          <p:cNvPr id="8" name="Content Placeholder 7"/>
          <p:cNvSpPr>
            <a:spLocks noGrp="1"/>
          </p:cNvSpPr>
          <p:nvPr>
            <p:ph idx="1"/>
          </p:nvPr>
        </p:nvSpPr>
        <p:spPr/>
        <p:txBody>
          <a:bodyPr>
            <a:normAutofit/>
          </a:bodyPr>
          <a:lstStyle/>
          <a:p>
            <a:r>
              <a:rPr lang="en-US" sz="3600" dirty="0" smtClean="0"/>
              <a:t>“Third Party Doctrine”</a:t>
            </a:r>
          </a:p>
          <a:p>
            <a:r>
              <a:rPr lang="en-US" sz="3600" dirty="0" smtClean="0"/>
              <a:t>the </a:t>
            </a:r>
            <a:r>
              <a:rPr lang="en-US" sz="3600" dirty="0"/>
              <a:t>documents subpoenaed here are not respondent's “private </a:t>
            </a:r>
            <a:r>
              <a:rPr lang="en-US" sz="3600" dirty="0" smtClean="0"/>
              <a:t>papers” </a:t>
            </a:r>
          </a:p>
          <a:p>
            <a:r>
              <a:rPr lang="en-US" sz="3600" dirty="0" smtClean="0"/>
              <a:t>respondent </a:t>
            </a:r>
            <a:r>
              <a:rPr lang="en-US" sz="3600" dirty="0"/>
              <a:t>can assert neither ownership nor possession. </a:t>
            </a:r>
            <a:endParaRPr lang="en-US" sz="3600" dirty="0" smtClean="0"/>
          </a:p>
          <a:p>
            <a:r>
              <a:rPr lang="en-US" sz="3600" dirty="0" smtClean="0"/>
              <a:t>Instead</a:t>
            </a:r>
            <a:r>
              <a:rPr lang="en-US" sz="3600" dirty="0"/>
              <a:t>, these are the business records of the banks</a:t>
            </a:r>
          </a:p>
        </p:txBody>
      </p:sp>
      <p:sp>
        <p:nvSpPr>
          <p:cNvPr id="5" name="Date Placeholder 4"/>
          <p:cNvSpPr>
            <a:spLocks noGrp="1"/>
          </p:cNvSpPr>
          <p:nvPr>
            <p:ph type="dt" sz="half" idx="10"/>
          </p:nvPr>
        </p:nvSpPr>
        <p:spPr/>
        <p:txBody>
          <a:bodyPr/>
          <a:lstStyle/>
          <a:p>
            <a:fld id="{EDE9CB96-4635-4598-90EE-8434267EF968}"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027575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US v </a:t>
            </a:r>
            <a:r>
              <a:rPr lang="en-US" dirty="0" err="1" smtClean="0"/>
              <a:t>Warshak</a:t>
            </a:r>
            <a:r>
              <a:rPr lang="en-US" dirty="0"/>
              <a:t> </a:t>
            </a:r>
            <a:r>
              <a:rPr lang="en-US" dirty="0" smtClean="0"/>
              <a:t> 631 </a:t>
            </a:r>
            <a:r>
              <a:rPr lang="en-US" dirty="0"/>
              <a:t>F.3d </a:t>
            </a:r>
            <a:r>
              <a:rPr lang="en-US" dirty="0" smtClean="0"/>
              <a:t>266 (6</a:t>
            </a:r>
            <a:r>
              <a:rPr lang="en-US" baseline="30000" dirty="0" smtClean="0"/>
              <a:t>th</a:t>
            </a:r>
            <a:r>
              <a:rPr lang="en-US" dirty="0" smtClean="0"/>
              <a:t> Cir. 2010)</a:t>
            </a:r>
            <a:endParaRPr lang="en-US" dirty="0"/>
          </a:p>
        </p:txBody>
      </p:sp>
      <p:sp>
        <p:nvSpPr>
          <p:cNvPr id="8" name="Content Placeholder 7"/>
          <p:cNvSpPr>
            <a:spLocks noGrp="1"/>
          </p:cNvSpPr>
          <p:nvPr>
            <p:ph idx="1"/>
          </p:nvPr>
        </p:nvSpPr>
        <p:spPr/>
        <p:txBody>
          <a:bodyPr/>
          <a:lstStyle/>
          <a:p>
            <a:r>
              <a:rPr lang="en-US" dirty="0"/>
              <a:t> </a:t>
            </a:r>
            <a:r>
              <a:rPr lang="en-US" sz="3600" dirty="0"/>
              <a:t>defendant enjoyed reasonable expectation of privacy in his e-mails vis-a-vis his Internet service provider (ISP) </a:t>
            </a:r>
          </a:p>
          <a:p>
            <a:r>
              <a:rPr lang="en-US" sz="3600" dirty="0" smtClean="0"/>
              <a:t>government </a:t>
            </a:r>
            <a:r>
              <a:rPr lang="en-US" sz="3600" dirty="0"/>
              <a:t>agents violated his Fourth Amendment rights by compelling ISP to turn over email </a:t>
            </a:r>
            <a:endParaRPr lang="en-US" sz="3600" dirty="0" smtClean="0"/>
          </a:p>
          <a:p>
            <a:r>
              <a:rPr lang="en-US" sz="3600" dirty="0" smtClean="0"/>
              <a:t>without </a:t>
            </a:r>
            <a:r>
              <a:rPr lang="en-US" sz="3600" dirty="0"/>
              <a:t>first obtaining warrant based on probable cause</a:t>
            </a:r>
          </a:p>
        </p:txBody>
      </p:sp>
      <p:sp>
        <p:nvSpPr>
          <p:cNvPr id="4" name="Date Placeholder 3"/>
          <p:cNvSpPr>
            <a:spLocks noGrp="1"/>
          </p:cNvSpPr>
          <p:nvPr>
            <p:ph type="dt" sz="half" idx="10"/>
          </p:nvPr>
        </p:nvSpPr>
        <p:spPr/>
        <p:txBody>
          <a:bodyPr/>
          <a:lstStyle/>
          <a:p>
            <a:fld id="{97DB3917-F92A-45F4-A264-F1A4C95B353F}"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11548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BB664C-62C9-4035-A919-7A5637844554}"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35</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341585"/>
            <a:ext cx="10820401" cy="6005655"/>
          </a:xfrm>
          <a:prstGeom prst="rect">
            <a:avLst/>
          </a:prstGeom>
        </p:spPr>
      </p:pic>
    </p:spTree>
    <p:extLst>
      <p:ext uri="{BB962C8B-B14F-4D97-AF65-F5344CB8AC3E}">
        <p14:creationId xmlns:p14="http://schemas.microsoft.com/office/powerpoint/2010/main" val="1100598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AF2F-631E-4B6F-A761-20E00902F91F}"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36</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7200"/>
            <a:ext cx="12192000" cy="5433326"/>
          </a:xfrm>
          <a:prstGeom prst="rect">
            <a:avLst/>
          </a:prstGeom>
        </p:spPr>
      </p:pic>
    </p:spTree>
    <p:extLst>
      <p:ext uri="{BB962C8B-B14F-4D97-AF65-F5344CB8AC3E}">
        <p14:creationId xmlns:p14="http://schemas.microsoft.com/office/powerpoint/2010/main" val="391939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5CC67-86D4-4DE0-8728-74155C4C796E}"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37</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 y="1066800"/>
            <a:ext cx="12129214" cy="3343656"/>
          </a:xfrm>
          <a:prstGeom prst="rect">
            <a:avLst/>
          </a:prstGeom>
        </p:spPr>
      </p:pic>
    </p:spTree>
    <p:extLst>
      <p:ext uri="{BB962C8B-B14F-4D97-AF65-F5344CB8AC3E}">
        <p14:creationId xmlns:p14="http://schemas.microsoft.com/office/powerpoint/2010/main" val="705112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 v Ravelo (D.N.J</a:t>
            </a:r>
            <a:r>
              <a:rPr lang="en-US" dirty="0" smtClean="0"/>
              <a:t>.) Judge </a:t>
            </a:r>
            <a:r>
              <a:rPr lang="en-US" dirty="0"/>
              <a:t>Kevin McNulty</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2101150"/>
            <a:ext cx="3790950" cy="379095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1464" y="2362200"/>
            <a:ext cx="2938272" cy="2677736"/>
          </a:xfrm>
        </p:spPr>
      </p:pic>
      <p:sp>
        <p:nvSpPr>
          <p:cNvPr id="5" name="Date Placeholder 4"/>
          <p:cNvSpPr>
            <a:spLocks noGrp="1"/>
          </p:cNvSpPr>
          <p:nvPr>
            <p:ph type="dt" sz="half" idx="10"/>
          </p:nvPr>
        </p:nvSpPr>
        <p:spPr/>
        <p:txBody>
          <a:bodyPr/>
          <a:lstStyle/>
          <a:p>
            <a:fld id="{0365E9FD-EA09-4D06-82E1-9ADCEC04F87D}"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786194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1"/>
            <a:ext cx="10515600" cy="1219199"/>
          </a:xfrm>
        </p:spPr>
        <p:txBody>
          <a:bodyPr>
            <a:normAutofit fontScale="90000"/>
          </a:bodyPr>
          <a:lstStyle/>
          <a:p>
            <a:pPr lvl="0">
              <a:spcBef>
                <a:spcPts val="1000"/>
              </a:spcBef>
            </a:pPr>
            <a:r>
              <a:rPr lang="en-US" dirty="0"/>
              <a:t/>
            </a:r>
            <a:br>
              <a:rPr lang="en-US" dirty="0"/>
            </a:br>
            <a:r>
              <a:rPr lang="en-US" dirty="0" err="1"/>
              <a:t>Keila</a:t>
            </a:r>
            <a:r>
              <a:rPr lang="en-US" dirty="0"/>
              <a:t> </a:t>
            </a:r>
            <a:r>
              <a:rPr lang="en-US" dirty="0" err="1"/>
              <a:t>Ravelo</a:t>
            </a:r>
            <a:r>
              <a:rPr lang="en-US" dirty="0"/>
              <a:t/>
            </a:r>
            <a:br>
              <a:rPr lang="en-US" dirty="0"/>
            </a:br>
            <a:r>
              <a:rPr lang="en-US" sz="3600" dirty="0">
                <a:solidFill>
                  <a:prstClr val="black"/>
                </a:solidFill>
                <a:latin typeface="Calibri" panose="020F0502020204030204"/>
                <a:ea typeface="+mn-ea"/>
                <a:cs typeface="+mn-cs"/>
                <a:hlinkClick r:id="rId2"/>
              </a:rPr>
              <a:t>http://clarkcunningham.org/Apple/Cases/USvRavelo.html</a:t>
            </a:r>
            <a:r>
              <a:rPr lang="en-US" sz="3600" dirty="0">
                <a:solidFill>
                  <a:prstClr val="black"/>
                </a:solidFill>
                <a:latin typeface="Calibri" panose="020F0502020204030204"/>
                <a:ea typeface="+mn-ea"/>
                <a:cs typeface="+mn-cs"/>
              </a:rPr>
              <a:t> </a:t>
            </a:r>
            <a:br>
              <a:rPr lang="en-US" sz="3600" dirty="0">
                <a:solidFill>
                  <a:prstClr val="black"/>
                </a:solidFill>
                <a:latin typeface="Calibri" panose="020F0502020204030204"/>
                <a:ea typeface="+mn-ea"/>
                <a:cs typeface="+mn-cs"/>
              </a:rPr>
            </a:b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2341" y="1828800"/>
            <a:ext cx="2303351" cy="3429000"/>
          </a:xfrm>
        </p:spPr>
      </p:pic>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40FAAA-115D-45B1-B8C8-2B1D3F660C56}"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a:ln>
                <a:noFill/>
              </a:ln>
              <a:solidFill>
                <a:prstClr val="black">
                  <a:tint val="75000"/>
                </a:prstClr>
              </a:solidFill>
              <a:effectLst/>
              <a:uLnTx/>
              <a:uFillTx/>
            </a:endParaRPr>
          </a:p>
        </p:txBody>
      </p:sp>
      <p:sp>
        <p:nvSpPr>
          <p:cNvPr id="6" name="Content Placeholder 5"/>
          <p:cNvSpPr>
            <a:spLocks noGrp="1"/>
          </p:cNvSpPr>
          <p:nvPr>
            <p:ph sz="half" idx="2"/>
          </p:nvPr>
        </p:nvSpPr>
        <p:spPr>
          <a:xfrm>
            <a:off x="3352800" y="1371600"/>
            <a:ext cx="8001000" cy="4805363"/>
          </a:xfrm>
        </p:spPr>
        <p:txBody>
          <a:bodyPr>
            <a:normAutofit fontScale="85000" lnSpcReduction="20000"/>
          </a:bodyPr>
          <a:lstStyle/>
          <a:p>
            <a:r>
              <a:rPr lang="en-US" dirty="0"/>
              <a:t>Paul Barrett, </a:t>
            </a:r>
            <a:r>
              <a:rPr lang="en-US" dirty="0">
                <a:hlinkClick r:id="rId4"/>
              </a:rPr>
              <a:t>Inside a $5.7 Billion Antitrust </a:t>
            </a:r>
            <a:r>
              <a:rPr lang="en-US" dirty="0" err="1">
                <a:hlinkClick r:id="rId4"/>
              </a:rPr>
              <a:t>Trainwreck</a:t>
            </a:r>
            <a:r>
              <a:rPr lang="en-US" dirty="0"/>
              <a:t>, Bloomberg Businessweek, Nov. 11, 2015</a:t>
            </a:r>
          </a:p>
          <a:p>
            <a:pPr lvl="1"/>
            <a:r>
              <a:rPr lang="en-US" dirty="0"/>
              <a:t>“</a:t>
            </a:r>
            <a:r>
              <a:rPr lang="en-US" sz="3500" dirty="0"/>
              <a:t>story has a can’t-make-this-stuff-up quality”</a:t>
            </a:r>
          </a:p>
          <a:p>
            <a:r>
              <a:rPr lang="en-US" sz="3900" dirty="0"/>
              <a:t>Grew up in Dominican Republic</a:t>
            </a:r>
          </a:p>
          <a:p>
            <a:r>
              <a:rPr lang="en-US" sz="3600" dirty="0"/>
              <a:t>Columbia Law ‘91</a:t>
            </a:r>
          </a:p>
          <a:p>
            <a:r>
              <a:rPr lang="en-US" sz="3600" dirty="0"/>
              <a:t>Sidley Austin</a:t>
            </a:r>
          </a:p>
          <a:p>
            <a:r>
              <a:rPr lang="en-US" sz="3600" dirty="0"/>
              <a:t>Partner Roger &amp; Wells</a:t>
            </a:r>
          </a:p>
          <a:p>
            <a:r>
              <a:rPr lang="en-US" sz="3600" dirty="0" err="1"/>
              <a:t>Hunton</a:t>
            </a:r>
            <a:r>
              <a:rPr lang="en-US" sz="3600" dirty="0"/>
              <a:t> &amp; Williams</a:t>
            </a:r>
          </a:p>
          <a:p>
            <a:r>
              <a:rPr lang="en-US" sz="3600" dirty="0" err="1"/>
              <a:t>Wilkie</a:t>
            </a:r>
            <a:r>
              <a:rPr lang="en-US" sz="3600" dirty="0"/>
              <a:t> Farr &amp; Gallagher</a:t>
            </a:r>
          </a:p>
          <a:p>
            <a:r>
              <a:rPr lang="en-US" sz="3600" dirty="0"/>
              <a:t>Negotiated $5.7B antitrust settlement for Master Card</a:t>
            </a:r>
          </a:p>
          <a:p>
            <a:endParaRPr lang="en-US" sz="3600" dirty="0"/>
          </a:p>
          <a:p>
            <a:endParaRPr lang="en-US" sz="3600" dirty="0"/>
          </a:p>
          <a:p>
            <a:endParaRPr lang="en-US" sz="3600" dirty="0"/>
          </a:p>
        </p:txBody>
      </p:sp>
    </p:spTree>
    <p:extLst>
      <p:ext uri="{BB962C8B-B14F-4D97-AF65-F5344CB8AC3E}">
        <p14:creationId xmlns:p14="http://schemas.microsoft.com/office/powerpoint/2010/main" val="895114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63084" y="2133600"/>
            <a:ext cx="10363200" cy="4114799"/>
          </a:xfrm>
        </p:spPr>
        <p:txBody>
          <a:bodyPr/>
          <a:lstStyle/>
          <a:p>
            <a:endParaRPr lang="en-US" dirty="0"/>
          </a:p>
        </p:txBody>
      </p:sp>
      <p:sp>
        <p:nvSpPr>
          <p:cNvPr id="12" name="Text Placeholder 11"/>
          <p:cNvSpPr>
            <a:spLocks noGrp="1"/>
          </p:cNvSpPr>
          <p:nvPr>
            <p:ph type="body" idx="1"/>
          </p:nvPr>
        </p:nvSpPr>
        <p:spPr>
          <a:xfrm>
            <a:off x="963084" y="457201"/>
            <a:ext cx="10363200" cy="1523999"/>
          </a:xfrm>
        </p:spPr>
        <p:txBody>
          <a:bodyPr/>
          <a:lstStyle/>
          <a:p>
            <a:endParaRPr lang="en-US" dirty="0"/>
          </a:p>
        </p:txBody>
      </p:sp>
      <p:sp>
        <p:nvSpPr>
          <p:cNvPr id="2" name="Date Placeholder 1"/>
          <p:cNvSpPr>
            <a:spLocks noGrp="1"/>
          </p:cNvSpPr>
          <p:nvPr>
            <p:ph type="dt" sz="half" idx="10"/>
          </p:nvPr>
        </p:nvSpPr>
        <p:spPr/>
        <p:txBody>
          <a:bodyPr/>
          <a:lstStyle/>
          <a:p>
            <a:fld id="{BA41F191-90D1-4D50-9B56-BF7E2F3171E6}"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4</a:t>
            </a:fld>
            <a:endParaRPr lang="en-US">
              <a:solidFill>
                <a:prstClr val="black">
                  <a:tint val="75000"/>
                </a:prstClr>
              </a:solidFill>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71800" y="487681"/>
            <a:ext cx="5181600" cy="1312862"/>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43087"/>
            <a:ext cx="6931152" cy="3724656"/>
          </a:xfrm>
          <a:prstGeom prst="rect">
            <a:avLst/>
          </a:prstGeom>
        </p:spPr>
      </p:pic>
    </p:spTree>
    <p:extLst>
      <p:ext uri="{BB962C8B-B14F-4D97-AF65-F5344CB8AC3E}">
        <p14:creationId xmlns:p14="http://schemas.microsoft.com/office/powerpoint/2010/main" val="2853489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CFE4D7-A203-4A71-ACFA-706F86639870}"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40</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3174"/>
            <a:ext cx="8534400" cy="6027597"/>
          </a:xfrm>
          <a:prstGeom prst="rect">
            <a:avLst/>
          </a:prstGeom>
        </p:spPr>
      </p:pic>
    </p:spTree>
    <p:extLst>
      <p:ext uri="{BB962C8B-B14F-4D97-AF65-F5344CB8AC3E}">
        <p14:creationId xmlns:p14="http://schemas.microsoft.com/office/powerpoint/2010/main" val="3107131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E31C83-739A-4B22-9130-50C1E017891B}"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41</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84" y="762000"/>
            <a:ext cx="11797804" cy="4724400"/>
          </a:xfrm>
          <a:prstGeom prst="rect">
            <a:avLst/>
          </a:prstGeom>
        </p:spPr>
      </p:pic>
    </p:spTree>
    <p:extLst>
      <p:ext uri="{BB962C8B-B14F-4D97-AF65-F5344CB8AC3E}">
        <p14:creationId xmlns:p14="http://schemas.microsoft.com/office/powerpoint/2010/main" val="185282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FF152-B4F5-44FF-AC41-EAF99595483F}"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42</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18" y="609600"/>
            <a:ext cx="11837963" cy="4572000"/>
          </a:xfrm>
          <a:prstGeom prst="rect">
            <a:avLst/>
          </a:prstGeom>
        </p:spPr>
      </p:pic>
    </p:spTree>
    <p:extLst>
      <p:ext uri="{BB962C8B-B14F-4D97-AF65-F5344CB8AC3E}">
        <p14:creationId xmlns:p14="http://schemas.microsoft.com/office/powerpoint/2010/main" val="1255429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“The Government is in the process of determining whether it intends to introduce any of the contents of the Phone in its case-in-chief at trial.</a:t>
            </a:r>
          </a:p>
          <a:p>
            <a:r>
              <a:rPr lang="en-US" sz="3600" dirty="0"/>
              <a:t>Once it is determined what, if any, evidence on the Phone is privileged, the trial team will receive the contents of the Phone minus the privileged items.  </a:t>
            </a:r>
          </a:p>
          <a:p>
            <a:r>
              <a:rPr lang="en-US" sz="3600" dirty="0"/>
              <a:t>The trial team will then conduct its review and determine if it intends to use any of the contents of the Phone in its case-in-chief at trial.”  </a:t>
            </a: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49152F-A52A-46A1-ADA1-E6217273F062}"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2022450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If the trial team determines that it will indeed use any of the contents of the Phone in its case-in-chief at trial, </a:t>
            </a:r>
          </a:p>
          <a:p>
            <a:r>
              <a:rPr lang="en-US" sz="3600" dirty="0"/>
              <a:t>it will provide the [Search Warrant] Affidavit to defense counsel </a:t>
            </a:r>
          </a:p>
          <a:p>
            <a:r>
              <a:rPr lang="en-US" sz="3600" dirty="0"/>
              <a:t>and will address any motion to suppress at that time.</a:t>
            </a:r>
          </a:p>
          <a:p>
            <a:r>
              <a:rPr lang="en-US" sz="3600" dirty="0"/>
              <a:t>Respectfully submitted,</a:t>
            </a:r>
          </a:p>
          <a:p>
            <a:r>
              <a:rPr lang="en-US" sz="3600" dirty="0"/>
              <a:t>Paul J. Fishman, United States Attorney</a:t>
            </a:r>
          </a:p>
          <a:p>
            <a:pPr lvl="1"/>
            <a:r>
              <a:rPr lang="en-US" dirty="0"/>
              <a:t>By: Andrew </a:t>
            </a:r>
            <a:r>
              <a:rPr lang="en-US" dirty="0" err="1"/>
              <a:t>Kogan</a:t>
            </a:r>
            <a:r>
              <a:rPr lang="en-US" dirty="0"/>
              <a:t>, Assistant U.S. Attorney </a:t>
            </a:r>
          </a:p>
          <a:p>
            <a:endParaRPr lang="en-US" dirty="0"/>
          </a:p>
        </p:txBody>
      </p:sp>
      <p:sp>
        <p:nvSpPr>
          <p:cNvPr id="2" name="Date Placeholder 1"/>
          <p:cNvSpPr>
            <a:spLocks noGrp="1"/>
          </p:cNvSpPr>
          <p:nvPr>
            <p:ph type="dt" sz="half" idx="10"/>
          </p:nvPr>
        </p:nvSpPr>
        <p:spPr/>
        <p:txBody>
          <a:bodyPr/>
          <a:lstStyle/>
          <a:p>
            <a:fld id="{97FF838C-9005-4ED7-BFCB-1236D349FA14}"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080795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If the trial team determines that it will indeed use any of the contents of the Phone in its case-in-chief at trial, </a:t>
            </a:r>
          </a:p>
          <a:p>
            <a:r>
              <a:rPr lang="en-US" sz="3600" dirty="0"/>
              <a:t>it will provide the [Search Warrant] Affidavit to defense counsel </a:t>
            </a:r>
          </a:p>
          <a:p>
            <a:r>
              <a:rPr lang="en-US" sz="3600" dirty="0"/>
              <a:t>and will address any motion to suppress at that time.</a:t>
            </a:r>
          </a:p>
          <a:p>
            <a:r>
              <a:rPr lang="en-US" sz="3600" dirty="0"/>
              <a:t>Respectfully submitted,</a:t>
            </a:r>
          </a:p>
          <a:p>
            <a:r>
              <a:rPr lang="en-US" sz="3600" dirty="0"/>
              <a:t>Paul J. Fishman, United States Attorney</a:t>
            </a:r>
          </a:p>
          <a:p>
            <a:pPr lvl="1"/>
            <a:r>
              <a:rPr lang="en-US" dirty="0"/>
              <a:t>By: Andrew </a:t>
            </a:r>
            <a:r>
              <a:rPr lang="en-US" dirty="0" err="1"/>
              <a:t>Kogan</a:t>
            </a:r>
            <a:r>
              <a:rPr lang="en-US" dirty="0"/>
              <a:t>, Assistant U.S. Attorney </a:t>
            </a:r>
          </a:p>
          <a:p>
            <a:endParaRPr lang="en-US"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285587-5943-438E-9C71-C498C443AD46}"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442487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777875"/>
          </a:xfrm>
        </p:spPr>
        <p:txBody>
          <a:bodyPr/>
          <a:lstStyle/>
          <a:p>
            <a:r>
              <a:rPr lang="en-US" dirty="0"/>
              <a:t>Back to the Future</a:t>
            </a:r>
          </a:p>
        </p:txBody>
      </p:sp>
      <p:sp>
        <p:nvSpPr>
          <p:cNvPr id="8" name="Content Placeholder 7"/>
          <p:cNvSpPr>
            <a:spLocks noGrp="1"/>
          </p:cNvSpPr>
          <p:nvPr>
            <p:ph sz="half" idx="1"/>
          </p:nvPr>
        </p:nvSpPr>
        <p:spPr>
          <a:xfrm>
            <a:off x="838200" y="1143000"/>
            <a:ext cx="5181600" cy="5033963"/>
          </a:xfrm>
        </p:spPr>
        <p:txBody>
          <a:bodyPr>
            <a:normAutofit fontScale="77500" lnSpcReduction="20000"/>
          </a:bodyPr>
          <a:lstStyle/>
          <a:p>
            <a:r>
              <a:rPr lang="en-US" dirty="0"/>
              <a:t>[T]he Government is in the process of determining whether it intends to introduce any of the contents of the Phone in its case-in-chief at trial. . . . </a:t>
            </a:r>
          </a:p>
          <a:p>
            <a:r>
              <a:rPr lang="en-US" dirty="0"/>
              <a:t>Once it is determined what, if any, evidence on the Phone is privileged, the trial team will receive the contents of the Phone minus the privileged items.  </a:t>
            </a:r>
          </a:p>
          <a:p>
            <a:r>
              <a:rPr lang="en-US" dirty="0"/>
              <a:t>The trial team will then conduct its review and determine if it intends to use any of the contents of the Phone in its case-in-chief at trial.  </a:t>
            </a:r>
          </a:p>
          <a:p>
            <a:r>
              <a:rPr lang="en-US" dirty="0"/>
              <a:t>If the trial team determines that it will indeed use any of the contents of the Phone in its case-in-chief at trial, it will provide the [Search Warrant] Affidavit to defense counsel and will address any motion to suppress at that time.</a:t>
            </a:r>
          </a:p>
        </p:txBody>
      </p:sp>
      <p:sp>
        <p:nvSpPr>
          <p:cNvPr id="9" name="Content Placeholder 8"/>
          <p:cNvSpPr>
            <a:spLocks noGrp="1"/>
          </p:cNvSpPr>
          <p:nvPr>
            <p:ph sz="half" idx="2"/>
          </p:nvPr>
        </p:nvSpPr>
        <p:spPr>
          <a:xfrm>
            <a:off x="6172200" y="365126"/>
            <a:ext cx="5181600" cy="5811838"/>
          </a:xfrm>
        </p:spPr>
        <p:txBody>
          <a:bodyPr>
            <a:normAutofit fontScale="77500" lnSpcReduction="20000"/>
          </a:bodyPr>
          <a:lstStyle/>
          <a:p>
            <a:r>
              <a:rPr lang="en-US" sz="3100" dirty="0"/>
              <a:t>May 7, 1763   Mr. Wilkes</a:t>
            </a:r>
          </a:p>
          <a:p>
            <a:r>
              <a:rPr lang="en-US" sz="3100" dirty="0"/>
              <a:t>In answer to your letter of yesterday, we acquaint you, that your papers were seized in consequence of the heavy charge brought against you, for being the author of an infamous and seditious libel, </a:t>
            </a:r>
          </a:p>
          <a:p>
            <a:r>
              <a:rPr lang="en-US" sz="3100" dirty="0"/>
              <a:t>for which his Majesty has ordered you to be prosecuted</a:t>
            </a:r>
          </a:p>
          <a:p>
            <a:r>
              <a:rPr lang="en-US" sz="3100" dirty="0"/>
              <a:t>Such of your papers as do not lead to a proof of your guilt, shall be restored to you. </a:t>
            </a:r>
          </a:p>
          <a:p>
            <a:r>
              <a:rPr lang="en-US" sz="3100" dirty="0"/>
              <a:t>Such as are necessary for that purpose, it was our duty to turn over to those, whose office it is to collect the evidence, and manage the prosecution against you. </a:t>
            </a:r>
          </a:p>
          <a:p>
            <a:r>
              <a:rPr lang="en-US" sz="3100" dirty="0"/>
              <a:t>Dunk Halifax</a:t>
            </a:r>
          </a:p>
          <a:p>
            <a:endParaRPr lang="en-US" dirty="0"/>
          </a:p>
        </p:txBody>
      </p:sp>
      <p:sp>
        <p:nvSpPr>
          <p:cNvPr id="4" name="Date Placeholder 3"/>
          <p:cNvSpPr>
            <a:spLocks noGrp="1"/>
          </p:cNvSpPr>
          <p:nvPr>
            <p:ph type="dt" sz="half" idx="10"/>
          </p:nvPr>
        </p:nvSpPr>
        <p:spPr/>
        <p:txBody>
          <a:bodyPr/>
          <a:lstStyle/>
          <a:p>
            <a:fld id="{E20AA13A-7569-4FDD-915A-E91D90A7C16B}"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178161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July 12, 2016       Dear Judge McNulty,</a:t>
            </a:r>
          </a:p>
        </p:txBody>
      </p:sp>
      <p:sp>
        <p:nvSpPr>
          <p:cNvPr id="6" name="Content Placeholder 5"/>
          <p:cNvSpPr>
            <a:spLocks noGrp="1"/>
          </p:cNvSpPr>
          <p:nvPr>
            <p:ph idx="1"/>
          </p:nvPr>
        </p:nvSpPr>
        <p:spPr>
          <a:xfrm>
            <a:off x="838200" y="914400"/>
            <a:ext cx="10515600" cy="5441950"/>
          </a:xfrm>
        </p:spPr>
        <p:txBody>
          <a:bodyPr>
            <a:normAutofit fontScale="77500" lnSpcReduction="20000"/>
          </a:bodyPr>
          <a:lstStyle/>
          <a:p>
            <a:r>
              <a:rPr lang="en-US" sz="3600" dirty="0"/>
              <a:t>“Assuming arguendo that the Court granted </a:t>
            </a:r>
            <a:r>
              <a:rPr lang="en-US" sz="3600" dirty="0" err="1"/>
              <a:t>Keila</a:t>
            </a:r>
            <a:r>
              <a:rPr lang="en-US" sz="3600" dirty="0"/>
              <a:t> </a:t>
            </a:r>
            <a:r>
              <a:rPr lang="en-US" sz="3600" dirty="0" err="1"/>
              <a:t>Ravelo’s</a:t>
            </a:r>
            <a:r>
              <a:rPr lang="en-US" sz="3600" dirty="0"/>
              <a:t> motion to suppress the contents of her cellular telephone (“the Phone”) and a motion to return the Phone, </a:t>
            </a:r>
            <a:r>
              <a:rPr lang="en-US" sz="4100" dirty="0"/>
              <a:t>the government would still be able to retain a copy of the Phone to be used lawfully, among other reasons, for impeachment purposes, at a sentencing hearing, filing an appeal, and/or in opposition to any habeas petition</a:t>
            </a:r>
            <a:r>
              <a:rPr lang="en-US" sz="3600" dirty="0"/>
              <a:t>.</a:t>
            </a:r>
          </a:p>
          <a:p>
            <a:r>
              <a:rPr lang="en-US" sz="3600" dirty="0"/>
              <a:t>if the court were to grant Ms. </a:t>
            </a:r>
            <a:r>
              <a:rPr lang="en-US" sz="3600" dirty="0" err="1"/>
              <a:t>Ravelo’s</a:t>
            </a:r>
            <a:r>
              <a:rPr lang="en-US" sz="3600" dirty="0"/>
              <a:t> motion to suppress evidence obtained from the Phone, Ms. </a:t>
            </a:r>
            <a:r>
              <a:rPr lang="en-US" sz="3600" dirty="0" err="1"/>
              <a:t>Ravelo</a:t>
            </a:r>
            <a:r>
              <a:rPr lang="en-US" sz="3600" dirty="0"/>
              <a:t> would likely file a subsequent motion under Fed. R. Crim. P. 41(g) for the return of the Phone. </a:t>
            </a:r>
          </a:p>
          <a:p>
            <a:r>
              <a:rPr lang="en-US" sz="4100" dirty="0"/>
              <a:t>Were the Court to grant the defendant’s Rule 41 motion, the government would likely retain copies of the contents of the Phone.“</a:t>
            </a:r>
          </a:p>
          <a:p>
            <a:r>
              <a:rPr lang="en-US" sz="3600" dirty="0"/>
              <a:t>Paul J. Fishman, United States Attorney </a:t>
            </a:r>
          </a:p>
          <a:p>
            <a:pPr lvl="1"/>
            <a:r>
              <a:rPr lang="en-US" sz="3200" dirty="0"/>
              <a:t>By: Andrew </a:t>
            </a:r>
            <a:r>
              <a:rPr lang="en-US" sz="3200" dirty="0" err="1"/>
              <a:t>Kogan</a:t>
            </a:r>
            <a:r>
              <a:rPr lang="en-US" sz="3200" dirty="0"/>
              <a:t>, Assistant U.S. Attorney </a:t>
            </a:r>
          </a:p>
          <a:p>
            <a:endParaRPr lang="en-US" sz="3600"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9DA3ADB-5876-47B5-9E2B-ABEBF5F9DC03}" type="datetime1">
              <a:rPr kumimoji="0" lang="en-US" sz="1800" b="0" i="0" u="none" strike="noStrike" kern="0" cap="none" spc="0" normalizeH="0" baseline="0" noProof="0" smtClean="0">
                <a:ln>
                  <a:noFill/>
                </a:ln>
                <a:solidFill>
                  <a:prstClr val="black">
                    <a:tint val="75000"/>
                  </a:prstClr>
                </a:solidFill>
                <a:effectLst/>
                <a:uLnTx/>
                <a:uFillTx/>
              </a:rPr>
              <a:t>4/28/2017</a:t>
            </a:fld>
            <a:endParaRPr kumimoji="0" lang="en-US" sz="1800" b="0" i="0" u="none" strike="noStrike" kern="0" cap="none" spc="0" normalizeH="0" baseline="0" noProof="0">
              <a:ln>
                <a:noFill/>
              </a:ln>
              <a:solidFill>
                <a:prstClr val="black">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prstClr val="black">
                    <a:tint val="75000"/>
                  </a:prstClr>
                </a:solidFill>
                <a:effectLst/>
                <a:uLnTx/>
                <a:uFillTx/>
              </a:rPr>
              <a:t>Protecting Data   Georgia State College of Law</a:t>
            </a:r>
            <a:endParaRPr kumimoji="0" lang="en-US" sz="1800" b="0" i="0" u="none" strike="noStrike" kern="0" cap="none" spc="0" normalizeH="0" baseline="0" noProof="0">
              <a:ln>
                <a:noFill/>
              </a:ln>
              <a:solidFill>
                <a:prstClr val="black">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70061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63084" y="2133600"/>
            <a:ext cx="10363200" cy="4114799"/>
          </a:xfrm>
        </p:spPr>
        <p:txBody>
          <a:bodyPr/>
          <a:lstStyle/>
          <a:p>
            <a:endParaRPr lang="en-US" dirty="0"/>
          </a:p>
        </p:txBody>
      </p:sp>
      <p:sp>
        <p:nvSpPr>
          <p:cNvPr id="12" name="Text Placeholder 11"/>
          <p:cNvSpPr>
            <a:spLocks noGrp="1"/>
          </p:cNvSpPr>
          <p:nvPr>
            <p:ph type="body" idx="1"/>
          </p:nvPr>
        </p:nvSpPr>
        <p:spPr>
          <a:xfrm>
            <a:off x="963084" y="457201"/>
            <a:ext cx="10363200" cy="1523999"/>
          </a:xfrm>
        </p:spPr>
        <p:txBody>
          <a:bodyPr/>
          <a:lstStyle/>
          <a:p>
            <a:endParaRPr lang="en-US" dirty="0"/>
          </a:p>
        </p:txBody>
      </p:sp>
      <p:sp>
        <p:nvSpPr>
          <p:cNvPr id="2" name="Date Placeholder 1"/>
          <p:cNvSpPr>
            <a:spLocks noGrp="1"/>
          </p:cNvSpPr>
          <p:nvPr>
            <p:ph type="dt" sz="half" idx="10"/>
          </p:nvPr>
        </p:nvSpPr>
        <p:spPr/>
        <p:txBody>
          <a:bodyPr/>
          <a:lstStyle/>
          <a:p>
            <a:fld id="{A6AFEF0D-CCBD-4D7B-B5B8-BA213AE93E5D}"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48</a:t>
            </a:fld>
            <a:endParaRPr lang="en-US">
              <a:solidFill>
                <a:prstClr val="black">
                  <a:tint val="75000"/>
                </a:prstClr>
              </a:solidFill>
            </a:endParaRP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71800" y="487681"/>
            <a:ext cx="5181600" cy="1312862"/>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343087"/>
            <a:ext cx="6931152" cy="3724656"/>
          </a:xfrm>
          <a:prstGeom prst="rect">
            <a:avLst/>
          </a:prstGeom>
        </p:spPr>
      </p:pic>
    </p:spTree>
    <p:extLst>
      <p:ext uri="{BB962C8B-B14F-4D97-AF65-F5344CB8AC3E}">
        <p14:creationId xmlns:p14="http://schemas.microsoft.com/office/powerpoint/2010/main" val="2405397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6668EC-1B12-4750-88E8-D3863ED28C24}"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49</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868" y="662940"/>
            <a:ext cx="6684264" cy="5532120"/>
          </a:xfrm>
          <a:prstGeom prst="rect">
            <a:avLst/>
          </a:prstGeom>
        </p:spPr>
      </p:pic>
    </p:spTree>
    <p:extLst>
      <p:ext uri="{BB962C8B-B14F-4D97-AF65-F5344CB8AC3E}">
        <p14:creationId xmlns:p14="http://schemas.microsoft.com/office/powerpoint/2010/main" val="420974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Andresen v. </a:t>
            </a:r>
            <a:r>
              <a:rPr lang="en-US" b="1" dirty="0" smtClean="0"/>
              <a:t>Maryland    427 </a:t>
            </a:r>
            <a:r>
              <a:rPr lang="en-US" b="1" dirty="0"/>
              <a:t>U.S. 463 (1976)</a:t>
            </a:r>
          </a:p>
        </p:txBody>
      </p:sp>
      <p:sp>
        <p:nvSpPr>
          <p:cNvPr id="6" name="Content Placeholder 5"/>
          <p:cNvSpPr>
            <a:spLocks noGrp="1"/>
          </p:cNvSpPr>
          <p:nvPr>
            <p:ph idx="1"/>
          </p:nvPr>
        </p:nvSpPr>
        <p:spPr/>
        <p:txBody>
          <a:bodyPr>
            <a:normAutofit/>
          </a:bodyPr>
          <a:lstStyle/>
          <a:p>
            <a:r>
              <a:rPr lang="en-US" sz="4400" dirty="0" smtClean="0"/>
              <a:t>The 4</a:t>
            </a:r>
            <a:r>
              <a:rPr lang="en-US" sz="4400" baseline="30000" dirty="0" smtClean="0"/>
              <a:t>th</a:t>
            </a:r>
            <a:r>
              <a:rPr lang="en-US" sz="4400" dirty="0" smtClean="0"/>
              <a:t> Amendment:</a:t>
            </a:r>
          </a:p>
          <a:p>
            <a:r>
              <a:rPr lang="en-US" sz="4400" dirty="0" smtClean="0"/>
              <a:t>Prohibits “general</a:t>
            </a:r>
            <a:r>
              <a:rPr lang="en-US" sz="4400" dirty="0"/>
              <a:t>, exploratory rummaging in a person’s belongings and </a:t>
            </a:r>
            <a:endParaRPr lang="en-US" sz="4400" dirty="0" smtClean="0"/>
          </a:p>
          <a:p>
            <a:r>
              <a:rPr lang="en-US" sz="4400" dirty="0" smtClean="0"/>
              <a:t>“prevents </a:t>
            </a:r>
            <a:r>
              <a:rPr lang="en-US" sz="4400" dirty="0"/>
              <a:t>the seizure of one thing under a warrant describing another.”</a:t>
            </a:r>
          </a:p>
        </p:txBody>
      </p:sp>
      <p:sp>
        <p:nvSpPr>
          <p:cNvPr id="2" name="Date Placeholder 1"/>
          <p:cNvSpPr>
            <a:spLocks noGrp="1"/>
          </p:cNvSpPr>
          <p:nvPr>
            <p:ph type="dt" sz="half" idx="10"/>
          </p:nvPr>
        </p:nvSpPr>
        <p:spPr/>
        <p:txBody>
          <a:bodyPr/>
          <a:lstStyle/>
          <a:p>
            <a:fld id="{ACE88EAE-B935-4204-9CAC-6F9CBA572D09}"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55649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DD4CC-5B80-4A09-8050-A070DE8336D0}"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50</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7362" y="621792"/>
            <a:ext cx="5637276" cy="5614416"/>
          </a:xfrm>
          <a:prstGeom prst="rect">
            <a:avLst/>
          </a:prstGeom>
        </p:spPr>
      </p:pic>
    </p:spTree>
    <p:extLst>
      <p:ext uri="{BB962C8B-B14F-4D97-AF65-F5344CB8AC3E}">
        <p14:creationId xmlns:p14="http://schemas.microsoft.com/office/powerpoint/2010/main" val="371712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7E9C2-9A9E-4412-8B7B-2507990300D3}"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51</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508" y="80010"/>
            <a:ext cx="5586984" cy="6697980"/>
          </a:xfrm>
          <a:prstGeom prst="rect">
            <a:avLst/>
          </a:prstGeom>
        </p:spPr>
      </p:pic>
    </p:spTree>
    <p:extLst>
      <p:ext uri="{BB962C8B-B14F-4D97-AF65-F5344CB8AC3E}">
        <p14:creationId xmlns:p14="http://schemas.microsoft.com/office/powerpoint/2010/main" val="1410160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639762"/>
          </a:xfrm>
        </p:spPr>
        <p:txBody>
          <a:bodyPr>
            <a:normAutofit fontScale="90000"/>
          </a:bodyPr>
          <a:lstStyle/>
          <a:p>
            <a:pPr algn="l"/>
            <a:r>
              <a:rPr lang="en-US" dirty="0"/>
              <a:t>John  Wilkes         Testimony at trial</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012" y="896471"/>
            <a:ext cx="2331256" cy="3142129"/>
          </a:xfrm>
        </p:spPr>
      </p:pic>
      <p:sp>
        <p:nvSpPr>
          <p:cNvPr id="10" name="Content Placeholder 9"/>
          <p:cNvSpPr>
            <a:spLocks noGrp="1"/>
          </p:cNvSpPr>
          <p:nvPr>
            <p:ph sz="half" idx="2"/>
          </p:nvPr>
        </p:nvSpPr>
        <p:spPr>
          <a:xfrm>
            <a:off x="3124200" y="914400"/>
            <a:ext cx="8458200" cy="5334000"/>
          </a:xfrm>
        </p:spPr>
        <p:txBody>
          <a:bodyPr/>
          <a:lstStyle/>
          <a:p>
            <a:r>
              <a:rPr lang="en-US" sz="4400" dirty="0"/>
              <a:t>“Blackmore fetched a smith to open the table.”</a:t>
            </a:r>
          </a:p>
          <a:p>
            <a:r>
              <a:rPr lang="en-US" sz="4400" dirty="0"/>
              <a:t>“They took all the papers in those drawers and pocket book of Mr. Wilkes’s</a:t>
            </a:r>
          </a:p>
          <a:p>
            <a:r>
              <a:rPr lang="en-US" sz="4400" dirty="0"/>
              <a:t>And put them all in a sack together”</a:t>
            </a:r>
          </a:p>
        </p:txBody>
      </p:sp>
      <p:sp>
        <p:nvSpPr>
          <p:cNvPr id="5" name="Date Placeholder 4"/>
          <p:cNvSpPr>
            <a:spLocks noGrp="1"/>
          </p:cNvSpPr>
          <p:nvPr>
            <p:ph type="dt" sz="half" idx="10"/>
          </p:nvPr>
        </p:nvSpPr>
        <p:spPr/>
        <p:txBody>
          <a:bodyPr/>
          <a:lstStyle/>
          <a:p>
            <a:fld id="{0A42F967-5D22-4F86-B1C1-3D418BE13C20}" type="datetime1">
              <a:rPr lang="en-US" smtClean="0">
                <a:solidFill>
                  <a:srgbClr val="000000"/>
                </a:solidFill>
              </a:rPr>
              <a:t>4/28/2017</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smtClean="0">
                <a:solidFill>
                  <a:srgbClr val="000000"/>
                </a:solidFill>
              </a:rPr>
              <a:t>Protecting Data   Georgia State College of Law</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52</a:t>
            </a:fld>
            <a:endParaRPr lang="en-US" dirty="0">
              <a:solidFill>
                <a:srgbClr val="000000"/>
              </a:solidFill>
            </a:endParaRPr>
          </a:p>
        </p:txBody>
      </p:sp>
    </p:spTree>
    <p:extLst>
      <p:ext uri="{BB962C8B-B14F-4D97-AF65-F5344CB8AC3E}">
        <p14:creationId xmlns:p14="http://schemas.microsoft.com/office/powerpoint/2010/main" val="3334992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63084" y="2209799"/>
            <a:ext cx="10363200" cy="4038601"/>
          </a:xfrm>
        </p:spPr>
        <p:txBody>
          <a:bodyPr/>
          <a:lstStyle/>
          <a:p>
            <a:endParaRPr lang="en-US" dirty="0"/>
          </a:p>
        </p:txBody>
      </p:sp>
      <p:sp>
        <p:nvSpPr>
          <p:cNvPr id="9" name="Text Placeholder 8"/>
          <p:cNvSpPr>
            <a:spLocks noGrp="1"/>
          </p:cNvSpPr>
          <p:nvPr>
            <p:ph type="body" idx="1"/>
          </p:nvPr>
        </p:nvSpPr>
        <p:spPr>
          <a:xfrm>
            <a:off x="963084" y="304801"/>
            <a:ext cx="10363200" cy="1676399"/>
          </a:xfrm>
        </p:spPr>
        <p:txBody>
          <a:bodyPr/>
          <a:lstStyle/>
          <a:p>
            <a:endParaRPr lang="en-US" dirty="0"/>
          </a:p>
        </p:txBody>
      </p:sp>
      <p:sp>
        <p:nvSpPr>
          <p:cNvPr id="5" name="Date Placeholder 4"/>
          <p:cNvSpPr>
            <a:spLocks noGrp="1"/>
          </p:cNvSpPr>
          <p:nvPr>
            <p:ph type="dt" sz="half" idx="10"/>
          </p:nvPr>
        </p:nvSpPr>
        <p:spPr/>
        <p:txBody>
          <a:bodyPr/>
          <a:lstStyle/>
          <a:p>
            <a:fld id="{B8B444D9-9923-429C-923C-FF35492A3599}"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53</a:t>
            </a:fld>
            <a:endParaRPr lang="en-US">
              <a:solidFill>
                <a:prstClr val="black">
                  <a:tint val="75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209799"/>
            <a:ext cx="6961632" cy="356006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860" y="205740"/>
            <a:ext cx="7406640" cy="1889760"/>
          </a:xfrm>
          <a:prstGeom prst="rect">
            <a:avLst/>
          </a:prstGeom>
        </p:spPr>
      </p:pic>
    </p:spTree>
    <p:extLst>
      <p:ext uri="{BB962C8B-B14F-4D97-AF65-F5344CB8AC3E}">
        <p14:creationId xmlns:p14="http://schemas.microsoft.com/office/powerpoint/2010/main" val="33585480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F83D72-A191-40BD-B7B5-47B31287664B}"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54</a:t>
            </a:fld>
            <a:endParaRPr lang="en-US">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17500"/>
            <a:ext cx="7620000" cy="6223000"/>
          </a:xfrm>
          <a:prstGeom prst="rect">
            <a:avLst/>
          </a:prstGeom>
        </p:spPr>
      </p:pic>
    </p:spTree>
    <p:extLst>
      <p:ext uri="{BB962C8B-B14F-4D97-AF65-F5344CB8AC3E}">
        <p14:creationId xmlns:p14="http://schemas.microsoft.com/office/powerpoint/2010/main" val="147560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665975-9B87-452E-A16E-7DD9AB94C3C8}" type="datetime1">
              <a:rPr lang="en-US" smtClean="0">
                <a:solidFill>
                  <a:prstClr val="black">
                    <a:tint val="75000"/>
                  </a:prstClr>
                </a:solidFill>
              </a:rPr>
              <a:t>4/28/2017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433" y="0"/>
            <a:ext cx="8397968" cy="6492209"/>
          </a:xfrm>
          <a:prstGeom prst="rect">
            <a:avLst/>
          </a:prstGeom>
        </p:spPr>
      </p:pic>
    </p:spTree>
    <p:extLst>
      <p:ext uri="{BB962C8B-B14F-4D97-AF65-F5344CB8AC3E}">
        <p14:creationId xmlns:p14="http://schemas.microsoft.com/office/powerpoint/2010/main" val="2973606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7453A-90DD-4DC5-8C93-78DF54FD44D9}"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7</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597" y="657225"/>
            <a:ext cx="6440805" cy="5543550"/>
          </a:xfrm>
          <a:prstGeom prst="rect">
            <a:avLst/>
          </a:prstGeom>
        </p:spPr>
      </p:pic>
    </p:spTree>
    <p:extLst>
      <p:ext uri="{BB962C8B-B14F-4D97-AF65-F5344CB8AC3E}">
        <p14:creationId xmlns:p14="http://schemas.microsoft.com/office/powerpoint/2010/main" val="4034967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99A90-A483-4197-8C76-1F8996D8D5A2}" type="datetime1">
              <a:rPr lang="en-US" smtClean="0">
                <a:solidFill>
                  <a:prstClr val="black">
                    <a:tint val="75000"/>
                  </a:prstClr>
                </a:solidFill>
              </a:rPr>
              <a:t>4/28/2017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8</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416" y="755439"/>
            <a:ext cx="6297168" cy="5347121"/>
          </a:xfrm>
          <a:prstGeom prst="rect">
            <a:avLst/>
          </a:prstGeom>
        </p:spPr>
      </p:pic>
    </p:spTree>
    <p:extLst>
      <p:ext uri="{BB962C8B-B14F-4D97-AF65-F5344CB8AC3E}">
        <p14:creationId xmlns:p14="http://schemas.microsoft.com/office/powerpoint/2010/main" val="64425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762000"/>
          </a:xfrm>
        </p:spPr>
        <p:txBody>
          <a:bodyPr/>
          <a:lstStyle/>
          <a:p>
            <a:pPr algn="ctr"/>
            <a:r>
              <a:rPr lang="en-US" dirty="0"/>
              <a:t>John Adams, 2</a:t>
            </a:r>
            <a:r>
              <a:rPr lang="en-US" baseline="30000" dirty="0"/>
              <a:t>nd</a:t>
            </a:r>
            <a:r>
              <a:rPr lang="en-US" dirty="0"/>
              <a:t> President of the US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700" y="1211257"/>
            <a:ext cx="7086600" cy="4973743"/>
          </a:xfrm>
        </p:spPr>
      </p:pic>
      <p:sp>
        <p:nvSpPr>
          <p:cNvPr id="5" name="Date Placeholder 4"/>
          <p:cNvSpPr>
            <a:spLocks noGrp="1"/>
          </p:cNvSpPr>
          <p:nvPr>
            <p:ph type="dt" sz="half" idx="10"/>
          </p:nvPr>
        </p:nvSpPr>
        <p:spPr/>
        <p:txBody>
          <a:bodyPr/>
          <a:lstStyle/>
          <a:p>
            <a:fld id="{1D162F0E-D964-4AAE-A7BE-3185162AA871}" type="datetime1">
              <a:rPr lang="en-US" smtClean="0">
                <a:solidFill>
                  <a:prstClr val="black">
                    <a:tint val="75000"/>
                  </a:prstClr>
                </a:solidFill>
              </a:rPr>
              <a:t>4/28/2017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Protecting Data   Georgia State College of Law</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04034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6217</TotalTime>
  <Words>2227</Words>
  <Application>Microsoft Office PowerPoint</Application>
  <PresentationFormat>Widescreen</PresentationFormat>
  <Paragraphs>321</Paragraphs>
  <Slides>54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Arial</vt:lpstr>
      <vt:lpstr>Calibri</vt:lpstr>
      <vt:lpstr>Calibri Light</vt:lpstr>
      <vt:lpstr>Tahoma</vt:lpstr>
      <vt:lpstr>Wingdings</vt:lpstr>
      <vt:lpstr>Slit</vt:lpstr>
      <vt:lpstr>13_Slit</vt:lpstr>
      <vt:lpstr>3_Office Theme</vt:lpstr>
      <vt:lpstr>PowerPoint Presentation</vt:lpstr>
      <vt:lpstr>EXCLUSIVE: Anthony Weiner carried on a months-long online sexual relationship with a troubled 15-year-old girl </vt:lpstr>
      <vt:lpstr>Early October: FBI seizes laptop from Weiner His estranged wife is top Clinton Aide Huma  Abedin She has email backed up on the laptop</vt:lpstr>
      <vt:lpstr>PowerPoint Presentation</vt:lpstr>
      <vt:lpstr>Andresen v. Maryland    427 U.S. 463 (1976)</vt:lpstr>
      <vt:lpstr>PowerPoint Presentation</vt:lpstr>
      <vt:lpstr>PowerPoint Presentation</vt:lpstr>
      <vt:lpstr>PowerPoint Presentation</vt:lpstr>
      <vt:lpstr>John Adams, 2nd President of the US</vt:lpstr>
      <vt:lpstr>Abigail Adams</vt:lpstr>
      <vt:lpstr>July 3, 1776</vt:lpstr>
      <vt:lpstr>July 3, 1776</vt:lpstr>
      <vt:lpstr>Writ of Assistance</vt:lpstr>
      <vt:lpstr>Feb 24, 1761</vt:lpstr>
      <vt:lpstr>James Otis</vt:lpstr>
      <vt:lpstr>Otis                                    Fourth Amendment</vt:lpstr>
      <vt:lpstr>Otis                                    Fourth Amendment</vt:lpstr>
      <vt:lpstr>John Adams</vt:lpstr>
      <vt:lpstr>Fourth Amendment</vt:lpstr>
      <vt:lpstr>Paul Revere</vt:lpstr>
      <vt:lpstr>Sons of Liberty Bowl (1768)</vt:lpstr>
      <vt:lpstr>1768: Gov. Bernard dissolves Mass legislature for refusing (92-17) to retract letter opposing the Townshend Act</vt:lpstr>
      <vt:lpstr>PowerPoint Presentation</vt:lpstr>
      <vt:lpstr>England                  April 23, 1763</vt:lpstr>
      <vt:lpstr>Lord Halifax, Secretary of State: Warrant</vt:lpstr>
      <vt:lpstr>Lord Halifax Warrant</vt:lpstr>
      <vt:lpstr>John  Wilkes         Testimony at trial</vt:lpstr>
      <vt:lpstr>John  Wilkes         Testimony at trial</vt:lpstr>
      <vt:lpstr>Wilkes’ Attorney</vt:lpstr>
      <vt:lpstr>Wilkes’ Attorney</vt:lpstr>
      <vt:lpstr>Chief Justice Pratt (later Lord Camden)</vt:lpstr>
      <vt:lpstr>Microsoft v US Dept of Justice (W.D. Wash.)</vt:lpstr>
      <vt:lpstr>US v Miller     425 US 435 (1976)</vt:lpstr>
      <vt:lpstr>US v Warshak  631 F.3d 266 (6th Cir. 2010)</vt:lpstr>
      <vt:lpstr>PowerPoint Presentation</vt:lpstr>
      <vt:lpstr>PowerPoint Presentation</vt:lpstr>
      <vt:lpstr>PowerPoint Presentation</vt:lpstr>
      <vt:lpstr>US v Ravelo (D.N.J.) Judge Kevin McNulty</vt:lpstr>
      <vt:lpstr> Keila Ravelo http://clarkcunningham.org/Apple/Cases/USvRavelo.html  </vt:lpstr>
      <vt:lpstr>PowerPoint Presentation</vt:lpstr>
      <vt:lpstr>PowerPoint Presentation</vt:lpstr>
      <vt:lpstr>PowerPoint Presentation</vt:lpstr>
      <vt:lpstr>May 23, 2016       Dear Judge McNulty,</vt:lpstr>
      <vt:lpstr>May 23, 2016       Dear Judge McNulty,</vt:lpstr>
      <vt:lpstr>May 23, 2016       Dear Judge McNulty,</vt:lpstr>
      <vt:lpstr>Back to the Future</vt:lpstr>
      <vt:lpstr>July 12, 2016       Dear Judge McNulty,</vt:lpstr>
      <vt:lpstr>PowerPoint Presentation</vt:lpstr>
      <vt:lpstr>PowerPoint Presentation</vt:lpstr>
      <vt:lpstr>PowerPoint Presentation</vt:lpstr>
      <vt:lpstr>PowerPoint Presentation</vt:lpstr>
      <vt:lpstr>John  Wilkes         Testimony at trial</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GANDHI ON BECOMING A LAWYER Clark D. Cunningham W. Lee Burge Professor of Law &amp; Ethics Georgia State University College of Law Atlanta, Georgia (USA) Email: cdcunningham@gsu.edu Home Page: http://law.gsu.edu/ccunningham/</dc:title>
  <dc:creator>Clark D. Cunningham</dc:creator>
  <cp:lastModifiedBy>Clark D Cunningham</cp:lastModifiedBy>
  <cp:revision>195</cp:revision>
  <cp:lastPrinted>2017-04-27T17:54:48Z</cp:lastPrinted>
  <dcterms:created xsi:type="dcterms:W3CDTF">2007-10-06T00:50:31Z</dcterms:created>
  <dcterms:modified xsi:type="dcterms:W3CDTF">2017-04-28T11:29:12Z</dcterms:modified>
</cp:coreProperties>
</file>